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charts/chart4.xml" ContentType="application/vnd.openxmlformats-officedocument.drawingml.chart+xml"/>
  <Override PartName="/ppt/charts/chart5.xml" ContentType="application/vnd.openxmlformats-officedocument.drawingml.chart+xml"/>
  <Override PartName="/ppt/charts/chart6.xml" ContentType="application/vnd.openxmlformats-officedocument.drawingml.chart+xml"/>
  <Override PartName="/ppt/charts/style1.xml" ContentType="application/vnd.ms-office.chartstyle+xml"/>
  <Override PartName="/ppt/charts/colors1.xml" ContentType="application/vnd.ms-office.chartcolorstyle+xml"/>
  <Override PartName="/ppt/theme/themeOverride1.xml" ContentType="application/vnd.openxmlformats-officedocument.themeOverride+xml"/>
  <Override PartName="/ppt/charts/chart7.xml" ContentType="application/vnd.openxmlformats-officedocument.drawingml.chart+xml"/>
  <Override PartName="/ppt/charts/style2.xml" ContentType="application/vnd.ms-office.chartstyle+xml"/>
  <Override PartName="/ppt/charts/colors2.xml" ContentType="application/vnd.ms-office.chartcolorstyle+xml"/>
  <Override PartName="/ppt/theme/themeOverride2.xml" ContentType="application/vnd.openxmlformats-officedocument.themeOverride+xml"/>
  <Override PartName="/ppt/notesSlides/notesSlide9.xml" ContentType="application/vnd.openxmlformats-officedocument.presentationml.notesSlide+xml"/>
  <Override PartName="/ppt/charts/chart8.xml" ContentType="application/vnd.openxmlformats-officedocument.drawingml.chart+xml"/>
  <Override PartName="/ppt/theme/themeOverride3.xml" ContentType="application/vnd.openxmlformats-officedocument.themeOverride+xml"/>
  <Override PartName="/ppt/charts/chart9.xml" ContentType="application/vnd.openxmlformats-officedocument.drawingml.chart+xml"/>
  <Override PartName="/ppt/theme/themeOverride4.xml" ContentType="application/vnd.openxmlformats-officedocument.themeOverr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0.xml" ContentType="application/vnd.openxmlformats-officedocument.drawingml.chart+xml"/>
  <Override PartName="/ppt/charts/style3.xml" ContentType="application/vnd.ms-office.chartstyle+xml"/>
  <Override PartName="/ppt/charts/colors3.xml" ContentType="application/vnd.ms-office.chartcolorstyle+xml"/>
  <Override PartName="/ppt/charts/chart11.xml" ContentType="application/vnd.openxmlformats-officedocument.drawingml.chart+xml"/>
  <Override PartName="/ppt/charts/style4.xml" ContentType="application/vnd.ms-office.chartstyle+xml"/>
  <Override PartName="/ppt/charts/colors4.xml" ContentType="application/vnd.ms-office.chartcolorstyle+xml"/>
  <Override PartName="/ppt/charts/chart12.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16.xml" ContentType="application/vnd.openxmlformats-officedocument.presentationml.notesSlide+xml"/>
  <Override PartName="/ppt/charts/chart13.xml" ContentType="application/vnd.openxmlformats-officedocument.drawingml.chart+xml"/>
  <Override PartName="/ppt/charts/chart14.xml" ContentType="application/vnd.openxmlformats-officedocument.drawingml.chart+xml"/>
  <Override PartName="/ppt/charts/chart15.xml" ContentType="application/vnd.openxmlformats-officedocument.drawingml.chart+xml"/>
  <Override PartName="/ppt/charts/chart16.xml" ContentType="application/vnd.openxmlformats-officedocument.drawingml.chart+xml"/>
  <Override PartName="/ppt/charts/style6.xml" ContentType="application/vnd.ms-office.chartstyle+xml"/>
  <Override PartName="/ppt/charts/colors6.xml" ContentType="application/vnd.ms-office.chartcolorstyle+xml"/>
  <Override PartName="/ppt/charts/chart17.xml" ContentType="application/vnd.openxmlformats-officedocument.drawingml.chart+xml"/>
  <Override PartName="/ppt/charts/style7.xml" ContentType="application/vnd.ms-office.chartstyle+xml"/>
  <Override PartName="/ppt/charts/colors7.xml" ContentType="application/vnd.ms-office.chartcolorstyle+xml"/>
  <Override PartName="/ppt/charts/chart18.xml" ContentType="application/vnd.openxmlformats-officedocument.drawingml.chart+xml"/>
  <Override PartName="/ppt/charts/style8.xml" ContentType="application/vnd.ms-office.chartstyle+xml"/>
  <Override PartName="/ppt/charts/colors8.xml" ContentType="application/vnd.ms-office.chartcolorstyle+xml"/>
  <Override PartName="/ppt/notesSlides/notesSlide17.xml" ContentType="application/vnd.openxmlformats-officedocument.presentationml.notesSlide+xml"/>
  <Override PartName="/ppt/charts/chart19.xml" ContentType="application/vnd.openxmlformats-officedocument.drawingml.chart+xml"/>
  <Override PartName="/ppt/charts/chart20.xml" ContentType="application/vnd.openxmlformats-officedocument.drawingml.chart+xml"/>
  <Override PartName="/ppt/charts/chart21.xml" ContentType="application/vnd.openxmlformats-officedocument.drawingml.chart+xml"/>
  <Override PartName="/ppt/charts/chart22.xml" ContentType="application/vnd.openxmlformats-officedocument.drawingml.chart+xml"/>
  <Override PartName="/ppt/charts/chart23.xml" ContentType="application/vnd.openxmlformats-officedocument.drawingml.chart+xml"/>
  <Override PartName="/ppt/notesSlides/notesSlide18.xml" ContentType="application/vnd.openxmlformats-officedocument.presentationml.notesSlide+xml"/>
  <Override PartName="/ppt/charts/chart24.xml" ContentType="application/vnd.openxmlformats-officedocument.drawingml.chart+xml"/>
  <Override PartName="/ppt/charts/chart25.xml" ContentType="application/vnd.openxmlformats-officedocument.drawingml.chart+xml"/>
  <Override PartName="/ppt/charts/style9.xml" ContentType="application/vnd.ms-office.chartstyle+xml"/>
  <Override PartName="/ppt/charts/colors9.xml" ContentType="application/vnd.ms-office.chartcolorstyle+xml"/>
  <Override PartName="/ppt/charts/chart26.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27.xml" ContentType="application/vnd.openxmlformats-officedocument.drawingml.chart+xml"/>
  <Override PartName="/ppt/charts/style11.xml" ContentType="application/vnd.ms-office.chartstyle+xml"/>
  <Override PartName="/ppt/charts/colors11.xml" ContentType="application/vnd.ms-office.chartcolorstyle+xml"/>
  <Override PartName="/ppt/notesSlides/notesSlide19.xml" ContentType="application/vnd.openxmlformats-officedocument.presentationml.notesSlide+xml"/>
  <Override PartName="/ppt/charts/chart28.xml" ContentType="application/vnd.openxmlformats-officedocument.drawingml.chart+xml"/>
  <Override PartName="/ppt/charts/chart29.xml" ContentType="application/vnd.openxmlformats-officedocument.drawingml.chart+xml"/>
  <Override PartName="/ppt/charts/chart30.xml" ContentType="application/vnd.openxmlformats-officedocument.drawingml.chart+xml"/>
  <Override PartName="/ppt/charts/chart31.xml" ContentType="application/vnd.openxmlformats-officedocument.drawingml.chart+xml"/>
  <Override PartName="/ppt/charts/chart32.xml" ContentType="application/vnd.openxmlformats-officedocument.drawingml.chart+xml"/>
  <Override PartName="/ppt/charts/chart33.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34.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35.xml" ContentType="application/vnd.openxmlformats-officedocument.drawingml.chart+xml"/>
  <Override PartName="/ppt/charts/style14.xml" ContentType="application/vnd.ms-office.chartstyle+xml"/>
  <Override PartName="/ppt/charts/colors14.xml" ContentType="application/vnd.ms-office.chartcolorstyle+xml"/>
  <Override PartName="/ppt/notesSlides/notesSlide20.xml" ContentType="application/vnd.openxmlformats-officedocument.presentationml.notesSlide+xml"/>
  <Override PartName="/ppt/charts/chart36.xml" ContentType="application/vnd.openxmlformats-officedocument.drawingml.chart+xml"/>
  <Override PartName="/ppt/charts/chart37.xml" ContentType="application/vnd.openxmlformats-officedocument.drawingml.chart+xml"/>
  <Override PartName="/ppt/charts/chart38.xml" ContentType="application/vnd.openxmlformats-officedocument.drawingml.chart+xml"/>
  <Override PartName="/ppt/charts/chart39.xml" ContentType="application/vnd.openxmlformats-officedocument.drawingml.chart+xml"/>
  <Override PartName="/ppt/charts/style15.xml" ContentType="application/vnd.ms-office.chartstyle+xml"/>
  <Override PartName="/ppt/charts/colors15.xml" ContentType="application/vnd.ms-office.chartcolorstyle+xml"/>
  <Override PartName="/ppt/charts/chart40.xml" ContentType="application/vnd.openxmlformats-officedocument.drawingml.chart+xml"/>
  <Override PartName="/ppt/charts/style16.xml" ContentType="application/vnd.ms-office.chartstyle+xml"/>
  <Override PartName="/ppt/charts/colors16.xml" ContentType="application/vnd.ms-office.chartcolorstyle+xml"/>
  <Override PartName="/ppt/charts/chart41.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1.xml" ContentType="application/vnd.openxmlformats-officedocument.presentationml.notesSlide+xml"/>
  <Override PartName="/ppt/charts/chart42.xml" ContentType="application/vnd.openxmlformats-officedocument.drawingml.chart+xml"/>
  <Override PartName="/ppt/charts/chart43.xml" ContentType="application/vnd.openxmlformats-officedocument.drawingml.chart+xml"/>
  <Override PartName="/ppt/charts/chart44.xml" ContentType="application/vnd.openxmlformats-officedocument.drawingml.chart+xml"/>
  <Override PartName="/ppt/charts/chart45.xml" ContentType="application/vnd.openxmlformats-officedocument.drawingml.chart+xml"/>
  <Override PartName="/ppt/charts/chart46.xml" ContentType="application/vnd.openxmlformats-officedocument.drawingml.chart+xml"/>
  <Override PartName="/ppt/charts/style18.xml" ContentType="application/vnd.ms-office.chartstyle+xml"/>
  <Override PartName="/ppt/charts/colors18.xml" ContentType="application/vnd.ms-office.chartcolorstyle+xml"/>
  <Override PartName="/ppt/charts/chart47.xml" ContentType="application/vnd.openxmlformats-officedocument.drawingml.chart+xml"/>
  <Override PartName="/ppt/charts/style19.xml" ContentType="application/vnd.ms-office.chartstyle+xml"/>
  <Override PartName="/ppt/charts/colors19.xml" ContentType="application/vnd.ms-office.chartcolorstyle+xml"/>
  <Override PartName="/ppt/charts/chart48.xml" ContentType="application/vnd.openxmlformats-officedocument.drawingml.chart+xml"/>
  <Override PartName="/ppt/charts/style20.xml" ContentType="application/vnd.ms-office.chartstyle+xml"/>
  <Override PartName="/ppt/charts/colors20.xml" ContentType="application/vnd.ms-office.chartcolorstyle+xml"/>
  <Override PartName="/ppt/notesSlides/notesSlide22.xml" ContentType="application/vnd.openxmlformats-officedocument.presentationml.notesSlide+xml"/>
  <Override PartName="/ppt/charts/chart49.xml" ContentType="application/vnd.openxmlformats-officedocument.drawingml.chart+xml"/>
  <Override PartName="/ppt/charts/chart50.xml" ContentType="application/vnd.openxmlformats-officedocument.drawingml.chart+xml"/>
  <Override PartName="/ppt/charts/chart51.xml" ContentType="application/vnd.openxmlformats-officedocument.drawingml.chart+xml"/>
  <Override PartName="/ppt/charts/chart52.xml" ContentType="application/vnd.openxmlformats-officedocument.drawingml.chart+xml"/>
  <Override PartName="/ppt/notesSlides/notesSlide23.xml" ContentType="application/vnd.openxmlformats-officedocument.presentationml.notesSlide+xml"/>
  <Override PartName="/ppt/charts/chart53.xml" ContentType="application/vnd.openxmlformats-officedocument.drawingml.chart+xml"/>
  <Override PartName="/ppt/charts/chart54.xml" ContentType="application/vnd.openxmlformats-officedocument.drawingml.chart+xml"/>
  <Override PartName="/ppt/charts/chart55.xml" ContentType="application/vnd.openxmlformats-officedocument.drawingml.chart+xml"/>
  <Override PartName="/ppt/charts/chart56.xml" ContentType="application/vnd.openxmlformats-officedocument.drawingml.chart+xml"/>
  <Override PartName="/ppt/charts/style21.xml" ContentType="application/vnd.ms-office.chartstyle+xml"/>
  <Override PartName="/ppt/charts/colors21.xml" ContentType="application/vnd.ms-office.chartcolorstyle+xml"/>
  <Override PartName="/ppt/charts/chart57.xml" ContentType="application/vnd.openxmlformats-officedocument.drawingml.chart+xml"/>
  <Override PartName="/ppt/charts/style22.xml" ContentType="application/vnd.ms-office.chartstyle+xml"/>
  <Override PartName="/ppt/charts/colors22.xml" ContentType="application/vnd.ms-office.chartcolorstyle+xml"/>
  <Override PartName="/ppt/charts/chart58.xml" ContentType="application/vnd.openxmlformats-officedocument.drawingml.chart+xml"/>
  <Override PartName="/ppt/charts/style23.xml" ContentType="application/vnd.ms-office.chartstyle+xml"/>
  <Override PartName="/ppt/charts/colors23.xml" ContentType="application/vnd.ms-office.chartcolorstyle+xml"/>
  <Override PartName="/ppt/notesSlides/notesSlide24.xml" ContentType="application/vnd.openxmlformats-officedocument.presentationml.notesSlide+xml"/>
  <Override PartName="/ppt/charts/chart59.xml" ContentType="application/vnd.openxmlformats-officedocument.drawingml.chart+xml"/>
  <Override PartName="/ppt/charts/chart60.xml" ContentType="application/vnd.openxmlformats-officedocument.drawingml.chart+xml"/>
  <Override PartName="/ppt/charts/chart61.xml" ContentType="application/vnd.openxmlformats-officedocument.drawingml.chart+xml"/>
  <Override PartName="/ppt/charts/chart62.xml" ContentType="application/vnd.openxmlformats-officedocument.drawingml.chart+xml"/>
  <Override PartName="/ppt/notesSlides/notesSlide25.xml" ContentType="application/vnd.openxmlformats-officedocument.presentationml.notesSlide+xml"/>
  <Override PartName="/ppt/charts/chart63.xml" ContentType="application/vnd.openxmlformats-officedocument.drawingml.chart+xml"/>
  <Override PartName="/ppt/charts/chart64.xml" ContentType="application/vnd.openxmlformats-officedocument.drawingml.chart+xml"/>
  <Override PartName="/ppt/charts/chart65.xml" ContentType="application/vnd.openxmlformats-officedocument.drawingml.chart+xml"/>
  <Override PartName="/ppt/charts/style24.xml" ContentType="application/vnd.ms-office.chartstyle+xml"/>
  <Override PartName="/ppt/charts/colors24.xml" ContentType="application/vnd.ms-office.chartcolorstyle+xml"/>
  <Override PartName="/ppt/charts/chart66.xml" ContentType="application/vnd.openxmlformats-officedocument.drawingml.chart+xml"/>
  <Override PartName="/ppt/charts/style25.xml" ContentType="application/vnd.ms-office.chartstyle+xml"/>
  <Override PartName="/ppt/charts/colors25.xml" ContentType="application/vnd.ms-office.chartcolorstyle+xml"/>
  <Override PartName="/ppt/charts/chart67.xml" ContentType="application/vnd.openxmlformats-officedocument.drawingml.chart+xml"/>
  <Override PartName="/ppt/charts/style26.xml" ContentType="application/vnd.ms-office.chartstyle+xml"/>
  <Override PartName="/ppt/charts/colors26.xml" ContentType="application/vnd.ms-office.chartcolorstyle+xml"/>
  <Override PartName="/ppt/notesSlides/notesSlide26.xml" ContentType="application/vnd.openxmlformats-officedocument.presentationml.notesSlide+xml"/>
  <Override PartName="/ppt/charts/chart68.xml" ContentType="application/vnd.openxmlformats-officedocument.drawingml.chart+xml"/>
  <Override PartName="/ppt/charts/chart69.xml" ContentType="application/vnd.openxmlformats-officedocument.drawingml.chart+xml"/>
  <Override PartName="/ppt/charts/chart70.xml" ContentType="application/vnd.openxmlformats-officedocument.drawingml.chart+xml"/>
  <Override PartName="/ppt/charts/style27.xml" ContentType="application/vnd.ms-office.chartstyle+xml"/>
  <Override PartName="/ppt/charts/colors27.xml" ContentType="application/vnd.ms-office.chartcolorstyle+xml"/>
  <Override PartName="/ppt/charts/chart71.xml" ContentType="application/vnd.openxmlformats-officedocument.drawingml.chart+xml"/>
  <Override PartName="/ppt/charts/style28.xml" ContentType="application/vnd.ms-office.chartstyle+xml"/>
  <Override PartName="/ppt/charts/colors28.xml" ContentType="application/vnd.ms-office.chartcolorstyle+xml"/>
  <Override PartName="/ppt/charts/chart72.xml" ContentType="application/vnd.openxmlformats-officedocument.drawingml.chart+xml"/>
  <Override PartName="/ppt/charts/style29.xml" ContentType="application/vnd.ms-office.chartstyle+xml"/>
  <Override PartName="/ppt/charts/colors29.xml" ContentType="application/vnd.ms-office.chartcolorstyle+xml"/>
  <Override PartName="/ppt/notesSlides/notesSlide27.xml" ContentType="application/vnd.openxmlformats-officedocument.presentationml.notesSlide+xml"/>
  <Override PartName="/ppt/charts/chart73.xml" ContentType="application/vnd.openxmlformats-officedocument.drawingml.chart+xml"/>
  <Override PartName="/ppt/charts/chart74.xml" ContentType="application/vnd.openxmlformats-officedocument.drawingml.chart+xml"/>
  <Override PartName="/ppt/charts/chart75.xml" ContentType="application/vnd.openxmlformats-officedocument.drawingml.chart+xml"/>
  <Override PartName="/ppt/charts/chart76.xml" ContentType="application/vnd.openxmlformats-officedocument.drawingml.chart+xml"/>
  <Override PartName="/ppt/notesSlides/notesSlide28.xml" ContentType="application/vnd.openxmlformats-officedocument.presentationml.notesSlide+xml"/>
  <Override PartName="/ppt/charts/chart77.xml" ContentType="application/vnd.openxmlformats-officedocument.drawingml.chart+xml"/>
  <Override PartName="/ppt/charts/chart78.xml" ContentType="application/vnd.openxmlformats-officedocument.drawingml.chart+xml"/>
  <Override PartName="/ppt/charts/chart79.xml" ContentType="application/vnd.openxmlformats-officedocument.drawingml.chart+xml"/>
  <Override PartName="/ppt/charts/chart80.xml" ContentType="application/vnd.openxmlformats-officedocument.drawingml.chart+xml"/>
  <Override PartName="/ppt/charts/chart81.xml" ContentType="application/vnd.openxmlformats-officedocument.drawingml.chart+xml"/>
  <Override PartName="/ppt/notesSlides/notesSlide29.xml" ContentType="application/vnd.openxmlformats-officedocument.presentationml.notesSlide+xml"/>
  <Override PartName="/ppt/charts/chart82.xml" ContentType="application/vnd.openxmlformats-officedocument.drawingml.chart+xml"/>
  <Override PartName="/ppt/charts/chart83.xml" ContentType="application/vnd.openxmlformats-officedocument.drawingml.chart+xml"/>
  <Override PartName="/ppt/charts/chart84.xml" ContentType="application/vnd.openxmlformats-officedocument.drawingml.chart+xml"/>
  <Override PartName="/ppt/charts/chart85.xml" ContentType="application/vnd.openxmlformats-officedocument.drawingml.chart+xml"/>
  <Override PartName="/ppt/charts/chart86.xml" ContentType="application/vnd.openxmlformats-officedocument.drawingml.chart+xml"/>
  <Override PartName="/ppt/charts/style30.xml" ContentType="application/vnd.ms-office.chartstyle+xml"/>
  <Override PartName="/ppt/charts/colors30.xml" ContentType="application/vnd.ms-office.chartcolorstyle+xml"/>
  <Override PartName="/ppt/charts/chart87.xml" ContentType="application/vnd.openxmlformats-officedocument.drawingml.chart+xml"/>
  <Override PartName="/ppt/charts/style31.xml" ContentType="application/vnd.ms-office.chartstyle+xml"/>
  <Override PartName="/ppt/charts/colors31.xml" ContentType="application/vnd.ms-office.chartcolorstyle+xml"/>
  <Override PartName="/ppt/charts/chart88.xml" ContentType="application/vnd.openxmlformats-officedocument.drawingml.chart+xml"/>
  <Override PartName="/ppt/charts/style32.xml" ContentType="application/vnd.ms-office.chartstyle+xml"/>
  <Override PartName="/ppt/charts/colors32.xml" ContentType="application/vnd.ms-office.chartcolorstyle+xml"/>
  <Override PartName="/ppt/notesSlides/notesSlide30.xml" ContentType="application/vnd.openxmlformats-officedocument.presentationml.notesSlide+xml"/>
  <Override PartName="/ppt/charts/chart89.xml" ContentType="application/vnd.openxmlformats-officedocument.drawingml.chart+xml"/>
  <Override PartName="/ppt/charts/chart90.xml" ContentType="application/vnd.openxmlformats-officedocument.drawingml.chart+xml"/>
  <Override PartName="/ppt/charts/style33.xml" ContentType="application/vnd.ms-office.chartstyle+xml"/>
  <Override PartName="/ppt/charts/colors33.xml" ContentType="application/vnd.ms-office.chartcolorstyle+xml"/>
  <Override PartName="/ppt/charts/chart91.xml" ContentType="application/vnd.openxmlformats-officedocument.drawingml.chart+xml"/>
  <Override PartName="/ppt/charts/style34.xml" ContentType="application/vnd.ms-office.chartstyle+xml"/>
  <Override PartName="/ppt/charts/colors34.xml" ContentType="application/vnd.ms-office.chartcolorstyle+xml"/>
  <Override PartName="/ppt/charts/chart92.xml" ContentType="application/vnd.openxmlformats-officedocument.drawingml.chart+xml"/>
  <Override PartName="/ppt/charts/style35.xml" ContentType="application/vnd.ms-office.chartstyle+xml"/>
  <Override PartName="/ppt/charts/colors35.xml" ContentType="application/vnd.ms-office.chartcolorstyle+xml"/>
  <Override PartName="/ppt/notesSlides/notesSlide31.xml" ContentType="application/vnd.openxmlformats-officedocument.presentationml.notesSlide+xml"/>
  <Override PartName="/ppt/charts/chart93.xml" ContentType="application/vnd.openxmlformats-officedocument.drawingml.chart+xml"/>
  <Override PartName="/ppt/charts/chart94.xml" ContentType="application/vnd.openxmlformats-officedocument.drawingml.chart+xml"/>
  <Override PartName="/ppt/charts/style36.xml" ContentType="application/vnd.ms-office.chartstyle+xml"/>
  <Override PartName="/ppt/charts/colors36.xml" ContentType="application/vnd.ms-office.chartcolorstyle+xml"/>
  <Override PartName="/ppt/charts/chart95.xml" ContentType="application/vnd.openxmlformats-officedocument.drawingml.chart+xml"/>
  <Override PartName="/ppt/charts/style37.xml" ContentType="application/vnd.ms-office.chartstyle+xml"/>
  <Override PartName="/ppt/charts/colors37.xml" ContentType="application/vnd.ms-office.chartcolorstyle+xml"/>
  <Override PartName="/ppt/charts/chart96.xml" ContentType="application/vnd.openxmlformats-officedocument.drawingml.chart+xml"/>
  <Override PartName="/ppt/charts/style38.xml" ContentType="application/vnd.ms-office.chartstyle+xml"/>
  <Override PartName="/ppt/charts/colors38.xml" ContentType="application/vnd.ms-office.chartcolorstyle+xml"/>
  <Override PartName="/ppt/notesSlides/notesSlide32.xml" ContentType="application/vnd.openxmlformats-officedocument.presentationml.notesSlide+xml"/>
  <Override PartName="/ppt/charts/chart97.xml" ContentType="application/vnd.openxmlformats-officedocument.drawingml.chart+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charts/chart98.xml" ContentType="application/vnd.openxmlformats-officedocument.drawingml.chart+xml"/>
  <Override PartName="/ppt/charts/style39.xml" ContentType="application/vnd.ms-office.chartstyle+xml"/>
  <Override PartName="/ppt/charts/colors39.xml" ContentType="application/vnd.ms-office.chartcolorstyle+xml"/>
  <Override PartName="/ppt/charts/chart99.xml" ContentType="application/vnd.openxmlformats-officedocument.drawingml.chart+xml"/>
  <Override PartName="/ppt/charts/style40.xml" ContentType="application/vnd.ms-office.chartstyle+xml"/>
  <Override PartName="/ppt/charts/colors40.xml" ContentType="application/vnd.ms-office.chartcolorstyle+xml"/>
  <Override PartName="/ppt/notesSlides/notesSlide35.xml" ContentType="application/vnd.openxmlformats-officedocument.presentationml.notesSlide+xml"/>
  <Override PartName="/ppt/charts/chart100.xml" ContentType="application/vnd.openxmlformats-officedocument.drawingml.chart+xml"/>
  <Override PartName="/ppt/charts/style41.xml" ContentType="application/vnd.ms-office.chartstyle+xml"/>
  <Override PartName="/ppt/charts/colors41.xml" ContentType="application/vnd.ms-office.chartcolorstyle+xml"/>
  <Override PartName="/ppt/notesSlides/notesSlide36.xml" ContentType="application/vnd.openxmlformats-officedocument.presentationml.notesSlide+xml"/>
  <Override PartName="/ppt/charts/chart101.xml" ContentType="application/vnd.openxmlformats-officedocument.drawingml.chart+xml"/>
  <Override PartName="/ppt/charts/style42.xml" ContentType="application/vnd.ms-office.chartstyle+xml"/>
  <Override PartName="/ppt/charts/colors42.xml" ContentType="application/vnd.ms-office.chartcolorstyle+xml"/>
  <Override PartName="/ppt/charts/chart102.xml" ContentType="application/vnd.openxmlformats-officedocument.drawingml.chart+xml"/>
  <Override PartName="/ppt/charts/style43.xml" ContentType="application/vnd.ms-office.chartstyle+xml"/>
  <Override PartName="/ppt/charts/colors43.xml" ContentType="application/vnd.ms-office.chartcolorstyle+xml"/>
  <Override PartName="/ppt/notesSlides/notesSlide37.xml" ContentType="application/vnd.openxmlformats-officedocument.presentationml.notesSlide+xml"/>
  <Override PartName="/ppt/charts/chart103.xml" ContentType="application/vnd.openxmlformats-officedocument.drawingml.chart+xml"/>
  <Override PartName="/ppt/charts/style44.xml" ContentType="application/vnd.ms-office.chartstyle+xml"/>
  <Override PartName="/ppt/charts/colors44.xml" ContentType="application/vnd.ms-office.chartcolorstyle+xml"/>
  <Override PartName="/ppt/charts/chart104.xml" ContentType="application/vnd.openxmlformats-officedocument.drawingml.chart+xml"/>
  <Override PartName="/ppt/charts/style45.xml" ContentType="application/vnd.ms-office.chartstyle+xml"/>
  <Override PartName="/ppt/charts/colors45.xml" ContentType="application/vnd.ms-office.chartcolorstyle+xml"/>
  <Override PartName="/ppt/notesSlides/notesSlide38.xml" ContentType="application/vnd.openxmlformats-officedocument.presentationml.notesSlide+xml"/>
  <Override PartName="/ppt/charts/chart105.xml" ContentType="application/vnd.openxmlformats-officedocument.drawingml.chart+xml"/>
  <Override PartName="/ppt/charts/style46.xml" ContentType="application/vnd.ms-office.chartstyle+xml"/>
  <Override PartName="/ppt/charts/colors46.xml" ContentType="application/vnd.ms-office.chartcolorstyle+xml"/>
  <Override PartName="/ppt/charts/chart106.xml" ContentType="application/vnd.openxmlformats-officedocument.drawingml.chart+xml"/>
  <Override PartName="/ppt/charts/style47.xml" ContentType="application/vnd.ms-office.chartstyle+xml"/>
  <Override PartName="/ppt/charts/colors47.xml" ContentType="application/vnd.ms-office.chartcolorstyle+xml"/>
  <Override PartName="/ppt/notesSlides/notesSlide39.xml" ContentType="application/vnd.openxmlformats-officedocument.presentationml.notesSlide+xml"/>
  <Override PartName="/ppt/charts/chart107.xml" ContentType="application/vnd.openxmlformats-officedocument.drawingml.chart+xml"/>
  <Override PartName="/ppt/charts/style48.xml" ContentType="application/vnd.ms-office.chartstyle+xml"/>
  <Override PartName="/ppt/charts/colors48.xml" ContentType="application/vnd.ms-office.chartcolorstyle+xml"/>
  <Override PartName="/ppt/charts/chart108.xml" ContentType="application/vnd.openxmlformats-officedocument.drawingml.chart+xml"/>
  <Override PartName="/ppt/charts/style49.xml" ContentType="application/vnd.ms-office.chartstyle+xml"/>
  <Override PartName="/ppt/charts/colors49.xml" ContentType="application/vnd.ms-office.chartcolorstyle+xml"/>
  <Override PartName="/ppt/notesSlides/notesSlide40.xml" ContentType="application/vnd.openxmlformats-officedocument.presentationml.notesSlide+xml"/>
  <Override PartName="/ppt/charts/chart109.xml" ContentType="application/vnd.openxmlformats-officedocument.drawingml.chart+xml"/>
  <Override PartName="/ppt/charts/style50.xml" ContentType="application/vnd.ms-office.chartstyle+xml"/>
  <Override PartName="/ppt/charts/colors50.xml" ContentType="application/vnd.ms-office.chartcolorstyle+xml"/>
  <Override PartName="/ppt/charts/chart110.xml" ContentType="application/vnd.openxmlformats-officedocument.drawingml.chart+xml"/>
  <Override PartName="/ppt/charts/style51.xml" ContentType="application/vnd.ms-office.chartstyle+xml"/>
  <Override PartName="/ppt/charts/colors51.xml" ContentType="application/vnd.ms-office.chartcolorstyle+xml"/>
  <Override PartName="/ppt/notesSlides/notesSlide41.xml" ContentType="application/vnd.openxmlformats-officedocument.presentationml.notesSlide+xml"/>
  <Override PartName="/ppt/charts/chart111.xml" ContentType="application/vnd.openxmlformats-officedocument.drawingml.chart+xml"/>
  <Override PartName="/ppt/charts/style52.xml" ContentType="application/vnd.ms-office.chartstyle+xml"/>
  <Override PartName="/ppt/charts/colors52.xml" ContentType="application/vnd.ms-office.chartcolorstyle+xml"/>
  <Override PartName="/ppt/notesSlides/notesSlide42.xml" ContentType="application/vnd.openxmlformats-officedocument.presentationml.notesSlide+xml"/>
  <Override PartName="/ppt/charts/chart112.xml" ContentType="application/vnd.openxmlformats-officedocument.drawingml.chart+xml"/>
  <Override PartName="/ppt/charts/style53.xml" ContentType="application/vnd.ms-office.chartstyle+xml"/>
  <Override PartName="/ppt/charts/colors53.xml" ContentType="application/vnd.ms-office.chartcolorstyle+xml"/>
  <Override PartName="/ppt/charts/chart113.xml" ContentType="application/vnd.openxmlformats-officedocument.drawingml.chart+xml"/>
  <Override PartName="/ppt/charts/style54.xml" ContentType="application/vnd.ms-office.chartstyle+xml"/>
  <Override PartName="/ppt/charts/colors54.xml" ContentType="application/vnd.ms-office.chartcolorstyle+xml"/>
  <Override PartName="/ppt/notesSlides/notesSlide43.xml" ContentType="application/vnd.openxmlformats-officedocument.presentationml.notesSlide+xml"/>
  <Override PartName="/ppt/charts/chart114.xml" ContentType="application/vnd.openxmlformats-officedocument.drawingml.chart+xml"/>
  <Override PartName="/ppt/charts/style55.xml" ContentType="application/vnd.ms-office.chartstyle+xml"/>
  <Override PartName="/ppt/charts/colors55.xml" ContentType="application/vnd.ms-office.chartcolorstyle+xml"/>
  <Override PartName="/ppt/notesSlides/notesSlide44.xml" ContentType="application/vnd.openxmlformats-officedocument.presentationml.notesSlide+xml"/>
  <Override PartName="/ppt/charts/chart115.xml" ContentType="application/vnd.openxmlformats-officedocument.drawingml.chart+xml"/>
  <Override PartName="/ppt/charts/style56.xml" ContentType="application/vnd.ms-office.chartstyle+xml"/>
  <Override PartName="/ppt/charts/colors56.xml" ContentType="application/vnd.ms-office.chartcolorstyle+xml"/>
  <Override PartName="/ppt/charts/chart116.xml" ContentType="application/vnd.openxmlformats-officedocument.drawingml.chart+xml"/>
  <Override PartName="/ppt/charts/style57.xml" ContentType="application/vnd.ms-office.chartstyle+xml"/>
  <Override PartName="/ppt/charts/colors57.xml" ContentType="application/vnd.ms-office.chartcolorstyle+xml"/>
  <Override PartName="/ppt/notesSlides/notesSlide45.xml" ContentType="application/vnd.openxmlformats-officedocument.presentationml.notesSlide+xml"/>
  <Override PartName="/ppt/charts/chart117.xml" ContentType="application/vnd.openxmlformats-officedocument.drawingml.chart+xml"/>
  <Override PartName="/ppt/charts/style58.xml" ContentType="application/vnd.ms-office.chartstyle+xml"/>
  <Override PartName="/ppt/charts/colors58.xml" ContentType="application/vnd.ms-office.chartcolorstyle+xml"/>
  <Override PartName="/ppt/charts/chart118.xml" ContentType="application/vnd.openxmlformats-officedocument.drawingml.chart+xml"/>
  <Override PartName="/ppt/charts/style59.xml" ContentType="application/vnd.ms-office.chartstyle+xml"/>
  <Override PartName="/ppt/charts/colors59.xml" ContentType="application/vnd.ms-office.chartcolorstyle+xml"/>
  <Override PartName="/ppt/notesSlides/notesSlide46.xml" ContentType="application/vnd.openxmlformats-officedocument.presentationml.notesSlide+xml"/>
  <Override PartName="/ppt/charts/chart119.xml" ContentType="application/vnd.openxmlformats-officedocument.drawingml.chart+xml"/>
  <Override PartName="/ppt/charts/style60.xml" ContentType="application/vnd.ms-office.chartstyle+xml"/>
  <Override PartName="/ppt/charts/colors60.xml" ContentType="application/vnd.ms-office.chartcolorstyle+xml"/>
  <Override PartName="/ppt/charts/chart120.xml" ContentType="application/vnd.openxmlformats-officedocument.drawingml.chart+xml"/>
  <Override PartName="/ppt/charts/style61.xml" ContentType="application/vnd.ms-office.chartstyle+xml"/>
  <Override PartName="/ppt/charts/colors61.xml" ContentType="application/vnd.ms-office.chartcolorstyle+xml"/>
  <Override PartName="/ppt/notesSlides/notesSlide47.xml" ContentType="application/vnd.openxmlformats-officedocument.presentationml.notesSlide+xml"/>
  <Override PartName="/ppt/charts/chart121.xml" ContentType="application/vnd.openxmlformats-officedocument.drawingml.chart+xml"/>
  <Override PartName="/ppt/charts/style62.xml" ContentType="application/vnd.ms-office.chartstyle+xml"/>
  <Override PartName="/ppt/charts/colors62.xml" ContentType="application/vnd.ms-office.chartcolorstyle+xml"/>
  <Override PartName="/ppt/charts/chart122.xml" ContentType="application/vnd.openxmlformats-officedocument.drawingml.chart+xml"/>
  <Override PartName="/ppt/charts/style63.xml" ContentType="application/vnd.ms-office.chartstyle+xml"/>
  <Override PartName="/ppt/charts/colors63.xml" ContentType="application/vnd.ms-office.chartcolorstyle+xml"/>
  <Override PartName="/ppt/notesSlides/notesSlide48.xml" ContentType="application/vnd.openxmlformats-officedocument.presentationml.notesSlide+xml"/>
  <Override PartName="/ppt/charts/chart123.xml" ContentType="application/vnd.openxmlformats-officedocument.drawingml.chart+xml"/>
  <Override PartName="/ppt/charts/style64.xml" ContentType="application/vnd.ms-office.chartstyle+xml"/>
  <Override PartName="/ppt/charts/colors64.xml" ContentType="application/vnd.ms-office.chartcolorstyle+xml"/>
  <Override PartName="/ppt/charts/chart124.xml" ContentType="application/vnd.openxmlformats-officedocument.drawingml.chart+xml"/>
  <Override PartName="/ppt/charts/style65.xml" ContentType="application/vnd.ms-office.chartstyle+xml"/>
  <Override PartName="/ppt/charts/colors65.xml" ContentType="application/vnd.ms-office.chartcolorstyle+xml"/>
  <Override PartName="/ppt/notesSlides/notesSlide49.xml" ContentType="application/vnd.openxmlformats-officedocument.presentationml.notesSlide+xml"/>
  <Override PartName="/ppt/charts/chart125.xml" ContentType="application/vnd.openxmlformats-officedocument.drawingml.chart+xml"/>
  <Override PartName="/ppt/charts/style66.xml" ContentType="application/vnd.ms-office.chartstyle+xml"/>
  <Override PartName="/ppt/charts/colors66.xml" ContentType="application/vnd.ms-office.chartcolorstyle+xml"/>
  <Override PartName="/ppt/notesSlides/notesSlide50.xml" ContentType="application/vnd.openxmlformats-officedocument.presentationml.notesSlide+xml"/>
  <Override PartName="/ppt/charts/chart126.xml" ContentType="application/vnd.openxmlformats-officedocument.drawingml.chart+xml"/>
  <Override PartName="/ppt/charts/style67.xml" ContentType="application/vnd.ms-office.chartstyle+xml"/>
  <Override PartName="/ppt/charts/colors67.xml" ContentType="application/vnd.ms-office.chartcolorstyle+xml"/>
  <Override PartName="/ppt/charts/chart127.xml" ContentType="application/vnd.openxmlformats-officedocument.drawingml.chart+xml"/>
  <Override PartName="/ppt/charts/style68.xml" ContentType="application/vnd.ms-office.chartstyle+xml"/>
  <Override PartName="/ppt/charts/colors68.xml" ContentType="application/vnd.ms-office.chartcolorstyle+xml"/>
  <Override PartName="/ppt/notesSlides/notesSlide51.xml" ContentType="application/vnd.openxmlformats-officedocument.presentationml.notesSlide+xml"/>
  <Override PartName="/ppt/charts/chart128.xml" ContentType="application/vnd.openxmlformats-officedocument.drawingml.chart+xml"/>
  <Override PartName="/ppt/charts/style69.xml" ContentType="application/vnd.ms-office.chartstyle+xml"/>
  <Override PartName="/ppt/charts/colors69.xml" ContentType="application/vnd.ms-office.chartcolorstyle+xml"/>
  <Override PartName="/ppt/charts/chart129.xml" ContentType="application/vnd.openxmlformats-officedocument.drawingml.chart+xml"/>
  <Override PartName="/ppt/charts/style70.xml" ContentType="application/vnd.ms-office.chartstyle+xml"/>
  <Override PartName="/ppt/charts/colors70.xml" ContentType="application/vnd.ms-office.chartcolorstyle+xml"/>
  <Override PartName="/ppt/notesSlides/notesSlide52.xml" ContentType="application/vnd.openxmlformats-officedocument.presentationml.notesSlide+xml"/>
  <Override PartName="/ppt/charts/chart130.xml" ContentType="application/vnd.openxmlformats-officedocument.drawingml.chart+xml"/>
  <Override PartName="/ppt/charts/style71.xml" ContentType="application/vnd.ms-office.chartstyle+xml"/>
  <Override PartName="/ppt/charts/colors71.xml" ContentType="application/vnd.ms-office.chartcolorstyle+xml"/>
  <Override PartName="/ppt/charts/chart131.xml" ContentType="application/vnd.openxmlformats-officedocument.drawingml.chart+xml"/>
  <Override PartName="/ppt/charts/style72.xml" ContentType="application/vnd.ms-office.chartstyle+xml"/>
  <Override PartName="/ppt/charts/colors72.xml" ContentType="application/vnd.ms-office.chartcolorstyle+xml"/>
  <Override PartName="/ppt/notesSlides/notesSlide53.xml" ContentType="application/vnd.openxmlformats-officedocument.presentationml.notesSlide+xml"/>
  <Override PartName="/ppt/charts/chart132.xml" ContentType="application/vnd.openxmlformats-officedocument.drawingml.chart+xml"/>
  <Override PartName="/ppt/charts/style73.xml" ContentType="application/vnd.ms-office.chartstyle+xml"/>
  <Override PartName="/ppt/charts/colors73.xml" ContentType="application/vnd.ms-office.chartcolorstyle+xml"/>
  <Override PartName="/ppt/charts/chart133.xml" ContentType="application/vnd.openxmlformats-officedocument.drawingml.chart+xml"/>
  <Override PartName="/ppt/charts/style74.xml" ContentType="application/vnd.ms-office.chartstyle+xml"/>
  <Override PartName="/ppt/charts/colors74.xml" ContentType="application/vnd.ms-office.chartcolorstyle+xml"/>
  <Override PartName="/ppt/notesSlides/notesSlide54.xml" ContentType="application/vnd.openxmlformats-officedocument.presentationml.notesSlide+xml"/>
  <Override PartName="/ppt/charts/chart134.xml" ContentType="application/vnd.openxmlformats-officedocument.drawingml.chart+xml"/>
  <Override PartName="/ppt/charts/style75.xml" ContentType="application/vnd.ms-office.chartstyle+xml"/>
  <Override PartName="/ppt/charts/colors75.xml" ContentType="application/vnd.ms-office.chartcolorstyle+xml"/>
  <Override PartName="/ppt/charts/chart135.xml" ContentType="application/vnd.openxmlformats-officedocument.drawingml.chart+xml"/>
  <Override PartName="/ppt/charts/style76.xml" ContentType="application/vnd.ms-office.chartstyle+xml"/>
  <Override PartName="/ppt/charts/colors76.xml" ContentType="application/vnd.ms-office.chartcolorstyle+xml"/>
  <Override PartName="/ppt/notesSlides/notesSlide55.xml" ContentType="application/vnd.openxmlformats-officedocument.presentationml.notesSlide+xml"/>
  <Override PartName="/ppt/charts/chart136.xml" ContentType="application/vnd.openxmlformats-officedocument.drawingml.chart+xml"/>
  <Override PartName="/ppt/charts/style77.xml" ContentType="application/vnd.ms-office.chartstyle+xml"/>
  <Override PartName="/ppt/charts/colors77.xml" ContentType="application/vnd.ms-office.chartcolorstyle+xml"/>
  <Override PartName="/ppt/charts/chart137.xml" ContentType="application/vnd.openxmlformats-officedocument.drawingml.chart+xml"/>
  <Override PartName="/ppt/charts/style78.xml" ContentType="application/vnd.ms-office.chartstyle+xml"/>
  <Override PartName="/ppt/charts/colors78.xml" ContentType="application/vnd.ms-office.chartcolorstyle+xml"/>
  <Override PartName="/ppt/notesSlides/notesSlide56.xml" ContentType="application/vnd.openxmlformats-officedocument.presentationml.notesSlide+xml"/>
  <Override PartName="/ppt/charts/chart138.xml" ContentType="application/vnd.openxmlformats-officedocument.drawingml.chart+xml"/>
  <Override PartName="/ppt/charts/style79.xml" ContentType="application/vnd.ms-office.chartstyle+xml"/>
  <Override PartName="/ppt/charts/colors79.xml" ContentType="application/vnd.ms-office.chartcolorstyle+xml"/>
  <Override PartName="/ppt/charts/chart139.xml" ContentType="application/vnd.openxmlformats-officedocument.drawingml.chart+xml"/>
  <Override PartName="/ppt/charts/style80.xml" ContentType="application/vnd.ms-office.chartstyle+xml"/>
  <Override PartName="/ppt/charts/colors80.xml" ContentType="application/vnd.ms-office.chartcolorstyle+xml"/>
  <Override PartName="/ppt/notesSlides/notesSlide57.xml" ContentType="application/vnd.openxmlformats-officedocument.presentationml.notesSlide+xml"/>
  <Override PartName="/ppt/charts/chart140.xml" ContentType="application/vnd.openxmlformats-officedocument.drawingml.chart+xml"/>
  <Override PartName="/ppt/charts/style81.xml" ContentType="application/vnd.ms-office.chartstyle+xml"/>
  <Override PartName="/ppt/charts/colors81.xml" ContentType="application/vnd.ms-office.chartcolorstyle+xml"/>
  <Override PartName="/ppt/charts/chart141.xml" ContentType="application/vnd.openxmlformats-officedocument.drawingml.chart+xml"/>
  <Override PartName="/ppt/charts/style82.xml" ContentType="application/vnd.ms-office.chartstyle+xml"/>
  <Override PartName="/ppt/charts/colors82.xml" ContentType="application/vnd.ms-office.chartcolorstyle+xml"/>
  <Override PartName="/ppt/notesSlides/notesSlide58.xml" ContentType="application/vnd.openxmlformats-officedocument.presentationml.notesSlide+xml"/>
  <Override PartName="/ppt/charts/chart142.xml" ContentType="application/vnd.openxmlformats-officedocument.drawingml.chart+xml"/>
  <Override PartName="/ppt/charts/style83.xml" ContentType="application/vnd.ms-office.chartstyle+xml"/>
  <Override PartName="/ppt/charts/colors83.xml" ContentType="application/vnd.ms-office.chartcolorstyle+xml"/>
  <Override PartName="/ppt/charts/chart143.xml" ContentType="application/vnd.openxmlformats-officedocument.drawingml.chart+xml"/>
  <Override PartName="/ppt/charts/style84.xml" ContentType="application/vnd.ms-office.chartstyle+xml"/>
  <Override PartName="/ppt/charts/colors84.xml" ContentType="application/vnd.ms-office.chartcolorstyle+xml"/>
  <Override PartName="/ppt/notesSlides/notesSlide59.xml" ContentType="application/vnd.openxmlformats-officedocument.presentationml.notesSlide+xml"/>
  <Override PartName="/ppt/charts/chart144.xml" ContentType="application/vnd.openxmlformats-officedocument.drawingml.chart+xml"/>
  <Override PartName="/ppt/charts/style85.xml" ContentType="application/vnd.ms-office.chartstyle+xml"/>
  <Override PartName="/ppt/charts/colors85.xml" ContentType="application/vnd.ms-office.chartcolorstyle+xml"/>
  <Override PartName="/ppt/charts/chart145.xml" ContentType="application/vnd.openxmlformats-officedocument.drawingml.chart+xml"/>
  <Override PartName="/ppt/charts/style86.xml" ContentType="application/vnd.ms-office.chartstyle+xml"/>
  <Override PartName="/ppt/charts/colors86.xml" ContentType="application/vnd.ms-office.chartcolorstyle+xml"/>
  <Override PartName="/ppt/notesSlides/notesSlide60.xml" ContentType="application/vnd.openxmlformats-officedocument.presentationml.notesSlide+xml"/>
  <Override PartName="/ppt/charts/chart146.xml" ContentType="application/vnd.openxmlformats-officedocument.drawingml.chart+xml"/>
  <Override PartName="/ppt/charts/style87.xml" ContentType="application/vnd.ms-office.chartstyle+xml"/>
  <Override PartName="/ppt/charts/colors87.xml" ContentType="application/vnd.ms-office.chartcolorstyle+xml"/>
  <Override PartName="/ppt/notesSlides/notesSlide61.xml" ContentType="application/vnd.openxmlformats-officedocument.presentationml.notesSlide+xml"/>
  <Override PartName="/ppt/charts/chart147.xml" ContentType="application/vnd.openxmlformats-officedocument.drawingml.chart+xml"/>
  <Override PartName="/ppt/charts/style88.xml" ContentType="application/vnd.ms-office.chartstyle+xml"/>
  <Override PartName="/ppt/charts/colors88.xml" ContentType="application/vnd.ms-office.chartcolorstyle+xml"/>
  <Override PartName="/ppt/notesSlides/notesSlide62.xml" ContentType="application/vnd.openxmlformats-officedocument.presentationml.notesSlide+xml"/>
  <Override PartName="/ppt/charts/chart148.xml" ContentType="application/vnd.openxmlformats-officedocument.drawingml.chart+xml"/>
  <Override PartName="/ppt/charts/style89.xml" ContentType="application/vnd.ms-office.chartstyle+xml"/>
  <Override PartName="/ppt/charts/colors89.xml" ContentType="application/vnd.ms-office.chartcolorstyle+xml"/>
  <Override PartName="/ppt/notesSlides/notesSlide63.xml" ContentType="application/vnd.openxmlformats-officedocument.presentationml.notesSlide+xml"/>
  <Override PartName="/ppt/notesSlides/notesSlide64.xml" ContentType="application/vnd.openxmlformats-officedocument.presentationml.notesSlide+xml"/>
  <Override PartName="/ppt/charts/chart149.xml" ContentType="application/vnd.openxmlformats-officedocument.drawingml.chart+xml"/>
  <Override PartName="/ppt/charts/chart150.xml" ContentType="application/vnd.openxmlformats-officedocument.drawingml.chart+xml"/>
  <Override PartName="/ppt/notesSlides/notesSlide65.xml" ContentType="application/vnd.openxmlformats-officedocument.presentationml.notesSlide+xml"/>
  <Override PartName="/ppt/charts/chart151.xml" ContentType="application/vnd.openxmlformats-officedocument.drawingml.chart+xml"/>
  <Override PartName="/ppt/notesSlides/notesSlide66.xml" ContentType="application/vnd.openxmlformats-officedocument.presentationml.notesSlide+xml"/>
  <Override PartName="/ppt/charts/chart152.xml" ContentType="application/vnd.openxmlformats-officedocument.drawingml.chart+xml"/>
  <Override PartName="/ppt/charts/chart153.xml" ContentType="application/vnd.openxmlformats-officedocument.drawingml.chart+xml"/>
  <Override PartName="/ppt/notesSlides/notesSlide67.xml" ContentType="application/vnd.openxmlformats-officedocument.presentationml.notesSlide+xml"/>
  <Override PartName="/ppt/charts/chart154.xml" ContentType="application/vnd.openxmlformats-officedocument.drawingml.chart+xml"/>
  <Override PartName="/ppt/charts/chart155.xml" ContentType="application/vnd.openxmlformats-officedocument.drawingml.chart+xml"/>
  <Override PartName="/ppt/notesSlides/notesSlide68.xml" ContentType="application/vnd.openxmlformats-officedocument.presentationml.notesSlide+xml"/>
  <Override PartName="/ppt/charts/chart156.xml" ContentType="application/vnd.openxmlformats-officedocument.drawingml.chart+xml"/>
  <Override PartName="/ppt/charts/chart157.xml" ContentType="application/vnd.openxmlformats-officedocument.drawingml.chart+xml"/>
  <Override PartName="/ppt/notesSlides/notesSlide69.xml" ContentType="application/vnd.openxmlformats-officedocument.presentationml.notesSlide+xml"/>
  <Override PartName="/ppt/charts/chart158.xml" ContentType="application/vnd.openxmlformats-officedocument.drawingml.chart+xml"/>
  <Override PartName="/ppt/charts/chart159.xml" ContentType="application/vnd.openxmlformats-officedocument.drawingml.chart+xml"/>
  <Override PartName="/ppt/notesSlides/notesSlide70.xml" ContentType="application/vnd.openxmlformats-officedocument.presentationml.notesSlide+xml"/>
  <Override PartName="/ppt/charts/chart160.xml" ContentType="application/vnd.openxmlformats-officedocument.drawingml.chart+xml"/>
  <Override PartName="/ppt/charts/chart161.xml" ContentType="application/vnd.openxmlformats-officedocument.drawingml.chart+xml"/>
  <Override PartName="/ppt/notesSlides/notesSlide71.xml" ContentType="application/vnd.openxmlformats-officedocument.presentationml.notesSlide+xml"/>
  <Override PartName="/ppt/charts/chart162.xml" ContentType="application/vnd.openxmlformats-officedocument.drawingml.chart+xml"/>
  <Override PartName="/ppt/notesSlides/notesSlide72.xml" ContentType="application/vnd.openxmlformats-officedocument.presentationml.notesSlide+xml"/>
  <Override PartName="/ppt/charts/chart163.xml" ContentType="application/vnd.openxmlformats-officedocument.drawingml.chart+xml"/>
  <Override PartName="/ppt/charts/chart164.xml" ContentType="application/vnd.openxmlformats-officedocument.drawingml.chart+xml"/>
  <Override PartName="/ppt/notesSlides/notesSlide73.xml" ContentType="application/vnd.openxmlformats-officedocument.presentationml.notesSlide+xml"/>
  <Override PartName="/ppt/charts/chart165.xml" ContentType="application/vnd.openxmlformats-officedocument.drawingml.chart+xml"/>
  <Override PartName="/ppt/notesSlides/notesSlide74.xml" ContentType="application/vnd.openxmlformats-officedocument.presentationml.notesSlide+xml"/>
  <Override PartName="/ppt/charts/chart166.xml" ContentType="application/vnd.openxmlformats-officedocument.drawingml.chart+xml"/>
  <Override PartName="/ppt/charts/chart167.xml" ContentType="application/vnd.openxmlformats-officedocument.drawingml.chart+xml"/>
  <Override PartName="/ppt/notesSlides/notesSlide75.xml" ContentType="application/vnd.openxmlformats-officedocument.presentationml.notesSlide+xml"/>
  <Override PartName="/ppt/charts/chart168.xml" ContentType="application/vnd.openxmlformats-officedocument.drawingml.chart+xml"/>
  <Override PartName="/ppt/charts/chart169.xml" ContentType="application/vnd.openxmlformats-officedocument.drawingml.chart+xml"/>
  <Override PartName="/ppt/notesSlides/notesSlide76.xml" ContentType="application/vnd.openxmlformats-officedocument.presentationml.notesSlide+xml"/>
  <Override PartName="/ppt/charts/chart170.xml" ContentType="application/vnd.openxmlformats-officedocument.drawingml.chart+xml"/>
  <Override PartName="/ppt/charts/chart171.xml" ContentType="application/vnd.openxmlformats-officedocument.drawingml.chart+xml"/>
  <Override PartName="/ppt/notesSlides/notesSlide77.xml" ContentType="application/vnd.openxmlformats-officedocument.presentationml.notesSlide+xml"/>
  <Override PartName="/ppt/charts/chart172.xml" ContentType="application/vnd.openxmlformats-officedocument.drawingml.chart+xml"/>
  <Override PartName="/ppt/charts/chart173.xml" ContentType="application/vnd.openxmlformats-officedocument.drawingml.chart+xml"/>
  <Override PartName="/ppt/notesSlides/notesSlide78.xml" ContentType="application/vnd.openxmlformats-officedocument.presentationml.notesSlide+xml"/>
  <Override PartName="/ppt/charts/chart174.xml" ContentType="application/vnd.openxmlformats-officedocument.drawingml.chart+xml"/>
  <Override PartName="/ppt/charts/chart175.xml" ContentType="application/vnd.openxmlformats-officedocument.drawingml.chart+xml"/>
  <Override PartName="/ppt/notesSlides/notesSlide79.xml" ContentType="application/vnd.openxmlformats-officedocument.presentationml.notesSlide+xml"/>
  <Override PartName="/ppt/charts/chart176.xml" ContentType="application/vnd.openxmlformats-officedocument.drawingml.chart+xml"/>
  <Override PartName="/ppt/charts/chart177.xml" ContentType="application/vnd.openxmlformats-officedocument.drawingml.chart+xml"/>
  <Override PartName="/ppt/charts/chart178.xml" ContentType="application/vnd.openxmlformats-officedocument.drawingml.chart+xml"/>
  <Override PartName="/ppt/notesSlides/notesSlide80.xml" ContentType="application/vnd.openxmlformats-officedocument.presentationml.notesSlide+xml"/>
  <Override PartName="/ppt/charts/chart179.xml" ContentType="application/vnd.openxmlformats-officedocument.drawingml.chart+xml"/>
  <Override PartName="/ppt/charts/chart180.xml" ContentType="application/vnd.openxmlformats-officedocument.drawingml.chart+xml"/>
  <Override PartName="/ppt/notesSlides/notesSlide81.xml" ContentType="application/vnd.openxmlformats-officedocument.presentationml.notesSlide+xml"/>
  <Override PartName="/ppt/charts/chart181.xml" ContentType="application/vnd.openxmlformats-officedocument.drawingml.chart+xml"/>
  <Override PartName="/ppt/charts/chart182.xml" ContentType="application/vnd.openxmlformats-officedocument.drawingml.chart+xml"/>
  <Override PartName="/ppt/notesSlides/notesSlide82.xml" ContentType="application/vnd.openxmlformats-officedocument.presentationml.notesSlide+xml"/>
  <Override PartName="/ppt/charts/chart183.xml" ContentType="application/vnd.openxmlformats-officedocument.drawingml.chart+xml"/>
  <Override PartName="/ppt/notesSlides/notesSlide83.xml" ContentType="application/vnd.openxmlformats-officedocument.presentationml.notesSlide+xml"/>
  <Override PartName="/ppt/charts/chart184.xml" ContentType="application/vnd.openxmlformats-officedocument.drawingml.chart+xml"/>
  <Override PartName="/ppt/charts/chart185.xml" ContentType="application/vnd.openxmlformats-officedocument.drawingml.chart+xml"/>
  <Override PartName="/ppt/notesSlides/notesSlide84.xml" ContentType="application/vnd.openxmlformats-officedocument.presentationml.notesSlide+xml"/>
  <Override PartName="/ppt/charts/chart186.xml" ContentType="application/vnd.openxmlformats-officedocument.drawingml.chart+xml"/>
  <Override PartName="/ppt/charts/chart187.xml" ContentType="application/vnd.openxmlformats-officedocument.drawingml.chart+xml"/>
  <Override PartName="/ppt/notesSlides/notesSlide85.xml" ContentType="application/vnd.openxmlformats-officedocument.presentationml.notesSlide+xml"/>
  <Override PartName="/ppt/charts/chart188.xml" ContentType="application/vnd.openxmlformats-officedocument.drawingml.chart+xml"/>
  <Override PartName="/ppt/notesSlides/notesSlide86.xml" ContentType="application/vnd.openxmlformats-officedocument.presentationml.notesSlide+xml"/>
  <Override PartName="/ppt/charts/chart189.xml" ContentType="application/vnd.openxmlformats-officedocument.drawingml.chart+xml"/>
  <Override PartName="/ppt/notesSlides/notesSlide87.xml" ContentType="application/vnd.openxmlformats-officedocument.presentationml.notesSlide+xml"/>
  <Override PartName="/ppt/charts/chart190.xml" ContentType="application/vnd.openxmlformats-officedocument.drawingml.chart+xml"/>
  <Override PartName="/ppt/notesSlides/notesSlide88.xml" ContentType="application/vnd.openxmlformats-officedocument.presentationml.notesSlide+xml"/>
  <Override PartName="/ppt/charts/chart191.xml" ContentType="application/vnd.openxmlformats-officedocument.drawingml.chart+xml"/>
  <Override PartName="/ppt/notesSlides/notesSlide89.xml" ContentType="application/vnd.openxmlformats-officedocument.presentationml.notesSlide+xml"/>
  <Override PartName="/ppt/notesSlides/notesSlide90.xml" ContentType="application/vnd.openxmlformats-officedocument.presentationml.notesSlide+xml"/>
  <Override PartName="/ppt/notesSlides/notesSlide91.xml" ContentType="application/vnd.openxmlformats-officedocument.presentationml.notesSlide+xml"/>
  <Override PartName="/ppt/notesSlides/notesSlide92.xml" ContentType="application/vnd.openxmlformats-officedocument.presentationml.notesSlide+xml"/>
  <Override PartName="/ppt/notesSlides/notesSlide93.xml" ContentType="application/vnd.openxmlformats-officedocument.presentationml.notesSlide+xml"/>
  <Override PartName="/ppt/notesSlides/notesSlide94.xml" ContentType="application/vnd.openxmlformats-officedocument.presentationml.notesSlide+xml"/>
  <Override PartName="/ppt/notesSlides/notesSlide95.xml" ContentType="application/vnd.openxmlformats-officedocument.presentationml.notesSlide+xml"/>
  <Override PartName="/ppt/notesSlides/notesSlide9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15"/>
  </p:notesMasterIdLst>
  <p:handoutMasterIdLst>
    <p:handoutMasterId r:id="rId116"/>
  </p:handoutMasterIdLst>
  <p:sldIdLst>
    <p:sldId id="1582" r:id="rId5"/>
    <p:sldId id="1583" r:id="rId6"/>
    <p:sldId id="1614" r:id="rId7"/>
    <p:sldId id="1623" r:id="rId8"/>
    <p:sldId id="1624" r:id="rId9"/>
    <p:sldId id="2025" r:id="rId10"/>
    <p:sldId id="1613" r:id="rId11"/>
    <p:sldId id="1609" r:id="rId12"/>
    <p:sldId id="2149" r:id="rId13"/>
    <p:sldId id="2116" r:id="rId14"/>
    <p:sldId id="1603" r:id="rId15"/>
    <p:sldId id="1615" r:id="rId16"/>
    <p:sldId id="1686" r:id="rId17"/>
    <p:sldId id="1643" r:id="rId18"/>
    <p:sldId id="1620" r:id="rId19"/>
    <p:sldId id="1598" r:id="rId20"/>
    <p:sldId id="2046" r:id="rId21"/>
    <p:sldId id="1626" r:id="rId22"/>
    <p:sldId id="2047" r:id="rId23"/>
    <p:sldId id="2163" r:id="rId24"/>
    <p:sldId id="2134" r:id="rId25"/>
    <p:sldId id="2133" r:id="rId26"/>
    <p:sldId id="1627" r:id="rId27"/>
    <p:sldId id="1742" r:id="rId28"/>
    <p:sldId id="1628" r:id="rId29"/>
    <p:sldId id="1743" r:id="rId30"/>
    <p:sldId id="1629" r:id="rId31"/>
    <p:sldId id="1745" r:id="rId32"/>
    <p:sldId id="2050" r:id="rId33"/>
    <p:sldId id="2153" r:id="rId34"/>
    <p:sldId id="2154" r:id="rId35"/>
    <p:sldId id="2155" r:id="rId36"/>
    <p:sldId id="1630" r:id="rId37"/>
    <p:sldId id="1746" r:id="rId38"/>
    <p:sldId id="1631" r:id="rId39"/>
    <p:sldId id="1748" r:id="rId40"/>
    <p:sldId id="1747" r:id="rId41"/>
    <p:sldId id="1978" r:id="rId42"/>
    <p:sldId id="1694" r:id="rId43"/>
    <p:sldId id="1749" r:id="rId44"/>
    <p:sldId id="1695" r:id="rId45"/>
    <p:sldId id="1750" r:id="rId46"/>
    <p:sldId id="2033" r:id="rId47"/>
    <p:sldId id="2032" r:id="rId48"/>
    <p:sldId id="1616" r:id="rId49"/>
    <p:sldId id="2051" r:id="rId50"/>
    <p:sldId id="2052" r:id="rId51"/>
    <p:sldId id="2132" r:id="rId52"/>
    <p:sldId id="2053" r:id="rId53"/>
    <p:sldId id="2124" r:id="rId54"/>
    <p:sldId id="2075" r:id="rId55"/>
    <p:sldId id="2076" r:id="rId56"/>
    <p:sldId id="2078" r:id="rId57"/>
    <p:sldId id="2164" r:id="rId58"/>
    <p:sldId id="2079" r:id="rId59"/>
    <p:sldId id="2054" r:id="rId60"/>
    <p:sldId id="2055" r:id="rId61"/>
    <p:sldId id="2056" r:id="rId62"/>
    <p:sldId id="2080" r:id="rId63"/>
    <p:sldId id="2081" r:id="rId64"/>
    <p:sldId id="2082" r:id="rId65"/>
    <p:sldId id="2165" r:id="rId66"/>
    <p:sldId id="2129" r:id="rId67"/>
    <p:sldId id="2145" r:id="rId68"/>
    <p:sldId id="2147" r:id="rId69"/>
    <p:sldId id="2084" r:id="rId70"/>
    <p:sldId id="2085" r:id="rId71"/>
    <p:sldId id="2086" r:id="rId72"/>
    <p:sldId id="2157" r:id="rId73"/>
    <p:sldId id="2087" r:id="rId74"/>
    <p:sldId id="2088" r:id="rId75"/>
    <p:sldId id="2089" r:id="rId76"/>
    <p:sldId id="2166" r:id="rId77"/>
    <p:sldId id="2090" r:id="rId78"/>
    <p:sldId id="1845" r:id="rId79"/>
    <p:sldId id="2148" r:id="rId80"/>
    <p:sldId id="2158" r:id="rId81"/>
    <p:sldId id="2141" r:id="rId82"/>
    <p:sldId id="2142" r:id="rId83"/>
    <p:sldId id="2143" r:id="rId84"/>
    <p:sldId id="2144" r:id="rId85"/>
    <p:sldId id="2095" r:id="rId86"/>
    <p:sldId id="2159" r:id="rId87"/>
    <p:sldId id="2098" r:id="rId88"/>
    <p:sldId id="2100" r:id="rId89"/>
    <p:sldId id="2101" r:id="rId90"/>
    <p:sldId id="2102" r:id="rId91"/>
    <p:sldId id="2103" r:id="rId92"/>
    <p:sldId id="2104" r:id="rId93"/>
    <p:sldId id="2105" r:id="rId94"/>
    <p:sldId id="2106" r:id="rId95"/>
    <p:sldId id="2107" r:id="rId96"/>
    <p:sldId id="2162" r:id="rId97"/>
    <p:sldId id="2113" r:id="rId98"/>
    <p:sldId id="2114" r:id="rId99"/>
    <p:sldId id="2115" r:id="rId100"/>
    <p:sldId id="2108" r:id="rId101"/>
    <p:sldId id="2109" r:id="rId102"/>
    <p:sldId id="2152" r:id="rId103"/>
    <p:sldId id="2111" r:id="rId104"/>
    <p:sldId id="2138" r:id="rId105"/>
    <p:sldId id="2112" r:id="rId106"/>
    <p:sldId id="1617" r:id="rId107"/>
    <p:sldId id="2118" r:id="rId108"/>
    <p:sldId id="2119" r:id="rId109"/>
    <p:sldId id="2120" r:id="rId110"/>
    <p:sldId id="2121" r:id="rId111"/>
    <p:sldId id="2122" r:id="rId112"/>
    <p:sldId id="2123" r:id="rId113"/>
    <p:sldId id="1619" r:id="rId1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754" userDrawn="1">
          <p15:clr>
            <a:srgbClr val="A4A3A4"/>
          </p15:clr>
        </p15:guide>
        <p15:guide id="2" pos="3840">
          <p15:clr>
            <a:srgbClr val="A4A3A4"/>
          </p15:clr>
        </p15:guide>
        <p15:guide id="3" orient="horz" pos="1661" userDrawn="1">
          <p15:clr>
            <a:srgbClr val="A4A3A4"/>
          </p15:clr>
        </p15:guide>
        <p15:guide id="4" pos="517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886B008-761E-E478-81AD-38EF162C7DF6}" name="Chester Howarth" initials="CH" userId="S::Chester.Howarth@cqc.org.uk::648a82ac-ada1-472a-b64c-706a36c75676" providerId="AD"/>
  <p188:author id="{88DF291F-6CAB-EE04-8C56-B700E48A591E}" name="Nene Ibokessien" initials="NI" userId="S::Nene.Ibokessien@surveycoordination.com::4c61d1f5-09da-4f61-916d-0262554c011f" providerId="AD"/>
  <p188:author id="{C7414720-90A7-6C46-D0BB-D9DB8B1B0E55}" name="Daniela Alvarez Garcia" initials="DAG" userId="S::Daniela.AlvarezGarcia@ipsos.com::ba086176-ea30-48e4-a05e-c9484fa23098" providerId="AD"/>
  <p188:author id="{23C4AF64-18B8-F4D4-0A7D-D0FF2E138424}" name="Symone Allijohn" initials="SA" userId="S::Symone.Allijohn@surveycoordination.com::b1edc1ad-1782-45a7-b90e-7ff6cd0275b0" providerId="AD"/>
  <p188:author id="{9A4F1767-5D23-2872-C6C3-588D7970A600}" name="Daniel Begemann" initials="DB" userId="S::Daniel.Begemann@pickereurope.ac.uk::f8d6fced-c9da-47cb-b579-c8b0c505d8c5" providerId="AD"/>
  <p188:author id="{EF50EB6D-2B97-0BC3-856B-083DAEF71AEB}" name="Michelle Gray" initials="MG" userId="S::Michelle.Gray@ipsos.com::3b7921cb-17e4-4e33-9074-d3116f37b4f0" providerId="AD"/>
  <p188:author id="{CACFB889-A907-AAC1-EA10-354E61830DD7}" name="Rupert Brice" initials="RB" userId="S::Rupert.Brice@pickereurope.ac.uk::e7b4ee25-0084-428a-9820-8e2985d3ec0b" providerId="AD"/>
  <p188:author id="{6A6A508A-2AE3-4E59-635A-A796BB0E0309}" name="Jonathan Caddy" initials="JC" userId="S::jonathan.caddy@cqc.org.uk::aaf9bbff-bec8-4f31-aacc-6e0f6a5d788b" providerId="AD"/>
  <p188:author id="{3EA2A690-2AC7-4822-C126-79F47BA3DAE9}" name="Sue Cowap" initials="SC" userId="S::Sue.Cowap@surveycoordination.com::e4822bbb-cb41-437c-8916-5daaa95c9814" providerId="AD"/>
  <p188:author id="{986D38A0-FD90-3CDA-514B-351C4805345F}" name="Laura Dale" initials="LD" userId="S::Laura.Dale@ipsos.com::c779eae2-57b0-4eba-afb3-bee62945a3b5" providerId="AD"/>
  <p188:author id="{7CFC89B4-3A9B-05AB-D220-C94366093B4F}" name="Amie Hamilton" initials="AH" userId="S::Amie.Hamilton@surveycoordination.com::d2ce4700-4af4-42b5-9fdc-06dee3745fd4" providerId="AD"/>
  <p188:author id="{8A44CAE5-AFAC-B2C6-45F5-DE2AC52CE724}" name="Samantha Guymer" initials="SG" userId="S::samantha.guymer@surveycoordination.com::a72ea3af-22a1-4fd9-b055-c7f2801cb0ba" providerId="AD"/>
  <p188:author id="{675042F0-E88B-A43C-2845-F96FDA1F061C}" name="James Kramer" initials="JK" userId="S::james.kramer@surveycoordination.com::59522821-30a9-4f92-a075-7e231f89b5b8" providerId="AD"/>
  <p188:author id="{5AB0F7F6-DCD6-2AFD-1F42-84B2928AE346}" name="Mayes, Will" initials="MW" userId="S::will.mayes@cqc.org.uk::614b90fc-2b39-418c-a9d7-4cd33c827d1e"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Laura Tuhou" initials="LT" lastIdx="183" clrIdx="0">
    <p:extLst>
      <p:ext uri="{19B8F6BF-5375-455C-9EA6-DF929625EA0E}">
        <p15:presenceInfo xmlns:p15="http://schemas.microsoft.com/office/powerpoint/2012/main" userId="S::Laura.Tuhou@ipsos.com::94f23cdc-b8ee-45bd-9d0f-7cfa9897fefa" providerId="AD"/>
      </p:ext>
    </p:extLst>
  </p:cmAuthor>
  <p:cmAuthor id="2" name="Joanna Barry" initials="JB" lastIdx="287" clrIdx="1">
    <p:extLst>
      <p:ext uri="{19B8F6BF-5375-455C-9EA6-DF929625EA0E}">
        <p15:presenceInfo xmlns:p15="http://schemas.microsoft.com/office/powerpoint/2012/main" userId="S::Joanna.Barry@ipsos.com::29a8d5d1-a248-4d0f-aede-8a2f1cb75251" providerId="AD"/>
      </p:ext>
    </p:extLst>
  </p:cmAuthor>
  <p:cmAuthor id="3" name="Sylvie Hobden" initials="SH" lastIdx="17" clrIdx="2">
    <p:extLst>
      <p:ext uri="{19B8F6BF-5375-455C-9EA6-DF929625EA0E}">
        <p15:presenceInfo xmlns:p15="http://schemas.microsoft.com/office/powerpoint/2012/main" userId="S::sylvie.hobden@Ipsos.com::6f654f1e-58be-4571-9429-5f7fc25c85b4" providerId="AD"/>
      </p:ext>
    </p:extLst>
  </p:cmAuthor>
  <p:cmAuthor id="4" name="Cronin, Amber" initials="CA" lastIdx="6" clrIdx="3">
    <p:extLst>
      <p:ext uri="{19B8F6BF-5375-455C-9EA6-DF929625EA0E}">
        <p15:presenceInfo xmlns:p15="http://schemas.microsoft.com/office/powerpoint/2012/main" userId="S::Amber.Cronin@cqc.org.uk::faed8588-dd98-4d51-99ce-66922e4728b5" providerId="AD"/>
      </p:ext>
    </p:extLst>
  </p:cmAuthor>
  <p:cmAuthor id="5" name="Sutherland, Christopher" initials="SC" lastIdx="39" clrIdx="4">
    <p:extLst>
      <p:ext uri="{19B8F6BF-5375-455C-9EA6-DF929625EA0E}">
        <p15:presenceInfo xmlns:p15="http://schemas.microsoft.com/office/powerpoint/2012/main" userId="S::Christopher.Sutherland@cqc.org.uk::b8d51e68-209d-4de1-a1f4-35fbc8ca853b" providerId="AD"/>
      </p:ext>
    </p:extLst>
  </p:cmAuthor>
  <p:cmAuthor id="6" name="Dan Philo" initials="DP" lastIdx="20" clrIdx="5">
    <p:extLst>
      <p:ext uri="{19B8F6BF-5375-455C-9EA6-DF929625EA0E}">
        <p15:presenceInfo xmlns:p15="http://schemas.microsoft.com/office/powerpoint/2012/main" userId="S::Dan.Philo@ipsos.com::1fa1b32e-a259-4560-89e3-b77ad100eae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F2F2F2"/>
    <a:srgbClr val="6D276A"/>
    <a:srgbClr val="E87722"/>
    <a:srgbClr val="F1BE48"/>
    <a:srgbClr val="E9EBF5"/>
    <a:srgbClr val="756382"/>
    <a:srgbClr val="419999"/>
    <a:srgbClr val="CFD5EA"/>
    <a:srgbClr val="5FBD8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189" autoAdjust="0"/>
  </p:normalViewPr>
  <p:slideViewPr>
    <p:cSldViewPr snapToGrid="0">
      <p:cViewPr varScale="1">
        <p:scale>
          <a:sx n="144" d="100"/>
          <a:sy n="144" d="100"/>
        </p:scale>
        <p:origin x="150" y="246"/>
      </p:cViewPr>
      <p:guideLst>
        <p:guide orient="horz" pos="754"/>
        <p:guide pos="3840"/>
        <p:guide orient="horz" pos="1661"/>
        <p:guide pos="5178"/>
      </p:guideLst>
    </p:cSldViewPr>
  </p:slideViewPr>
  <p:notesTextViewPr>
    <p:cViewPr>
      <p:scale>
        <a:sx n="1" d="1"/>
        <a:sy n="1" d="1"/>
      </p:scale>
      <p:origin x="0" y="0"/>
    </p:cViewPr>
  </p:notesTextViewPr>
  <p:notesViewPr>
    <p:cSldViewPr snapToGrid="0">
      <p:cViewPr>
        <p:scale>
          <a:sx n="1" d="2"/>
          <a:sy n="1" d="2"/>
        </p:scale>
        <p:origin x="4548" y="978"/>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commentAuthors" Target="commentAuthors.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presProps" Target="presProps.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 Type="http://schemas.openxmlformats.org/officeDocument/2006/relationships/customXml" Target="../customXml/item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viewProps" Target="viewProps.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theme" Target="theme/theme1.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notesMaster" Target="notesMasters/notesMaster1.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ableStyles" Target="tableStyles.xml"/><Relationship Id="rId3" Type="http://schemas.openxmlformats.org/officeDocument/2006/relationships/customXml" Target="../customXml/item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handoutMaster" Target="handoutMasters/handoutMaster1.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microsoft.com/office/2018/10/relationships/authors" Target="author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Excel_Worksheet1.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Excel_Worksheet2.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Excel_Worksheet3.xlsx"/></Relationships>
</file>

<file path=ppt/charts/_rels/chart5.xml.rels><?xml version="1.0" encoding="UTF-8" standalone="yes"?>
<Relationships xmlns="http://schemas.openxmlformats.org/package/2006/relationships"><Relationship Id="rId1" Type="http://schemas.openxmlformats.org/officeDocument/2006/relationships/package" Target="../embeddings/Microsoft_Excel_Worksheet4.xlsx"/></Relationships>
</file>

<file path=ppt/charts/_rels/chart6.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xml"/><Relationship Id="rId1" Type="http://schemas.microsoft.com/office/2011/relationships/chartStyle" Target="style1.xml"/><Relationship Id="rId4" Type="http://schemas.openxmlformats.org/officeDocument/2006/relationships/package" Target="../embeddings/Microsoft_Excel_Worksheet5.xlsx"/></Relationships>
</file>

<file path=ppt/charts/_rels/chart7.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2.xml"/><Relationship Id="rId1" Type="http://schemas.microsoft.com/office/2011/relationships/chartStyle" Target="style2.xml"/><Relationship Id="rId4" Type="http://schemas.openxmlformats.org/officeDocument/2006/relationships/package" Target="../embeddings/Microsoft_Excel_Worksheet6.xlsx"/></Relationships>
</file>

<file path=ppt/charts/_rels/chart8.xml.rels><?xml version="1.0" encoding="UTF-8" standalone="yes"?>
<Relationships xmlns="http://schemas.openxmlformats.org/package/2006/relationships"><Relationship Id="rId2" Type="http://schemas.openxmlformats.org/officeDocument/2006/relationships/package" Target="../embeddings/Microsoft_Excel_Worksheet7.xlsx"/><Relationship Id="rId1" Type="http://schemas.openxmlformats.org/officeDocument/2006/relationships/themeOverride" Target="../theme/themeOverride3.xml"/></Relationships>
</file>

<file path=ppt/charts/_rels/chart9.xml.rels><?xml version="1.0" encoding="UTF-8" standalone="yes"?>
<Relationships xmlns="http://schemas.openxmlformats.org/package/2006/relationships"><Relationship Id="rId2" Type="http://schemas.openxmlformats.org/officeDocument/2006/relationships/package" Target="../embeddings/Microsoft_Excel_Worksheet8.xlsx"/><Relationship Id="rId1" Type="http://schemas.openxmlformats.org/officeDocument/2006/relationships/themeOverride" Target="../theme/themeOverride4.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3.xml"/><Relationship Id="rId1" Type="http://schemas.microsoft.com/office/2011/relationships/chartStyle" Target="style3.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4.xml"/><Relationship Id="rId1" Type="http://schemas.microsoft.com/office/2011/relationships/chartStyle" Target="style4.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5.xml"/><Relationship Id="rId1" Type="http://schemas.microsoft.com/office/2011/relationships/chartStyle" Target="style5.xml"/></Relationships>
</file>

<file path=ppt/charts/_rels/chart13.xml.rels><?xml version="1.0" encoding="UTF-8" standalone="yes"?>
<Relationships xmlns="http://schemas.openxmlformats.org/package/2006/relationships"><Relationship Id="rId2" Type="http://schemas.openxmlformats.org/officeDocument/2006/relationships/package" Target="../embeddings/Microsoft_Excel_Worksheet12.xlsx"/><Relationship Id="rId1" Type="http://schemas.openxmlformats.org/officeDocument/2006/relationships/image" Target="../media/image16.png"/></Relationships>
</file>

<file path=ppt/charts/_rels/chart14.xml.rels><?xml version="1.0" encoding="UTF-8" standalone="yes"?>
<Relationships xmlns="http://schemas.openxmlformats.org/package/2006/relationships"><Relationship Id="rId2" Type="http://schemas.openxmlformats.org/officeDocument/2006/relationships/package" Target="../embeddings/Microsoft_Excel_Worksheet13.xlsx"/><Relationship Id="rId1" Type="http://schemas.openxmlformats.org/officeDocument/2006/relationships/image" Target="../media/image16.png"/></Relationships>
</file>

<file path=ppt/charts/_rels/chart15.xml.rels><?xml version="1.0" encoding="UTF-8" standalone="yes"?>
<Relationships xmlns="http://schemas.openxmlformats.org/package/2006/relationships"><Relationship Id="rId2" Type="http://schemas.openxmlformats.org/officeDocument/2006/relationships/package" Target="../embeddings/Microsoft_Excel_Worksheet14.xlsx"/><Relationship Id="rId1" Type="http://schemas.openxmlformats.org/officeDocument/2006/relationships/image" Target="../media/image16.png"/></Relationships>
</file>

<file path=ppt/charts/_rels/chart16.xml.rels><?xml version="1.0" encoding="UTF-8" standalone="yes"?>
<Relationships xmlns="http://schemas.openxmlformats.org/package/2006/relationships"><Relationship Id="rId3" Type="http://schemas.openxmlformats.org/officeDocument/2006/relationships/package" Target="../embeddings/Microsoft_Excel_Worksheet15.xlsx"/><Relationship Id="rId2" Type="http://schemas.microsoft.com/office/2011/relationships/chartColorStyle" Target="colors6.xml"/><Relationship Id="rId1" Type="http://schemas.microsoft.com/office/2011/relationships/chartStyle" Target="style6.xml"/></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6.xlsx"/><Relationship Id="rId2" Type="http://schemas.microsoft.com/office/2011/relationships/chartColorStyle" Target="colors7.xml"/><Relationship Id="rId1" Type="http://schemas.microsoft.com/office/2011/relationships/chartStyle" Target="style7.xml"/></Relationships>
</file>

<file path=ppt/charts/_rels/chart18.xml.rels><?xml version="1.0" encoding="UTF-8" standalone="yes"?>
<Relationships xmlns="http://schemas.openxmlformats.org/package/2006/relationships"><Relationship Id="rId3" Type="http://schemas.openxmlformats.org/officeDocument/2006/relationships/package" Target="../embeddings/Microsoft_Excel_Worksheet17.xlsx"/><Relationship Id="rId2" Type="http://schemas.microsoft.com/office/2011/relationships/chartColorStyle" Target="colors8.xml"/><Relationship Id="rId1" Type="http://schemas.microsoft.com/office/2011/relationships/chartStyle" Target="style8.xml"/></Relationships>
</file>

<file path=ppt/charts/_rels/chart19.xml.rels><?xml version="1.0" encoding="UTF-8" standalone="yes"?>
<Relationships xmlns="http://schemas.openxmlformats.org/package/2006/relationships"><Relationship Id="rId2" Type="http://schemas.openxmlformats.org/officeDocument/2006/relationships/package" Target="../embeddings/Microsoft_Excel_Worksheet18.xlsx"/><Relationship Id="rId1" Type="http://schemas.openxmlformats.org/officeDocument/2006/relationships/image" Target="../media/image16.png"/></Relationships>
</file>

<file path=ppt/charts/_rels/chart20.xml.rels><?xml version="1.0" encoding="UTF-8" standalone="yes"?>
<Relationships xmlns="http://schemas.openxmlformats.org/package/2006/relationships"><Relationship Id="rId2" Type="http://schemas.openxmlformats.org/officeDocument/2006/relationships/package" Target="../embeddings/Microsoft_Excel_Worksheet19.xlsx"/><Relationship Id="rId1" Type="http://schemas.openxmlformats.org/officeDocument/2006/relationships/image" Target="../media/image16.png"/></Relationships>
</file>

<file path=ppt/charts/_rels/chart21.xml.rels><?xml version="1.0" encoding="UTF-8" standalone="yes"?>
<Relationships xmlns="http://schemas.openxmlformats.org/package/2006/relationships"><Relationship Id="rId2" Type="http://schemas.openxmlformats.org/officeDocument/2006/relationships/package" Target="../embeddings/Microsoft_Excel_Worksheet20.xlsx"/><Relationship Id="rId1" Type="http://schemas.openxmlformats.org/officeDocument/2006/relationships/image" Target="../media/image16.png"/></Relationships>
</file>

<file path=ppt/charts/_rels/chart22.xml.rels><?xml version="1.0" encoding="UTF-8" standalone="yes"?>
<Relationships xmlns="http://schemas.openxmlformats.org/package/2006/relationships"><Relationship Id="rId2" Type="http://schemas.openxmlformats.org/officeDocument/2006/relationships/package" Target="../embeddings/Microsoft_Excel_Worksheet21.xlsx"/><Relationship Id="rId1" Type="http://schemas.openxmlformats.org/officeDocument/2006/relationships/image" Target="../media/image16.png"/></Relationships>
</file>

<file path=ppt/charts/_rels/chart23.xml.rels><?xml version="1.0" encoding="UTF-8" standalone="yes"?>
<Relationships xmlns="http://schemas.openxmlformats.org/package/2006/relationships"><Relationship Id="rId2" Type="http://schemas.openxmlformats.org/officeDocument/2006/relationships/package" Target="../embeddings/Microsoft_Excel_Worksheet22.xlsx"/><Relationship Id="rId1" Type="http://schemas.openxmlformats.org/officeDocument/2006/relationships/image" Target="../media/image16.png"/></Relationships>
</file>

<file path=ppt/charts/_rels/chart24.xml.rels><?xml version="1.0" encoding="UTF-8" standalone="yes"?>
<Relationships xmlns="http://schemas.openxmlformats.org/package/2006/relationships"><Relationship Id="rId2" Type="http://schemas.openxmlformats.org/officeDocument/2006/relationships/package" Target="../embeddings/Microsoft_Excel_Worksheet23.xlsx"/><Relationship Id="rId1" Type="http://schemas.openxmlformats.org/officeDocument/2006/relationships/image" Target="../media/image16.png"/></Relationships>
</file>

<file path=ppt/charts/_rels/chart25.xml.rels><?xml version="1.0" encoding="UTF-8" standalone="yes"?>
<Relationships xmlns="http://schemas.openxmlformats.org/package/2006/relationships"><Relationship Id="rId3" Type="http://schemas.openxmlformats.org/officeDocument/2006/relationships/package" Target="../embeddings/Microsoft_Excel_Worksheet24.xlsx"/><Relationship Id="rId2" Type="http://schemas.microsoft.com/office/2011/relationships/chartColorStyle" Target="colors9.xml"/><Relationship Id="rId1" Type="http://schemas.microsoft.com/office/2011/relationships/chartStyle" Target="style9.xml"/></Relationships>
</file>

<file path=ppt/charts/_rels/chart26.xml.rels><?xml version="1.0" encoding="UTF-8" standalone="yes"?>
<Relationships xmlns="http://schemas.openxmlformats.org/package/2006/relationships"><Relationship Id="rId3" Type="http://schemas.openxmlformats.org/officeDocument/2006/relationships/package" Target="../embeddings/Microsoft_Excel_Worksheet25.xlsx"/><Relationship Id="rId2" Type="http://schemas.microsoft.com/office/2011/relationships/chartColorStyle" Target="colors10.xml"/><Relationship Id="rId1" Type="http://schemas.microsoft.com/office/2011/relationships/chartStyle" Target="style10.xml"/></Relationships>
</file>

<file path=ppt/charts/_rels/chart27.xml.rels><?xml version="1.0" encoding="UTF-8" standalone="yes"?>
<Relationships xmlns="http://schemas.openxmlformats.org/package/2006/relationships"><Relationship Id="rId3" Type="http://schemas.openxmlformats.org/officeDocument/2006/relationships/package" Target="../embeddings/Microsoft_Excel_Worksheet26.xlsx"/><Relationship Id="rId2" Type="http://schemas.microsoft.com/office/2011/relationships/chartColorStyle" Target="colors11.xml"/><Relationship Id="rId1" Type="http://schemas.microsoft.com/office/2011/relationships/chartStyle" Target="style11.xml"/></Relationships>
</file>

<file path=ppt/charts/_rels/chart28.xml.rels><?xml version="1.0" encoding="UTF-8" standalone="yes"?>
<Relationships xmlns="http://schemas.openxmlformats.org/package/2006/relationships"><Relationship Id="rId2" Type="http://schemas.openxmlformats.org/officeDocument/2006/relationships/package" Target="../embeddings/Microsoft_Excel_Worksheet27.xlsx"/><Relationship Id="rId1" Type="http://schemas.openxmlformats.org/officeDocument/2006/relationships/image" Target="../media/image16.png"/></Relationships>
</file>

<file path=ppt/charts/_rels/chart29.xml.rels><?xml version="1.0" encoding="UTF-8" standalone="yes"?>
<Relationships xmlns="http://schemas.openxmlformats.org/package/2006/relationships"><Relationship Id="rId2" Type="http://schemas.openxmlformats.org/officeDocument/2006/relationships/package" Target="../embeddings/Microsoft_Excel_Worksheet28.xlsx"/><Relationship Id="rId1" Type="http://schemas.openxmlformats.org/officeDocument/2006/relationships/image" Target="../media/image16.png"/></Relationships>
</file>

<file path=ppt/charts/_rels/chart30.xml.rels><?xml version="1.0" encoding="UTF-8" standalone="yes"?>
<Relationships xmlns="http://schemas.openxmlformats.org/package/2006/relationships"><Relationship Id="rId2" Type="http://schemas.openxmlformats.org/officeDocument/2006/relationships/package" Target="../embeddings/Microsoft_Excel_Worksheet29.xlsx"/><Relationship Id="rId1" Type="http://schemas.openxmlformats.org/officeDocument/2006/relationships/image" Target="../media/image16.png"/></Relationships>
</file>

<file path=ppt/charts/_rels/chart31.xml.rels><?xml version="1.0" encoding="UTF-8" standalone="yes"?>
<Relationships xmlns="http://schemas.openxmlformats.org/package/2006/relationships"><Relationship Id="rId2" Type="http://schemas.openxmlformats.org/officeDocument/2006/relationships/package" Target="../embeddings/Microsoft_Excel_Worksheet30.xlsx"/><Relationship Id="rId1" Type="http://schemas.openxmlformats.org/officeDocument/2006/relationships/image" Target="../media/image16.png"/></Relationships>
</file>

<file path=ppt/charts/_rels/chart32.xml.rels><?xml version="1.0" encoding="UTF-8" standalone="yes"?>
<Relationships xmlns="http://schemas.openxmlformats.org/package/2006/relationships"><Relationship Id="rId2" Type="http://schemas.openxmlformats.org/officeDocument/2006/relationships/package" Target="../embeddings/Microsoft_Excel_Worksheet31.xlsx"/><Relationship Id="rId1" Type="http://schemas.openxmlformats.org/officeDocument/2006/relationships/image" Target="../media/image16.png"/></Relationships>
</file>

<file path=ppt/charts/_rels/chart33.xml.rels><?xml version="1.0" encoding="UTF-8" standalone="yes"?>
<Relationships xmlns="http://schemas.openxmlformats.org/package/2006/relationships"><Relationship Id="rId3" Type="http://schemas.openxmlformats.org/officeDocument/2006/relationships/package" Target="../embeddings/Microsoft_Excel_Worksheet32.xlsx"/><Relationship Id="rId2" Type="http://schemas.microsoft.com/office/2011/relationships/chartColorStyle" Target="colors12.xml"/><Relationship Id="rId1" Type="http://schemas.microsoft.com/office/2011/relationships/chartStyle" Target="style12.xml"/></Relationships>
</file>

<file path=ppt/charts/_rels/chart34.xml.rels><?xml version="1.0" encoding="UTF-8" standalone="yes"?>
<Relationships xmlns="http://schemas.openxmlformats.org/package/2006/relationships"><Relationship Id="rId3" Type="http://schemas.openxmlformats.org/officeDocument/2006/relationships/package" Target="../embeddings/Microsoft_Excel_Worksheet33.xlsx"/><Relationship Id="rId2" Type="http://schemas.microsoft.com/office/2011/relationships/chartColorStyle" Target="colors13.xml"/><Relationship Id="rId1" Type="http://schemas.microsoft.com/office/2011/relationships/chartStyle" Target="style13.xml"/></Relationships>
</file>

<file path=ppt/charts/_rels/chart35.xml.rels><?xml version="1.0" encoding="UTF-8" standalone="yes"?>
<Relationships xmlns="http://schemas.openxmlformats.org/package/2006/relationships"><Relationship Id="rId3" Type="http://schemas.openxmlformats.org/officeDocument/2006/relationships/package" Target="../embeddings/Microsoft_Excel_Worksheet34.xlsx"/><Relationship Id="rId2" Type="http://schemas.microsoft.com/office/2011/relationships/chartColorStyle" Target="colors14.xml"/><Relationship Id="rId1" Type="http://schemas.microsoft.com/office/2011/relationships/chartStyle" Target="style14.xml"/></Relationships>
</file>

<file path=ppt/charts/_rels/chart36.xml.rels><?xml version="1.0" encoding="UTF-8" standalone="yes"?>
<Relationships xmlns="http://schemas.openxmlformats.org/package/2006/relationships"><Relationship Id="rId2" Type="http://schemas.openxmlformats.org/officeDocument/2006/relationships/package" Target="../embeddings/Microsoft_Excel_Worksheet35.xlsx"/><Relationship Id="rId1" Type="http://schemas.openxmlformats.org/officeDocument/2006/relationships/image" Target="../media/image16.png"/></Relationships>
</file>

<file path=ppt/charts/_rels/chart37.xml.rels><?xml version="1.0" encoding="UTF-8" standalone="yes"?>
<Relationships xmlns="http://schemas.openxmlformats.org/package/2006/relationships"><Relationship Id="rId2" Type="http://schemas.openxmlformats.org/officeDocument/2006/relationships/package" Target="../embeddings/Microsoft_Excel_Worksheet36.xlsx"/><Relationship Id="rId1" Type="http://schemas.openxmlformats.org/officeDocument/2006/relationships/image" Target="../media/image16.png"/></Relationships>
</file>

<file path=ppt/charts/_rels/chart38.xml.rels><?xml version="1.0" encoding="UTF-8" standalone="yes"?>
<Relationships xmlns="http://schemas.openxmlformats.org/package/2006/relationships"><Relationship Id="rId2" Type="http://schemas.openxmlformats.org/officeDocument/2006/relationships/package" Target="../embeddings/Microsoft_Excel_Worksheet37.xlsx"/><Relationship Id="rId1" Type="http://schemas.openxmlformats.org/officeDocument/2006/relationships/image" Target="../media/image16.png"/></Relationships>
</file>

<file path=ppt/charts/_rels/chart39.xml.rels><?xml version="1.0" encoding="UTF-8" standalone="yes"?>
<Relationships xmlns="http://schemas.openxmlformats.org/package/2006/relationships"><Relationship Id="rId3" Type="http://schemas.openxmlformats.org/officeDocument/2006/relationships/package" Target="../embeddings/Microsoft_Excel_Worksheet38.xlsx"/><Relationship Id="rId2" Type="http://schemas.microsoft.com/office/2011/relationships/chartColorStyle" Target="colors15.xml"/><Relationship Id="rId1" Type="http://schemas.microsoft.com/office/2011/relationships/chartStyle" Target="style15.xml"/></Relationships>
</file>

<file path=ppt/charts/_rels/chart40.xml.rels><?xml version="1.0" encoding="UTF-8" standalone="yes"?>
<Relationships xmlns="http://schemas.openxmlformats.org/package/2006/relationships"><Relationship Id="rId3" Type="http://schemas.openxmlformats.org/officeDocument/2006/relationships/package" Target="../embeddings/Microsoft_Excel_Worksheet39.xlsx"/><Relationship Id="rId2" Type="http://schemas.microsoft.com/office/2011/relationships/chartColorStyle" Target="colors16.xml"/><Relationship Id="rId1" Type="http://schemas.microsoft.com/office/2011/relationships/chartStyle" Target="style16.xml"/></Relationships>
</file>

<file path=ppt/charts/_rels/chart41.xml.rels><?xml version="1.0" encoding="UTF-8" standalone="yes"?>
<Relationships xmlns="http://schemas.openxmlformats.org/package/2006/relationships"><Relationship Id="rId3" Type="http://schemas.openxmlformats.org/officeDocument/2006/relationships/package" Target="../embeddings/Microsoft_Excel_Worksheet40.xlsx"/><Relationship Id="rId2" Type="http://schemas.microsoft.com/office/2011/relationships/chartColorStyle" Target="colors17.xml"/><Relationship Id="rId1" Type="http://schemas.microsoft.com/office/2011/relationships/chartStyle" Target="style17.xml"/></Relationships>
</file>

<file path=ppt/charts/_rels/chart42.xml.rels><?xml version="1.0" encoding="UTF-8" standalone="yes"?>
<Relationships xmlns="http://schemas.openxmlformats.org/package/2006/relationships"><Relationship Id="rId2" Type="http://schemas.openxmlformats.org/officeDocument/2006/relationships/package" Target="../embeddings/Microsoft_Excel_Worksheet41.xlsx"/><Relationship Id="rId1" Type="http://schemas.openxmlformats.org/officeDocument/2006/relationships/image" Target="../media/image16.png"/></Relationships>
</file>

<file path=ppt/charts/_rels/chart43.xml.rels><?xml version="1.0" encoding="UTF-8" standalone="yes"?>
<Relationships xmlns="http://schemas.openxmlformats.org/package/2006/relationships"><Relationship Id="rId2" Type="http://schemas.openxmlformats.org/officeDocument/2006/relationships/package" Target="../embeddings/Microsoft_Excel_Worksheet42.xlsx"/><Relationship Id="rId1" Type="http://schemas.openxmlformats.org/officeDocument/2006/relationships/image" Target="../media/image16.png"/></Relationships>
</file>

<file path=ppt/charts/_rels/chart44.xml.rels><?xml version="1.0" encoding="UTF-8" standalone="yes"?>
<Relationships xmlns="http://schemas.openxmlformats.org/package/2006/relationships"><Relationship Id="rId2" Type="http://schemas.openxmlformats.org/officeDocument/2006/relationships/package" Target="../embeddings/Microsoft_Excel_Worksheet43.xlsx"/><Relationship Id="rId1" Type="http://schemas.openxmlformats.org/officeDocument/2006/relationships/image" Target="../media/image16.png"/></Relationships>
</file>

<file path=ppt/charts/_rels/chart45.xml.rels><?xml version="1.0" encoding="UTF-8" standalone="yes"?>
<Relationships xmlns="http://schemas.openxmlformats.org/package/2006/relationships"><Relationship Id="rId2" Type="http://schemas.openxmlformats.org/officeDocument/2006/relationships/package" Target="../embeddings/Microsoft_Excel_Worksheet44.xlsx"/><Relationship Id="rId1" Type="http://schemas.openxmlformats.org/officeDocument/2006/relationships/image" Target="../media/image16.png"/></Relationships>
</file>

<file path=ppt/charts/_rels/chart46.xml.rels><?xml version="1.0" encoding="UTF-8" standalone="yes"?>
<Relationships xmlns="http://schemas.openxmlformats.org/package/2006/relationships"><Relationship Id="rId3" Type="http://schemas.openxmlformats.org/officeDocument/2006/relationships/package" Target="../embeddings/Microsoft_Excel_Worksheet45.xlsx"/><Relationship Id="rId2" Type="http://schemas.microsoft.com/office/2011/relationships/chartColorStyle" Target="colors18.xml"/><Relationship Id="rId1" Type="http://schemas.microsoft.com/office/2011/relationships/chartStyle" Target="style18.xml"/></Relationships>
</file>

<file path=ppt/charts/_rels/chart47.xml.rels><?xml version="1.0" encoding="UTF-8" standalone="yes"?>
<Relationships xmlns="http://schemas.openxmlformats.org/package/2006/relationships"><Relationship Id="rId3" Type="http://schemas.openxmlformats.org/officeDocument/2006/relationships/package" Target="../embeddings/Microsoft_Excel_Worksheet46.xlsx"/><Relationship Id="rId2" Type="http://schemas.microsoft.com/office/2011/relationships/chartColorStyle" Target="colors19.xml"/><Relationship Id="rId1" Type="http://schemas.microsoft.com/office/2011/relationships/chartStyle" Target="style19.xml"/></Relationships>
</file>

<file path=ppt/charts/_rels/chart48.xml.rels><?xml version="1.0" encoding="UTF-8" standalone="yes"?>
<Relationships xmlns="http://schemas.openxmlformats.org/package/2006/relationships"><Relationship Id="rId3" Type="http://schemas.openxmlformats.org/officeDocument/2006/relationships/package" Target="../embeddings/Microsoft_Excel_Worksheet47.xlsx"/><Relationship Id="rId2" Type="http://schemas.microsoft.com/office/2011/relationships/chartColorStyle" Target="colors20.xml"/><Relationship Id="rId1" Type="http://schemas.microsoft.com/office/2011/relationships/chartStyle" Target="style20.xml"/></Relationships>
</file>

<file path=ppt/charts/_rels/chart49.xml.rels><?xml version="1.0" encoding="UTF-8" standalone="yes"?>
<Relationships xmlns="http://schemas.openxmlformats.org/package/2006/relationships"><Relationship Id="rId2" Type="http://schemas.openxmlformats.org/officeDocument/2006/relationships/package" Target="../embeddings/Microsoft_Excel_Worksheet48.xlsx"/><Relationship Id="rId1" Type="http://schemas.openxmlformats.org/officeDocument/2006/relationships/image" Target="../media/image16.png"/></Relationships>
</file>

<file path=ppt/charts/_rels/chart50.xml.rels><?xml version="1.0" encoding="UTF-8" standalone="yes"?>
<Relationships xmlns="http://schemas.openxmlformats.org/package/2006/relationships"><Relationship Id="rId2" Type="http://schemas.openxmlformats.org/officeDocument/2006/relationships/package" Target="../embeddings/Microsoft_Excel_Worksheet49.xlsx"/><Relationship Id="rId1" Type="http://schemas.openxmlformats.org/officeDocument/2006/relationships/image" Target="../media/image16.png"/></Relationships>
</file>

<file path=ppt/charts/_rels/chart51.xml.rels><?xml version="1.0" encoding="UTF-8" standalone="yes"?>
<Relationships xmlns="http://schemas.openxmlformats.org/package/2006/relationships"><Relationship Id="rId2" Type="http://schemas.openxmlformats.org/officeDocument/2006/relationships/package" Target="../embeddings/Microsoft_Excel_Worksheet50.xlsx"/><Relationship Id="rId1" Type="http://schemas.openxmlformats.org/officeDocument/2006/relationships/image" Target="../media/image16.png"/></Relationships>
</file>

<file path=ppt/charts/_rels/chart52.xml.rels><?xml version="1.0" encoding="UTF-8" standalone="yes"?>
<Relationships xmlns="http://schemas.openxmlformats.org/package/2006/relationships"><Relationship Id="rId2" Type="http://schemas.openxmlformats.org/officeDocument/2006/relationships/package" Target="../embeddings/Microsoft_Excel_Worksheet51.xlsx"/><Relationship Id="rId1" Type="http://schemas.openxmlformats.org/officeDocument/2006/relationships/image" Target="../media/image16.png"/></Relationships>
</file>

<file path=ppt/charts/_rels/chart53.xml.rels><?xml version="1.0" encoding="UTF-8" standalone="yes"?>
<Relationships xmlns="http://schemas.openxmlformats.org/package/2006/relationships"><Relationship Id="rId2" Type="http://schemas.openxmlformats.org/officeDocument/2006/relationships/package" Target="../embeddings/Microsoft_Excel_Worksheet52.xlsx"/><Relationship Id="rId1" Type="http://schemas.openxmlformats.org/officeDocument/2006/relationships/image" Target="../media/image16.png"/></Relationships>
</file>

<file path=ppt/charts/_rels/chart54.xml.rels><?xml version="1.0" encoding="UTF-8" standalone="yes"?>
<Relationships xmlns="http://schemas.openxmlformats.org/package/2006/relationships"><Relationship Id="rId2" Type="http://schemas.openxmlformats.org/officeDocument/2006/relationships/package" Target="../embeddings/Microsoft_Excel_Worksheet53.xlsx"/><Relationship Id="rId1" Type="http://schemas.openxmlformats.org/officeDocument/2006/relationships/image" Target="../media/image16.png"/></Relationships>
</file>

<file path=ppt/charts/_rels/chart55.xml.rels><?xml version="1.0" encoding="UTF-8" standalone="yes"?>
<Relationships xmlns="http://schemas.openxmlformats.org/package/2006/relationships"><Relationship Id="rId2" Type="http://schemas.openxmlformats.org/officeDocument/2006/relationships/package" Target="../embeddings/Microsoft_Excel_Worksheet54.xlsx"/><Relationship Id="rId1" Type="http://schemas.openxmlformats.org/officeDocument/2006/relationships/image" Target="../media/image16.png"/></Relationships>
</file>

<file path=ppt/charts/_rels/chart56.xml.rels><?xml version="1.0" encoding="UTF-8" standalone="yes"?>
<Relationships xmlns="http://schemas.openxmlformats.org/package/2006/relationships"><Relationship Id="rId3" Type="http://schemas.openxmlformats.org/officeDocument/2006/relationships/package" Target="../embeddings/Microsoft_Excel_Worksheet55.xlsx"/><Relationship Id="rId2" Type="http://schemas.microsoft.com/office/2011/relationships/chartColorStyle" Target="colors21.xml"/><Relationship Id="rId1" Type="http://schemas.microsoft.com/office/2011/relationships/chartStyle" Target="style21.xml"/></Relationships>
</file>

<file path=ppt/charts/_rels/chart57.xml.rels><?xml version="1.0" encoding="UTF-8" standalone="yes"?>
<Relationships xmlns="http://schemas.openxmlformats.org/package/2006/relationships"><Relationship Id="rId3" Type="http://schemas.openxmlformats.org/officeDocument/2006/relationships/package" Target="../embeddings/Microsoft_Excel_Worksheet56.xlsx"/><Relationship Id="rId2" Type="http://schemas.microsoft.com/office/2011/relationships/chartColorStyle" Target="colors22.xml"/><Relationship Id="rId1" Type="http://schemas.microsoft.com/office/2011/relationships/chartStyle" Target="style22.xml"/></Relationships>
</file>

<file path=ppt/charts/_rels/chart58.xml.rels><?xml version="1.0" encoding="UTF-8" standalone="yes"?>
<Relationships xmlns="http://schemas.openxmlformats.org/package/2006/relationships"><Relationship Id="rId3" Type="http://schemas.openxmlformats.org/officeDocument/2006/relationships/package" Target="../embeddings/Microsoft_Excel_Worksheet57.xlsx"/><Relationship Id="rId2" Type="http://schemas.microsoft.com/office/2011/relationships/chartColorStyle" Target="colors23.xml"/><Relationship Id="rId1" Type="http://schemas.microsoft.com/office/2011/relationships/chartStyle" Target="style23.xml"/></Relationships>
</file>

<file path=ppt/charts/_rels/chart59.xml.rels><?xml version="1.0" encoding="UTF-8" standalone="yes"?>
<Relationships xmlns="http://schemas.openxmlformats.org/package/2006/relationships"><Relationship Id="rId2" Type="http://schemas.openxmlformats.org/officeDocument/2006/relationships/package" Target="../embeddings/Microsoft_Excel_Worksheet58.xlsx"/><Relationship Id="rId1" Type="http://schemas.openxmlformats.org/officeDocument/2006/relationships/image" Target="../media/image16.png"/></Relationships>
</file>

<file path=ppt/charts/_rels/chart60.xml.rels><?xml version="1.0" encoding="UTF-8" standalone="yes"?>
<Relationships xmlns="http://schemas.openxmlformats.org/package/2006/relationships"><Relationship Id="rId2" Type="http://schemas.openxmlformats.org/officeDocument/2006/relationships/package" Target="../embeddings/Microsoft_Excel_Worksheet59.xlsx"/><Relationship Id="rId1" Type="http://schemas.openxmlformats.org/officeDocument/2006/relationships/image" Target="../media/image16.png"/></Relationships>
</file>

<file path=ppt/charts/_rels/chart61.xml.rels><?xml version="1.0" encoding="UTF-8" standalone="yes"?>
<Relationships xmlns="http://schemas.openxmlformats.org/package/2006/relationships"><Relationship Id="rId2" Type="http://schemas.openxmlformats.org/officeDocument/2006/relationships/package" Target="../embeddings/Microsoft_Excel_Worksheet60.xlsx"/><Relationship Id="rId1" Type="http://schemas.openxmlformats.org/officeDocument/2006/relationships/image" Target="../media/image16.png"/></Relationships>
</file>

<file path=ppt/charts/_rels/chart62.xml.rels><?xml version="1.0" encoding="UTF-8" standalone="yes"?>
<Relationships xmlns="http://schemas.openxmlformats.org/package/2006/relationships"><Relationship Id="rId2" Type="http://schemas.openxmlformats.org/officeDocument/2006/relationships/package" Target="../embeddings/Microsoft_Excel_Worksheet61.xlsx"/><Relationship Id="rId1" Type="http://schemas.openxmlformats.org/officeDocument/2006/relationships/image" Target="../media/image16.png"/></Relationships>
</file>

<file path=ppt/charts/_rels/chart63.xml.rels><?xml version="1.0" encoding="UTF-8" standalone="yes"?>
<Relationships xmlns="http://schemas.openxmlformats.org/package/2006/relationships"><Relationship Id="rId2" Type="http://schemas.openxmlformats.org/officeDocument/2006/relationships/package" Target="../embeddings/Microsoft_Excel_Worksheet62.xlsx"/><Relationship Id="rId1" Type="http://schemas.openxmlformats.org/officeDocument/2006/relationships/image" Target="../media/image16.png"/></Relationships>
</file>

<file path=ppt/charts/_rels/chart64.xml.rels><?xml version="1.0" encoding="UTF-8" standalone="yes"?>
<Relationships xmlns="http://schemas.openxmlformats.org/package/2006/relationships"><Relationship Id="rId2" Type="http://schemas.openxmlformats.org/officeDocument/2006/relationships/package" Target="../embeddings/Microsoft_Excel_Worksheet63.xlsx"/><Relationship Id="rId1" Type="http://schemas.openxmlformats.org/officeDocument/2006/relationships/image" Target="../media/image16.png"/></Relationships>
</file>

<file path=ppt/charts/_rels/chart65.xml.rels><?xml version="1.0" encoding="UTF-8" standalone="yes"?>
<Relationships xmlns="http://schemas.openxmlformats.org/package/2006/relationships"><Relationship Id="rId3" Type="http://schemas.openxmlformats.org/officeDocument/2006/relationships/package" Target="../embeddings/Microsoft_Excel_Worksheet64.xlsx"/><Relationship Id="rId2" Type="http://schemas.microsoft.com/office/2011/relationships/chartColorStyle" Target="colors24.xml"/><Relationship Id="rId1" Type="http://schemas.microsoft.com/office/2011/relationships/chartStyle" Target="style24.xml"/></Relationships>
</file>

<file path=ppt/charts/_rels/chart66.xml.rels><?xml version="1.0" encoding="UTF-8" standalone="yes"?>
<Relationships xmlns="http://schemas.openxmlformats.org/package/2006/relationships"><Relationship Id="rId3" Type="http://schemas.openxmlformats.org/officeDocument/2006/relationships/package" Target="../embeddings/Microsoft_Excel_Worksheet65.xlsx"/><Relationship Id="rId2" Type="http://schemas.microsoft.com/office/2011/relationships/chartColorStyle" Target="colors25.xml"/><Relationship Id="rId1" Type="http://schemas.microsoft.com/office/2011/relationships/chartStyle" Target="style25.xml"/></Relationships>
</file>

<file path=ppt/charts/_rels/chart67.xml.rels><?xml version="1.0" encoding="UTF-8" standalone="yes"?>
<Relationships xmlns="http://schemas.openxmlformats.org/package/2006/relationships"><Relationship Id="rId3" Type="http://schemas.openxmlformats.org/officeDocument/2006/relationships/package" Target="../embeddings/Microsoft_Excel_Worksheet66.xlsx"/><Relationship Id="rId2" Type="http://schemas.microsoft.com/office/2011/relationships/chartColorStyle" Target="colors26.xml"/><Relationship Id="rId1" Type="http://schemas.microsoft.com/office/2011/relationships/chartStyle" Target="style26.xml"/></Relationships>
</file>

<file path=ppt/charts/_rels/chart68.xml.rels><?xml version="1.0" encoding="UTF-8" standalone="yes"?>
<Relationships xmlns="http://schemas.openxmlformats.org/package/2006/relationships"><Relationship Id="rId2" Type="http://schemas.openxmlformats.org/officeDocument/2006/relationships/package" Target="../embeddings/Microsoft_Excel_Worksheet67.xlsx"/><Relationship Id="rId1" Type="http://schemas.openxmlformats.org/officeDocument/2006/relationships/image" Target="../media/image16.png"/></Relationships>
</file>

<file path=ppt/charts/_rels/chart69.xml.rels><?xml version="1.0" encoding="UTF-8" standalone="yes"?>
<Relationships xmlns="http://schemas.openxmlformats.org/package/2006/relationships"><Relationship Id="rId2" Type="http://schemas.openxmlformats.org/officeDocument/2006/relationships/package" Target="../embeddings/Microsoft_Excel_Worksheet68.xlsx"/><Relationship Id="rId1" Type="http://schemas.openxmlformats.org/officeDocument/2006/relationships/image" Target="../media/image16.png"/></Relationships>
</file>

<file path=ppt/charts/_rels/chart70.xml.rels><?xml version="1.0" encoding="UTF-8" standalone="yes"?>
<Relationships xmlns="http://schemas.openxmlformats.org/package/2006/relationships"><Relationship Id="rId3" Type="http://schemas.openxmlformats.org/officeDocument/2006/relationships/package" Target="../embeddings/Microsoft_Excel_Worksheet69.xlsx"/><Relationship Id="rId2" Type="http://schemas.microsoft.com/office/2011/relationships/chartColorStyle" Target="colors27.xml"/><Relationship Id="rId1" Type="http://schemas.microsoft.com/office/2011/relationships/chartStyle" Target="style27.xml"/></Relationships>
</file>

<file path=ppt/charts/_rels/chart71.xml.rels><?xml version="1.0" encoding="UTF-8" standalone="yes"?>
<Relationships xmlns="http://schemas.openxmlformats.org/package/2006/relationships"><Relationship Id="rId3" Type="http://schemas.openxmlformats.org/officeDocument/2006/relationships/package" Target="../embeddings/Microsoft_Excel_Worksheet70.xlsx"/><Relationship Id="rId2" Type="http://schemas.microsoft.com/office/2011/relationships/chartColorStyle" Target="colors28.xml"/><Relationship Id="rId1" Type="http://schemas.microsoft.com/office/2011/relationships/chartStyle" Target="style28.xml"/></Relationships>
</file>

<file path=ppt/charts/_rels/chart72.xml.rels><?xml version="1.0" encoding="UTF-8" standalone="yes"?>
<Relationships xmlns="http://schemas.openxmlformats.org/package/2006/relationships"><Relationship Id="rId3" Type="http://schemas.openxmlformats.org/officeDocument/2006/relationships/package" Target="../embeddings/Microsoft_Excel_Worksheet71.xlsx"/><Relationship Id="rId2" Type="http://schemas.microsoft.com/office/2011/relationships/chartColorStyle" Target="colors29.xml"/><Relationship Id="rId1" Type="http://schemas.microsoft.com/office/2011/relationships/chartStyle" Target="style29.xml"/></Relationships>
</file>

<file path=ppt/charts/_rels/chart73.xml.rels><?xml version="1.0" encoding="UTF-8" standalone="yes"?>
<Relationships xmlns="http://schemas.openxmlformats.org/package/2006/relationships"><Relationship Id="rId2" Type="http://schemas.openxmlformats.org/officeDocument/2006/relationships/package" Target="../embeddings/Microsoft_Excel_Worksheet72.xlsx"/><Relationship Id="rId1" Type="http://schemas.openxmlformats.org/officeDocument/2006/relationships/image" Target="../media/image16.png"/></Relationships>
</file>

<file path=ppt/charts/_rels/chart74.xml.rels><?xml version="1.0" encoding="UTF-8" standalone="yes"?>
<Relationships xmlns="http://schemas.openxmlformats.org/package/2006/relationships"><Relationship Id="rId2" Type="http://schemas.openxmlformats.org/officeDocument/2006/relationships/package" Target="../embeddings/Microsoft_Excel_Worksheet73.xlsx"/><Relationship Id="rId1" Type="http://schemas.openxmlformats.org/officeDocument/2006/relationships/image" Target="../media/image16.png"/></Relationships>
</file>

<file path=ppt/charts/_rels/chart75.xml.rels><?xml version="1.0" encoding="UTF-8" standalone="yes"?>
<Relationships xmlns="http://schemas.openxmlformats.org/package/2006/relationships"><Relationship Id="rId2" Type="http://schemas.openxmlformats.org/officeDocument/2006/relationships/package" Target="../embeddings/Microsoft_Excel_Worksheet74.xlsx"/><Relationship Id="rId1" Type="http://schemas.openxmlformats.org/officeDocument/2006/relationships/image" Target="../media/image16.png"/></Relationships>
</file>

<file path=ppt/charts/_rels/chart76.xml.rels><?xml version="1.0" encoding="UTF-8" standalone="yes"?>
<Relationships xmlns="http://schemas.openxmlformats.org/package/2006/relationships"><Relationship Id="rId2" Type="http://schemas.openxmlformats.org/officeDocument/2006/relationships/package" Target="../embeddings/Microsoft_Excel_Worksheet75.xlsx"/><Relationship Id="rId1" Type="http://schemas.openxmlformats.org/officeDocument/2006/relationships/image" Target="../media/image16.png"/></Relationships>
</file>

<file path=ppt/charts/_rels/chart77.xml.rels><?xml version="1.0" encoding="UTF-8" standalone="yes"?>
<Relationships xmlns="http://schemas.openxmlformats.org/package/2006/relationships"><Relationship Id="rId1" Type="http://schemas.openxmlformats.org/officeDocument/2006/relationships/package" Target="../embeddings/Microsoft_Excel_Worksheet76.xlsx"/></Relationships>
</file>

<file path=ppt/charts/_rels/chart78.xml.rels><?xml version="1.0" encoding="UTF-8" standalone="yes"?>
<Relationships xmlns="http://schemas.openxmlformats.org/package/2006/relationships"><Relationship Id="rId2" Type="http://schemas.openxmlformats.org/officeDocument/2006/relationships/package" Target="../embeddings/Microsoft_Excel_Worksheet77.xlsx"/><Relationship Id="rId1" Type="http://schemas.openxmlformats.org/officeDocument/2006/relationships/image" Target="../media/image16.png"/></Relationships>
</file>

<file path=ppt/charts/_rels/chart79.xml.rels><?xml version="1.0" encoding="UTF-8" standalone="yes"?>
<Relationships xmlns="http://schemas.openxmlformats.org/package/2006/relationships"><Relationship Id="rId2" Type="http://schemas.openxmlformats.org/officeDocument/2006/relationships/package" Target="../embeddings/Microsoft_Excel_Worksheet78.xlsx"/><Relationship Id="rId1" Type="http://schemas.openxmlformats.org/officeDocument/2006/relationships/image" Target="../media/image16.png"/></Relationships>
</file>

<file path=ppt/charts/_rels/chart80.xml.rels><?xml version="1.0" encoding="UTF-8" standalone="yes"?>
<Relationships xmlns="http://schemas.openxmlformats.org/package/2006/relationships"><Relationship Id="rId2" Type="http://schemas.openxmlformats.org/officeDocument/2006/relationships/package" Target="../embeddings/Microsoft_Excel_Worksheet79.xlsx"/><Relationship Id="rId1" Type="http://schemas.openxmlformats.org/officeDocument/2006/relationships/image" Target="../media/image16.png"/></Relationships>
</file>

<file path=ppt/charts/_rels/chart81.xml.rels><?xml version="1.0" encoding="UTF-8" standalone="yes"?>
<Relationships xmlns="http://schemas.openxmlformats.org/package/2006/relationships"><Relationship Id="rId2" Type="http://schemas.openxmlformats.org/officeDocument/2006/relationships/package" Target="../embeddings/Microsoft_Excel_Worksheet80.xlsx"/><Relationship Id="rId1" Type="http://schemas.openxmlformats.org/officeDocument/2006/relationships/image" Target="../media/image16.png"/></Relationships>
</file>

<file path=ppt/charts/_rels/chart82.xml.rels><?xml version="1.0" encoding="UTF-8" standalone="yes"?>
<Relationships xmlns="http://schemas.openxmlformats.org/package/2006/relationships"><Relationship Id="rId2" Type="http://schemas.openxmlformats.org/officeDocument/2006/relationships/package" Target="../embeddings/Microsoft_Excel_Worksheet81.xlsx"/><Relationship Id="rId1" Type="http://schemas.openxmlformats.org/officeDocument/2006/relationships/image" Target="../media/image16.png"/></Relationships>
</file>

<file path=ppt/charts/_rels/chart83.xml.rels><?xml version="1.0" encoding="UTF-8" standalone="yes"?>
<Relationships xmlns="http://schemas.openxmlformats.org/package/2006/relationships"><Relationship Id="rId2" Type="http://schemas.openxmlformats.org/officeDocument/2006/relationships/package" Target="../embeddings/Microsoft_Excel_Worksheet82.xlsx"/><Relationship Id="rId1" Type="http://schemas.openxmlformats.org/officeDocument/2006/relationships/image" Target="../media/image16.png"/></Relationships>
</file>

<file path=ppt/charts/_rels/chart84.xml.rels><?xml version="1.0" encoding="UTF-8" standalone="yes"?>
<Relationships xmlns="http://schemas.openxmlformats.org/package/2006/relationships"><Relationship Id="rId2" Type="http://schemas.openxmlformats.org/officeDocument/2006/relationships/package" Target="../embeddings/Microsoft_Excel_Worksheet83.xlsx"/><Relationship Id="rId1" Type="http://schemas.openxmlformats.org/officeDocument/2006/relationships/image" Target="../media/image16.png"/></Relationships>
</file>

<file path=ppt/charts/_rels/chart85.xml.rels><?xml version="1.0" encoding="UTF-8" standalone="yes"?>
<Relationships xmlns="http://schemas.openxmlformats.org/package/2006/relationships"><Relationship Id="rId2" Type="http://schemas.openxmlformats.org/officeDocument/2006/relationships/package" Target="../embeddings/Microsoft_Excel_Worksheet84.xlsx"/><Relationship Id="rId1" Type="http://schemas.openxmlformats.org/officeDocument/2006/relationships/image" Target="../media/image16.png"/></Relationships>
</file>

<file path=ppt/charts/_rels/chart86.xml.rels><?xml version="1.0" encoding="UTF-8" standalone="yes"?>
<Relationships xmlns="http://schemas.openxmlformats.org/package/2006/relationships"><Relationship Id="rId3" Type="http://schemas.openxmlformats.org/officeDocument/2006/relationships/package" Target="../embeddings/Microsoft_Excel_Worksheet85.xlsx"/><Relationship Id="rId2" Type="http://schemas.microsoft.com/office/2011/relationships/chartColorStyle" Target="colors30.xml"/><Relationship Id="rId1" Type="http://schemas.microsoft.com/office/2011/relationships/chartStyle" Target="style30.xml"/></Relationships>
</file>

<file path=ppt/charts/_rels/chart87.xml.rels><?xml version="1.0" encoding="UTF-8" standalone="yes"?>
<Relationships xmlns="http://schemas.openxmlformats.org/package/2006/relationships"><Relationship Id="rId3" Type="http://schemas.openxmlformats.org/officeDocument/2006/relationships/package" Target="../embeddings/Microsoft_Excel_Worksheet86.xlsx"/><Relationship Id="rId2" Type="http://schemas.microsoft.com/office/2011/relationships/chartColorStyle" Target="colors31.xml"/><Relationship Id="rId1" Type="http://schemas.microsoft.com/office/2011/relationships/chartStyle" Target="style31.xml"/></Relationships>
</file>

<file path=ppt/charts/_rels/chart88.xml.rels><?xml version="1.0" encoding="UTF-8" standalone="yes"?>
<Relationships xmlns="http://schemas.openxmlformats.org/package/2006/relationships"><Relationship Id="rId3" Type="http://schemas.openxmlformats.org/officeDocument/2006/relationships/package" Target="../embeddings/Microsoft_Excel_Worksheet87.xlsx"/><Relationship Id="rId2" Type="http://schemas.microsoft.com/office/2011/relationships/chartColorStyle" Target="colors32.xml"/><Relationship Id="rId1" Type="http://schemas.microsoft.com/office/2011/relationships/chartStyle" Target="style32.xml"/></Relationships>
</file>

<file path=ppt/charts/_rels/chart89.xml.rels><?xml version="1.0" encoding="UTF-8" standalone="yes"?>
<Relationships xmlns="http://schemas.openxmlformats.org/package/2006/relationships"><Relationship Id="rId2" Type="http://schemas.openxmlformats.org/officeDocument/2006/relationships/package" Target="../embeddings/Microsoft_Excel_Worksheet88.xlsx"/><Relationship Id="rId1" Type="http://schemas.openxmlformats.org/officeDocument/2006/relationships/image" Target="../media/image16.png"/></Relationships>
</file>

<file path=ppt/charts/_rels/chart90.xml.rels><?xml version="1.0" encoding="UTF-8" standalone="yes"?>
<Relationships xmlns="http://schemas.openxmlformats.org/package/2006/relationships"><Relationship Id="rId3" Type="http://schemas.openxmlformats.org/officeDocument/2006/relationships/package" Target="../embeddings/Microsoft_Excel_Worksheet89.xlsx"/><Relationship Id="rId2" Type="http://schemas.microsoft.com/office/2011/relationships/chartColorStyle" Target="colors33.xml"/><Relationship Id="rId1" Type="http://schemas.microsoft.com/office/2011/relationships/chartStyle" Target="style33.xml"/></Relationships>
</file>

<file path=ppt/charts/_rels/chart91.xml.rels><?xml version="1.0" encoding="UTF-8" standalone="yes"?>
<Relationships xmlns="http://schemas.openxmlformats.org/package/2006/relationships"><Relationship Id="rId3" Type="http://schemas.openxmlformats.org/officeDocument/2006/relationships/package" Target="../embeddings/Microsoft_Excel_Worksheet90.xlsx"/><Relationship Id="rId2" Type="http://schemas.microsoft.com/office/2011/relationships/chartColorStyle" Target="colors34.xml"/><Relationship Id="rId1" Type="http://schemas.microsoft.com/office/2011/relationships/chartStyle" Target="style34.xml"/></Relationships>
</file>

<file path=ppt/charts/_rels/chart92.xml.rels><?xml version="1.0" encoding="UTF-8" standalone="yes"?>
<Relationships xmlns="http://schemas.openxmlformats.org/package/2006/relationships"><Relationship Id="rId3" Type="http://schemas.openxmlformats.org/officeDocument/2006/relationships/package" Target="../embeddings/Microsoft_Excel_Worksheet91.xlsx"/><Relationship Id="rId2" Type="http://schemas.microsoft.com/office/2011/relationships/chartColorStyle" Target="colors35.xml"/><Relationship Id="rId1" Type="http://schemas.microsoft.com/office/2011/relationships/chartStyle" Target="style35.xml"/></Relationships>
</file>

<file path=ppt/charts/_rels/chart93.xml.rels><?xml version="1.0" encoding="UTF-8" standalone="yes"?>
<Relationships xmlns="http://schemas.openxmlformats.org/package/2006/relationships"><Relationship Id="rId2" Type="http://schemas.openxmlformats.org/officeDocument/2006/relationships/package" Target="../embeddings/Microsoft_Excel_Worksheet92.xlsx"/><Relationship Id="rId1" Type="http://schemas.openxmlformats.org/officeDocument/2006/relationships/image" Target="../media/image16.png"/></Relationships>
</file>

<file path=ppt/charts/_rels/chart94.xml.rels><?xml version="1.0" encoding="UTF-8" standalone="yes"?>
<Relationships xmlns="http://schemas.openxmlformats.org/package/2006/relationships"><Relationship Id="rId3" Type="http://schemas.openxmlformats.org/officeDocument/2006/relationships/package" Target="../embeddings/Microsoft_Excel_Worksheet93.xlsx"/><Relationship Id="rId2" Type="http://schemas.microsoft.com/office/2011/relationships/chartColorStyle" Target="colors36.xml"/><Relationship Id="rId1" Type="http://schemas.microsoft.com/office/2011/relationships/chartStyle" Target="style36.xml"/></Relationships>
</file>

<file path=ppt/charts/_rels/chart95.xml.rels><?xml version="1.0" encoding="UTF-8" standalone="yes"?>
<Relationships xmlns="http://schemas.openxmlformats.org/package/2006/relationships"><Relationship Id="rId3" Type="http://schemas.openxmlformats.org/officeDocument/2006/relationships/package" Target="../embeddings/Microsoft_Excel_Worksheet94.xlsx"/><Relationship Id="rId2" Type="http://schemas.microsoft.com/office/2011/relationships/chartColorStyle" Target="colors37.xml"/><Relationship Id="rId1" Type="http://schemas.microsoft.com/office/2011/relationships/chartStyle" Target="style37.xml"/></Relationships>
</file>

<file path=ppt/charts/_rels/chart96.xml.rels><?xml version="1.0" encoding="UTF-8" standalone="yes"?>
<Relationships xmlns="http://schemas.openxmlformats.org/package/2006/relationships"><Relationship Id="rId3" Type="http://schemas.openxmlformats.org/officeDocument/2006/relationships/package" Target="../embeddings/Microsoft_Excel_Worksheet95.xlsx"/><Relationship Id="rId2" Type="http://schemas.microsoft.com/office/2011/relationships/chartColorStyle" Target="colors38.xml"/><Relationship Id="rId1" Type="http://schemas.microsoft.com/office/2011/relationships/chartStyle" Target="style38.xml"/></Relationships>
</file>

<file path=ppt/charts/_rels/chart97.xml.rels><?xml version="1.0" encoding="UTF-8" standalone="yes"?>
<Relationships xmlns="http://schemas.openxmlformats.org/package/2006/relationships"><Relationship Id="rId2" Type="http://schemas.openxmlformats.org/officeDocument/2006/relationships/package" Target="../embeddings/Microsoft_Excel_Worksheet96.xlsx"/><Relationship Id="rId1" Type="http://schemas.openxmlformats.org/officeDocument/2006/relationships/image" Target="../media/image16.png"/></Relationships>
</file>

<file path=ppt/charts/_rels/chart98.xml.rels><?xml version="1.0" encoding="UTF-8" standalone="yes"?>
<Relationships xmlns="http://schemas.openxmlformats.org/package/2006/relationships"><Relationship Id="rId3" Type="http://schemas.openxmlformats.org/officeDocument/2006/relationships/package" Target="../embeddings/Microsoft_Excel_Worksheet97.xlsx"/><Relationship Id="rId2" Type="http://schemas.microsoft.com/office/2011/relationships/chartColorStyle" Target="colors39.xml"/><Relationship Id="rId1" Type="http://schemas.microsoft.com/office/2011/relationships/chartStyle" Target="style39.xml"/></Relationships>
</file>

<file path=ppt/charts/_rels/chart99.xml.rels><?xml version="1.0" encoding="UTF-8" standalone="yes"?>
<Relationships xmlns="http://schemas.openxmlformats.org/package/2006/relationships"><Relationship Id="rId3" Type="http://schemas.openxmlformats.org/officeDocument/2006/relationships/package" Target="../embeddings/Microsoft_Excel_Worksheet98.xlsx"/><Relationship Id="rId2" Type="http://schemas.microsoft.com/office/2011/relationships/chartColorStyle" Target="colors40.xml"/><Relationship Id="rId1" Type="http://schemas.microsoft.com/office/2011/relationships/chartStyle" Target="style40.xml"/></Relationships>
</file>

<file path=ppt/charts/_rels/chart100.xml.rels><?xml version="1.0" encoding="UTF-8" standalone="yes"?>
<Relationships xmlns="http://schemas.openxmlformats.org/package/2006/relationships"><Relationship Id="rId3" Type="http://schemas.openxmlformats.org/officeDocument/2006/relationships/package" Target="../embeddings/Microsoft_Excel_Worksheet99.xlsx"/><Relationship Id="rId2" Type="http://schemas.microsoft.com/office/2011/relationships/chartColorStyle" Target="colors41.xml"/><Relationship Id="rId1" Type="http://schemas.microsoft.com/office/2011/relationships/chartStyle" Target="style41.xml"/></Relationships>
</file>

<file path=ppt/charts/_rels/chart101.xml.rels><?xml version="1.0" encoding="UTF-8" standalone="yes"?>
<Relationships xmlns="http://schemas.openxmlformats.org/package/2006/relationships"><Relationship Id="rId3" Type="http://schemas.openxmlformats.org/officeDocument/2006/relationships/package" Target="../embeddings/Microsoft_Excel_Worksheet100.xlsx"/><Relationship Id="rId2" Type="http://schemas.microsoft.com/office/2011/relationships/chartColorStyle" Target="colors42.xml"/><Relationship Id="rId1" Type="http://schemas.microsoft.com/office/2011/relationships/chartStyle" Target="style42.xml"/></Relationships>
</file>

<file path=ppt/charts/_rels/chart102.xml.rels><?xml version="1.0" encoding="UTF-8" standalone="yes"?>
<Relationships xmlns="http://schemas.openxmlformats.org/package/2006/relationships"><Relationship Id="rId3" Type="http://schemas.openxmlformats.org/officeDocument/2006/relationships/package" Target="../embeddings/Microsoft_Excel_Worksheet101.xlsx"/><Relationship Id="rId2" Type="http://schemas.microsoft.com/office/2011/relationships/chartColorStyle" Target="colors43.xml"/><Relationship Id="rId1" Type="http://schemas.microsoft.com/office/2011/relationships/chartStyle" Target="style43.xml"/></Relationships>
</file>

<file path=ppt/charts/_rels/chart103.xml.rels><?xml version="1.0" encoding="UTF-8" standalone="yes"?>
<Relationships xmlns="http://schemas.openxmlformats.org/package/2006/relationships"><Relationship Id="rId3" Type="http://schemas.openxmlformats.org/officeDocument/2006/relationships/package" Target="../embeddings/Microsoft_Excel_Worksheet102.xlsx"/><Relationship Id="rId2" Type="http://schemas.microsoft.com/office/2011/relationships/chartColorStyle" Target="colors44.xml"/><Relationship Id="rId1" Type="http://schemas.microsoft.com/office/2011/relationships/chartStyle" Target="style44.xml"/></Relationships>
</file>

<file path=ppt/charts/_rels/chart104.xml.rels><?xml version="1.0" encoding="UTF-8" standalone="yes"?>
<Relationships xmlns="http://schemas.openxmlformats.org/package/2006/relationships"><Relationship Id="rId3" Type="http://schemas.openxmlformats.org/officeDocument/2006/relationships/package" Target="../embeddings/Microsoft_Excel_Worksheet103.xlsx"/><Relationship Id="rId2" Type="http://schemas.microsoft.com/office/2011/relationships/chartColorStyle" Target="colors45.xml"/><Relationship Id="rId1" Type="http://schemas.microsoft.com/office/2011/relationships/chartStyle" Target="style45.xml"/></Relationships>
</file>

<file path=ppt/charts/_rels/chart105.xml.rels><?xml version="1.0" encoding="UTF-8" standalone="yes"?>
<Relationships xmlns="http://schemas.openxmlformats.org/package/2006/relationships"><Relationship Id="rId3" Type="http://schemas.openxmlformats.org/officeDocument/2006/relationships/package" Target="../embeddings/Microsoft_Excel_Worksheet104.xlsx"/><Relationship Id="rId2" Type="http://schemas.microsoft.com/office/2011/relationships/chartColorStyle" Target="colors46.xml"/><Relationship Id="rId1" Type="http://schemas.microsoft.com/office/2011/relationships/chartStyle" Target="style46.xml"/></Relationships>
</file>

<file path=ppt/charts/_rels/chart106.xml.rels><?xml version="1.0" encoding="UTF-8" standalone="yes"?>
<Relationships xmlns="http://schemas.openxmlformats.org/package/2006/relationships"><Relationship Id="rId3" Type="http://schemas.openxmlformats.org/officeDocument/2006/relationships/package" Target="../embeddings/Microsoft_Excel_Worksheet105.xlsx"/><Relationship Id="rId2" Type="http://schemas.microsoft.com/office/2011/relationships/chartColorStyle" Target="colors47.xml"/><Relationship Id="rId1" Type="http://schemas.microsoft.com/office/2011/relationships/chartStyle" Target="style47.xml"/></Relationships>
</file>

<file path=ppt/charts/_rels/chart107.xml.rels><?xml version="1.0" encoding="UTF-8" standalone="yes"?>
<Relationships xmlns="http://schemas.openxmlformats.org/package/2006/relationships"><Relationship Id="rId3" Type="http://schemas.openxmlformats.org/officeDocument/2006/relationships/package" Target="../embeddings/Microsoft_Excel_Worksheet106.xlsx"/><Relationship Id="rId2" Type="http://schemas.microsoft.com/office/2011/relationships/chartColorStyle" Target="colors48.xml"/><Relationship Id="rId1" Type="http://schemas.microsoft.com/office/2011/relationships/chartStyle" Target="style48.xml"/></Relationships>
</file>

<file path=ppt/charts/_rels/chart108.xml.rels><?xml version="1.0" encoding="UTF-8" standalone="yes"?>
<Relationships xmlns="http://schemas.openxmlformats.org/package/2006/relationships"><Relationship Id="rId3" Type="http://schemas.openxmlformats.org/officeDocument/2006/relationships/package" Target="../embeddings/Microsoft_Excel_Worksheet107.xlsx"/><Relationship Id="rId2" Type="http://schemas.microsoft.com/office/2011/relationships/chartColorStyle" Target="colors49.xml"/><Relationship Id="rId1" Type="http://schemas.microsoft.com/office/2011/relationships/chartStyle" Target="style49.xml"/></Relationships>
</file>

<file path=ppt/charts/_rels/chart109.xml.rels><?xml version="1.0" encoding="UTF-8" standalone="yes"?>
<Relationships xmlns="http://schemas.openxmlformats.org/package/2006/relationships"><Relationship Id="rId3" Type="http://schemas.openxmlformats.org/officeDocument/2006/relationships/package" Target="../embeddings/Microsoft_Excel_Worksheet108.xlsx"/><Relationship Id="rId2" Type="http://schemas.microsoft.com/office/2011/relationships/chartColorStyle" Target="colors50.xml"/><Relationship Id="rId1" Type="http://schemas.microsoft.com/office/2011/relationships/chartStyle" Target="style50.xml"/></Relationships>
</file>

<file path=ppt/charts/_rels/chart110.xml.rels><?xml version="1.0" encoding="UTF-8" standalone="yes"?>
<Relationships xmlns="http://schemas.openxmlformats.org/package/2006/relationships"><Relationship Id="rId3" Type="http://schemas.openxmlformats.org/officeDocument/2006/relationships/package" Target="../embeddings/Microsoft_Excel_Worksheet109.xlsx"/><Relationship Id="rId2" Type="http://schemas.microsoft.com/office/2011/relationships/chartColorStyle" Target="colors51.xml"/><Relationship Id="rId1" Type="http://schemas.microsoft.com/office/2011/relationships/chartStyle" Target="style51.xml"/></Relationships>
</file>

<file path=ppt/charts/_rels/chart111.xml.rels><?xml version="1.0" encoding="UTF-8" standalone="yes"?>
<Relationships xmlns="http://schemas.openxmlformats.org/package/2006/relationships"><Relationship Id="rId3" Type="http://schemas.openxmlformats.org/officeDocument/2006/relationships/package" Target="../embeddings/Microsoft_Excel_Worksheet110.xlsx"/><Relationship Id="rId2" Type="http://schemas.microsoft.com/office/2011/relationships/chartColorStyle" Target="colors52.xml"/><Relationship Id="rId1" Type="http://schemas.microsoft.com/office/2011/relationships/chartStyle" Target="style52.xml"/></Relationships>
</file>

<file path=ppt/charts/_rels/chart112.xml.rels><?xml version="1.0" encoding="UTF-8" standalone="yes"?>
<Relationships xmlns="http://schemas.openxmlformats.org/package/2006/relationships"><Relationship Id="rId3" Type="http://schemas.openxmlformats.org/officeDocument/2006/relationships/package" Target="../embeddings/Microsoft_Excel_Worksheet111.xlsx"/><Relationship Id="rId2" Type="http://schemas.microsoft.com/office/2011/relationships/chartColorStyle" Target="colors53.xml"/><Relationship Id="rId1" Type="http://schemas.microsoft.com/office/2011/relationships/chartStyle" Target="style53.xml"/></Relationships>
</file>

<file path=ppt/charts/_rels/chart113.xml.rels><?xml version="1.0" encoding="UTF-8" standalone="yes"?>
<Relationships xmlns="http://schemas.openxmlformats.org/package/2006/relationships"><Relationship Id="rId3" Type="http://schemas.openxmlformats.org/officeDocument/2006/relationships/package" Target="../embeddings/Microsoft_Excel_Worksheet112.xlsx"/><Relationship Id="rId2" Type="http://schemas.microsoft.com/office/2011/relationships/chartColorStyle" Target="colors54.xml"/><Relationship Id="rId1" Type="http://schemas.microsoft.com/office/2011/relationships/chartStyle" Target="style54.xml"/></Relationships>
</file>

<file path=ppt/charts/_rels/chart114.xml.rels><?xml version="1.0" encoding="UTF-8" standalone="yes"?>
<Relationships xmlns="http://schemas.openxmlformats.org/package/2006/relationships"><Relationship Id="rId3" Type="http://schemas.openxmlformats.org/officeDocument/2006/relationships/package" Target="../embeddings/Microsoft_Excel_Worksheet113.xlsx"/><Relationship Id="rId2" Type="http://schemas.microsoft.com/office/2011/relationships/chartColorStyle" Target="colors55.xml"/><Relationship Id="rId1" Type="http://schemas.microsoft.com/office/2011/relationships/chartStyle" Target="style55.xml"/></Relationships>
</file>

<file path=ppt/charts/_rels/chart115.xml.rels><?xml version="1.0" encoding="UTF-8" standalone="yes"?>
<Relationships xmlns="http://schemas.openxmlformats.org/package/2006/relationships"><Relationship Id="rId3" Type="http://schemas.openxmlformats.org/officeDocument/2006/relationships/package" Target="../embeddings/Microsoft_Excel_Worksheet114.xlsx"/><Relationship Id="rId2" Type="http://schemas.microsoft.com/office/2011/relationships/chartColorStyle" Target="colors56.xml"/><Relationship Id="rId1" Type="http://schemas.microsoft.com/office/2011/relationships/chartStyle" Target="style56.xml"/></Relationships>
</file>

<file path=ppt/charts/_rels/chart116.xml.rels><?xml version="1.0" encoding="UTF-8" standalone="yes"?>
<Relationships xmlns="http://schemas.openxmlformats.org/package/2006/relationships"><Relationship Id="rId3" Type="http://schemas.openxmlformats.org/officeDocument/2006/relationships/package" Target="../embeddings/Microsoft_Excel_Worksheet115.xlsx"/><Relationship Id="rId2" Type="http://schemas.microsoft.com/office/2011/relationships/chartColorStyle" Target="colors57.xml"/><Relationship Id="rId1" Type="http://schemas.microsoft.com/office/2011/relationships/chartStyle" Target="style57.xml"/></Relationships>
</file>

<file path=ppt/charts/_rels/chart117.xml.rels><?xml version="1.0" encoding="UTF-8" standalone="yes"?>
<Relationships xmlns="http://schemas.openxmlformats.org/package/2006/relationships"><Relationship Id="rId3" Type="http://schemas.openxmlformats.org/officeDocument/2006/relationships/package" Target="../embeddings/Microsoft_Excel_Worksheet116.xlsx"/><Relationship Id="rId2" Type="http://schemas.microsoft.com/office/2011/relationships/chartColorStyle" Target="colors58.xml"/><Relationship Id="rId1" Type="http://schemas.microsoft.com/office/2011/relationships/chartStyle" Target="style58.xml"/></Relationships>
</file>

<file path=ppt/charts/_rels/chart118.xml.rels><?xml version="1.0" encoding="UTF-8" standalone="yes"?>
<Relationships xmlns="http://schemas.openxmlformats.org/package/2006/relationships"><Relationship Id="rId3" Type="http://schemas.openxmlformats.org/officeDocument/2006/relationships/package" Target="../embeddings/Microsoft_Excel_Worksheet117.xlsx"/><Relationship Id="rId2" Type="http://schemas.microsoft.com/office/2011/relationships/chartColorStyle" Target="colors59.xml"/><Relationship Id="rId1" Type="http://schemas.microsoft.com/office/2011/relationships/chartStyle" Target="style59.xml"/></Relationships>
</file>

<file path=ppt/charts/_rels/chart119.xml.rels><?xml version="1.0" encoding="UTF-8" standalone="yes"?>
<Relationships xmlns="http://schemas.openxmlformats.org/package/2006/relationships"><Relationship Id="rId3" Type="http://schemas.openxmlformats.org/officeDocument/2006/relationships/package" Target="../embeddings/Microsoft_Excel_Worksheet118.xlsx"/><Relationship Id="rId2" Type="http://schemas.microsoft.com/office/2011/relationships/chartColorStyle" Target="colors60.xml"/><Relationship Id="rId1" Type="http://schemas.microsoft.com/office/2011/relationships/chartStyle" Target="style60.xml"/></Relationships>
</file>

<file path=ppt/charts/_rels/chart120.xml.rels><?xml version="1.0" encoding="UTF-8" standalone="yes"?>
<Relationships xmlns="http://schemas.openxmlformats.org/package/2006/relationships"><Relationship Id="rId3" Type="http://schemas.openxmlformats.org/officeDocument/2006/relationships/package" Target="../embeddings/Microsoft_Excel_Worksheet119.xlsx"/><Relationship Id="rId2" Type="http://schemas.microsoft.com/office/2011/relationships/chartColorStyle" Target="colors61.xml"/><Relationship Id="rId1" Type="http://schemas.microsoft.com/office/2011/relationships/chartStyle" Target="style61.xml"/></Relationships>
</file>

<file path=ppt/charts/_rels/chart121.xml.rels><?xml version="1.0" encoding="UTF-8" standalone="yes"?>
<Relationships xmlns="http://schemas.openxmlformats.org/package/2006/relationships"><Relationship Id="rId3" Type="http://schemas.openxmlformats.org/officeDocument/2006/relationships/package" Target="../embeddings/Microsoft_Excel_Worksheet120.xlsx"/><Relationship Id="rId2" Type="http://schemas.microsoft.com/office/2011/relationships/chartColorStyle" Target="colors62.xml"/><Relationship Id="rId1" Type="http://schemas.microsoft.com/office/2011/relationships/chartStyle" Target="style62.xml"/></Relationships>
</file>

<file path=ppt/charts/_rels/chart122.xml.rels><?xml version="1.0" encoding="UTF-8" standalone="yes"?>
<Relationships xmlns="http://schemas.openxmlformats.org/package/2006/relationships"><Relationship Id="rId3" Type="http://schemas.openxmlformats.org/officeDocument/2006/relationships/package" Target="../embeddings/Microsoft_Excel_Worksheet121.xlsx"/><Relationship Id="rId2" Type="http://schemas.microsoft.com/office/2011/relationships/chartColorStyle" Target="colors63.xml"/><Relationship Id="rId1" Type="http://schemas.microsoft.com/office/2011/relationships/chartStyle" Target="style63.xml"/></Relationships>
</file>

<file path=ppt/charts/_rels/chart123.xml.rels><?xml version="1.0" encoding="UTF-8" standalone="yes"?>
<Relationships xmlns="http://schemas.openxmlformats.org/package/2006/relationships"><Relationship Id="rId3" Type="http://schemas.openxmlformats.org/officeDocument/2006/relationships/package" Target="../embeddings/Microsoft_Excel_Worksheet122.xlsx"/><Relationship Id="rId2" Type="http://schemas.microsoft.com/office/2011/relationships/chartColorStyle" Target="colors64.xml"/><Relationship Id="rId1" Type="http://schemas.microsoft.com/office/2011/relationships/chartStyle" Target="style64.xml"/></Relationships>
</file>

<file path=ppt/charts/_rels/chart124.xml.rels><?xml version="1.0" encoding="UTF-8" standalone="yes"?>
<Relationships xmlns="http://schemas.openxmlformats.org/package/2006/relationships"><Relationship Id="rId3" Type="http://schemas.openxmlformats.org/officeDocument/2006/relationships/package" Target="../embeddings/Microsoft_Excel_Worksheet123.xlsx"/><Relationship Id="rId2" Type="http://schemas.microsoft.com/office/2011/relationships/chartColorStyle" Target="colors65.xml"/><Relationship Id="rId1" Type="http://schemas.microsoft.com/office/2011/relationships/chartStyle" Target="style65.xml"/></Relationships>
</file>

<file path=ppt/charts/_rels/chart125.xml.rels><?xml version="1.0" encoding="UTF-8" standalone="yes"?>
<Relationships xmlns="http://schemas.openxmlformats.org/package/2006/relationships"><Relationship Id="rId3" Type="http://schemas.openxmlformats.org/officeDocument/2006/relationships/package" Target="../embeddings/Microsoft_Excel_Worksheet124.xlsx"/><Relationship Id="rId2" Type="http://schemas.microsoft.com/office/2011/relationships/chartColorStyle" Target="colors66.xml"/><Relationship Id="rId1" Type="http://schemas.microsoft.com/office/2011/relationships/chartStyle" Target="style66.xml"/></Relationships>
</file>

<file path=ppt/charts/_rels/chart126.xml.rels><?xml version="1.0" encoding="UTF-8" standalone="yes"?>
<Relationships xmlns="http://schemas.openxmlformats.org/package/2006/relationships"><Relationship Id="rId3" Type="http://schemas.openxmlformats.org/officeDocument/2006/relationships/package" Target="../embeddings/Microsoft_Excel_Worksheet125.xlsx"/><Relationship Id="rId2" Type="http://schemas.microsoft.com/office/2011/relationships/chartColorStyle" Target="colors67.xml"/><Relationship Id="rId1" Type="http://schemas.microsoft.com/office/2011/relationships/chartStyle" Target="style67.xml"/></Relationships>
</file>

<file path=ppt/charts/_rels/chart127.xml.rels><?xml version="1.0" encoding="UTF-8" standalone="yes"?>
<Relationships xmlns="http://schemas.openxmlformats.org/package/2006/relationships"><Relationship Id="rId3" Type="http://schemas.openxmlformats.org/officeDocument/2006/relationships/package" Target="../embeddings/Microsoft_Excel_Worksheet126.xlsx"/><Relationship Id="rId2" Type="http://schemas.microsoft.com/office/2011/relationships/chartColorStyle" Target="colors68.xml"/><Relationship Id="rId1" Type="http://schemas.microsoft.com/office/2011/relationships/chartStyle" Target="style68.xml"/></Relationships>
</file>

<file path=ppt/charts/_rels/chart128.xml.rels><?xml version="1.0" encoding="UTF-8" standalone="yes"?>
<Relationships xmlns="http://schemas.openxmlformats.org/package/2006/relationships"><Relationship Id="rId3" Type="http://schemas.openxmlformats.org/officeDocument/2006/relationships/package" Target="../embeddings/Microsoft_Excel_Worksheet127.xlsx"/><Relationship Id="rId2" Type="http://schemas.microsoft.com/office/2011/relationships/chartColorStyle" Target="colors69.xml"/><Relationship Id="rId1" Type="http://schemas.microsoft.com/office/2011/relationships/chartStyle" Target="style69.xml"/></Relationships>
</file>

<file path=ppt/charts/_rels/chart129.xml.rels><?xml version="1.0" encoding="UTF-8" standalone="yes"?>
<Relationships xmlns="http://schemas.openxmlformats.org/package/2006/relationships"><Relationship Id="rId3" Type="http://schemas.openxmlformats.org/officeDocument/2006/relationships/package" Target="../embeddings/Microsoft_Excel_Worksheet128.xlsx"/><Relationship Id="rId2" Type="http://schemas.microsoft.com/office/2011/relationships/chartColorStyle" Target="colors70.xml"/><Relationship Id="rId1" Type="http://schemas.microsoft.com/office/2011/relationships/chartStyle" Target="style70.xml"/></Relationships>
</file>

<file path=ppt/charts/_rels/chart130.xml.rels><?xml version="1.0" encoding="UTF-8" standalone="yes"?>
<Relationships xmlns="http://schemas.openxmlformats.org/package/2006/relationships"><Relationship Id="rId3" Type="http://schemas.openxmlformats.org/officeDocument/2006/relationships/package" Target="../embeddings/Microsoft_Excel_Worksheet129.xlsx"/><Relationship Id="rId2" Type="http://schemas.microsoft.com/office/2011/relationships/chartColorStyle" Target="colors71.xml"/><Relationship Id="rId1" Type="http://schemas.microsoft.com/office/2011/relationships/chartStyle" Target="style71.xml"/></Relationships>
</file>

<file path=ppt/charts/_rels/chart131.xml.rels><?xml version="1.0" encoding="UTF-8" standalone="yes"?>
<Relationships xmlns="http://schemas.openxmlformats.org/package/2006/relationships"><Relationship Id="rId3" Type="http://schemas.openxmlformats.org/officeDocument/2006/relationships/package" Target="../embeddings/Microsoft_Excel_Worksheet130.xlsx"/><Relationship Id="rId2" Type="http://schemas.microsoft.com/office/2011/relationships/chartColorStyle" Target="colors72.xml"/><Relationship Id="rId1" Type="http://schemas.microsoft.com/office/2011/relationships/chartStyle" Target="style72.xml"/></Relationships>
</file>

<file path=ppt/charts/_rels/chart132.xml.rels><?xml version="1.0" encoding="UTF-8" standalone="yes"?>
<Relationships xmlns="http://schemas.openxmlformats.org/package/2006/relationships"><Relationship Id="rId3" Type="http://schemas.openxmlformats.org/officeDocument/2006/relationships/package" Target="../embeddings/Microsoft_Excel_Worksheet131.xlsx"/><Relationship Id="rId2" Type="http://schemas.microsoft.com/office/2011/relationships/chartColorStyle" Target="colors73.xml"/><Relationship Id="rId1" Type="http://schemas.microsoft.com/office/2011/relationships/chartStyle" Target="style73.xml"/></Relationships>
</file>

<file path=ppt/charts/_rels/chart133.xml.rels><?xml version="1.0" encoding="UTF-8" standalone="yes"?>
<Relationships xmlns="http://schemas.openxmlformats.org/package/2006/relationships"><Relationship Id="rId3" Type="http://schemas.openxmlformats.org/officeDocument/2006/relationships/package" Target="../embeddings/Microsoft_Excel_Worksheet132.xlsx"/><Relationship Id="rId2" Type="http://schemas.microsoft.com/office/2011/relationships/chartColorStyle" Target="colors74.xml"/><Relationship Id="rId1" Type="http://schemas.microsoft.com/office/2011/relationships/chartStyle" Target="style74.xml"/></Relationships>
</file>

<file path=ppt/charts/_rels/chart134.xml.rels><?xml version="1.0" encoding="UTF-8" standalone="yes"?>
<Relationships xmlns="http://schemas.openxmlformats.org/package/2006/relationships"><Relationship Id="rId3" Type="http://schemas.openxmlformats.org/officeDocument/2006/relationships/package" Target="../embeddings/Microsoft_Excel_Worksheet133.xlsx"/><Relationship Id="rId2" Type="http://schemas.microsoft.com/office/2011/relationships/chartColorStyle" Target="colors75.xml"/><Relationship Id="rId1" Type="http://schemas.microsoft.com/office/2011/relationships/chartStyle" Target="style75.xml"/></Relationships>
</file>

<file path=ppt/charts/_rels/chart135.xml.rels><?xml version="1.0" encoding="UTF-8" standalone="yes"?>
<Relationships xmlns="http://schemas.openxmlformats.org/package/2006/relationships"><Relationship Id="rId3" Type="http://schemas.openxmlformats.org/officeDocument/2006/relationships/package" Target="../embeddings/Microsoft_Excel_Worksheet134.xlsx"/><Relationship Id="rId2" Type="http://schemas.microsoft.com/office/2011/relationships/chartColorStyle" Target="colors76.xml"/><Relationship Id="rId1" Type="http://schemas.microsoft.com/office/2011/relationships/chartStyle" Target="style76.xml"/></Relationships>
</file>

<file path=ppt/charts/_rels/chart136.xml.rels><?xml version="1.0" encoding="UTF-8" standalone="yes"?>
<Relationships xmlns="http://schemas.openxmlformats.org/package/2006/relationships"><Relationship Id="rId3" Type="http://schemas.openxmlformats.org/officeDocument/2006/relationships/package" Target="../embeddings/Microsoft_Excel_Worksheet135.xlsx"/><Relationship Id="rId2" Type="http://schemas.microsoft.com/office/2011/relationships/chartColorStyle" Target="colors77.xml"/><Relationship Id="rId1" Type="http://schemas.microsoft.com/office/2011/relationships/chartStyle" Target="style77.xml"/></Relationships>
</file>

<file path=ppt/charts/_rels/chart137.xml.rels><?xml version="1.0" encoding="UTF-8" standalone="yes"?>
<Relationships xmlns="http://schemas.openxmlformats.org/package/2006/relationships"><Relationship Id="rId3" Type="http://schemas.openxmlformats.org/officeDocument/2006/relationships/package" Target="../embeddings/Microsoft_Excel_Worksheet136.xlsx"/><Relationship Id="rId2" Type="http://schemas.microsoft.com/office/2011/relationships/chartColorStyle" Target="colors78.xml"/><Relationship Id="rId1" Type="http://schemas.microsoft.com/office/2011/relationships/chartStyle" Target="style78.xml"/></Relationships>
</file>

<file path=ppt/charts/_rels/chart138.xml.rels><?xml version="1.0" encoding="UTF-8" standalone="yes"?>
<Relationships xmlns="http://schemas.openxmlformats.org/package/2006/relationships"><Relationship Id="rId3" Type="http://schemas.openxmlformats.org/officeDocument/2006/relationships/package" Target="../embeddings/Microsoft_Excel_Worksheet137.xlsx"/><Relationship Id="rId2" Type="http://schemas.microsoft.com/office/2011/relationships/chartColorStyle" Target="colors79.xml"/><Relationship Id="rId1" Type="http://schemas.microsoft.com/office/2011/relationships/chartStyle" Target="style79.xml"/></Relationships>
</file>

<file path=ppt/charts/_rels/chart139.xml.rels><?xml version="1.0" encoding="UTF-8" standalone="yes"?>
<Relationships xmlns="http://schemas.openxmlformats.org/package/2006/relationships"><Relationship Id="rId3" Type="http://schemas.openxmlformats.org/officeDocument/2006/relationships/package" Target="../embeddings/Microsoft_Excel_Worksheet138.xlsx"/><Relationship Id="rId2" Type="http://schemas.microsoft.com/office/2011/relationships/chartColorStyle" Target="colors80.xml"/><Relationship Id="rId1" Type="http://schemas.microsoft.com/office/2011/relationships/chartStyle" Target="style80.xml"/></Relationships>
</file>

<file path=ppt/charts/_rels/chart140.xml.rels><?xml version="1.0" encoding="UTF-8" standalone="yes"?>
<Relationships xmlns="http://schemas.openxmlformats.org/package/2006/relationships"><Relationship Id="rId3" Type="http://schemas.openxmlformats.org/officeDocument/2006/relationships/package" Target="../embeddings/Microsoft_Excel_Worksheet139.xlsx"/><Relationship Id="rId2" Type="http://schemas.microsoft.com/office/2011/relationships/chartColorStyle" Target="colors81.xml"/><Relationship Id="rId1" Type="http://schemas.microsoft.com/office/2011/relationships/chartStyle" Target="style81.xml"/></Relationships>
</file>

<file path=ppt/charts/_rels/chart141.xml.rels><?xml version="1.0" encoding="UTF-8" standalone="yes"?>
<Relationships xmlns="http://schemas.openxmlformats.org/package/2006/relationships"><Relationship Id="rId3" Type="http://schemas.openxmlformats.org/officeDocument/2006/relationships/package" Target="../embeddings/Microsoft_Excel_Worksheet140.xlsx"/><Relationship Id="rId2" Type="http://schemas.microsoft.com/office/2011/relationships/chartColorStyle" Target="colors82.xml"/><Relationship Id="rId1" Type="http://schemas.microsoft.com/office/2011/relationships/chartStyle" Target="style82.xml"/></Relationships>
</file>

<file path=ppt/charts/_rels/chart142.xml.rels><?xml version="1.0" encoding="UTF-8" standalone="yes"?>
<Relationships xmlns="http://schemas.openxmlformats.org/package/2006/relationships"><Relationship Id="rId3" Type="http://schemas.openxmlformats.org/officeDocument/2006/relationships/package" Target="../embeddings/Microsoft_Excel_Worksheet141.xlsx"/><Relationship Id="rId2" Type="http://schemas.microsoft.com/office/2011/relationships/chartColorStyle" Target="colors83.xml"/><Relationship Id="rId1" Type="http://schemas.microsoft.com/office/2011/relationships/chartStyle" Target="style83.xml"/></Relationships>
</file>

<file path=ppt/charts/_rels/chart143.xml.rels><?xml version="1.0" encoding="UTF-8" standalone="yes"?>
<Relationships xmlns="http://schemas.openxmlformats.org/package/2006/relationships"><Relationship Id="rId3" Type="http://schemas.openxmlformats.org/officeDocument/2006/relationships/package" Target="../embeddings/Microsoft_Excel_Worksheet142.xlsx"/><Relationship Id="rId2" Type="http://schemas.microsoft.com/office/2011/relationships/chartColorStyle" Target="colors84.xml"/><Relationship Id="rId1" Type="http://schemas.microsoft.com/office/2011/relationships/chartStyle" Target="style84.xml"/></Relationships>
</file>

<file path=ppt/charts/_rels/chart144.xml.rels><?xml version="1.0" encoding="UTF-8" standalone="yes"?>
<Relationships xmlns="http://schemas.openxmlformats.org/package/2006/relationships"><Relationship Id="rId3" Type="http://schemas.openxmlformats.org/officeDocument/2006/relationships/package" Target="../embeddings/Microsoft_Excel_Worksheet143.xlsx"/><Relationship Id="rId2" Type="http://schemas.microsoft.com/office/2011/relationships/chartColorStyle" Target="colors85.xml"/><Relationship Id="rId1" Type="http://schemas.microsoft.com/office/2011/relationships/chartStyle" Target="style85.xml"/></Relationships>
</file>

<file path=ppt/charts/_rels/chart145.xml.rels><?xml version="1.0" encoding="UTF-8" standalone="yes"?>
<Relationships xmlns="http://schemas.openxmlformats.org/package/2006/relationships"><Relationship Id="rId3" Type="http://schemas.openxmlformats.org/officeDocument/2006/relationships/package" Target="../embeddings/Microsoft_Excel_Worksheet144.xlsx"/><Relationship Id="rId2" Type="http://schemas.microsoft.com/office/2011/relationships/chartColorStyle" Target="colors86.xml"/><Relationship Id="rId1" Type="http://schemas.microsoft.com/office/2011/relationships/chartStyle" Target="style86.xml"/></Relationships>
</file>

<file path=ppt/charts/_rels/chart146.xml.rels><?xml version="1.0" encoding="UTF-8" standalone="yes"?>
<Relationships xmlns="http://schemas.openxmlformats.org/package/2006/relationships"><Relationship Id="rId3" Type="http://schemas.openxmlformats.org/officeDocument/2006/relationships/package" Target="../embeddings/Microsoft_Excel_Worksheet145.xlsx"/><Relationship Id="rId2" Type="http://schemas.microsoft.com/office/2011/relationships/chartColorStyle" Target="colors87.xml"/><Relationship Id="rId1" Type="http://schemas.microsoft.com/office/2011/relationships/chartStyle" Target="style87.xml"/></Relationships>
</file>

<file path=ppt/charts/_rels/chart147.xml.rels><?xml version="1.0" encoding="UTF-8" standalone="yes"?>
<Relationships xmlns="http://schemas.openxmlformats.org/package/2006/relationships"><Relationship Id="rId3" Type="http://schemas.openxmlformats.org/officeDocument/2006/relationships/package" Target="../embeddings/Microsoft_Excel_Worksheet146.xlsx"/><Relationship Id="rId2" Type="http://schemas.microsoft.com/office/2011/relationships/chartColorStyle" Target="colors88.xml"/><Relationship Id="rId1" Type="http://schemas.microsoft.com/office/2011/relationships/chartStyle" Target="style88.xml"/></Relationships>
</file>

<file path=ppt/charts/_rels/chart148.xml.rels><?xml version="1.0" encoding="UTF-8" standalone="yes"?>
<Relationships xmlns="http://schemas.openxmlformats.org/package/2006/relationships"><Relationship Id="rId3" Type="http://schemas.openxmlformats.org/officeDocument/2006/relationships/package" Target="../embeddings/Microsoft_Excel_Worksheet147.xlsx"/><Relationship Id="rId2" Type="http://schemas.microsoft.com/office/2011/relationships/chartColorStyle" Target="colors89.xml"/><Relationship Id="rId1" Type="http://schemas.microsoft.com/office/2011/relationships/chartStyle" Target="style89.xml"/></Relationships>
</file>

<file path=ppt/charts/_rels/chart149.xml.rels><?xml version="1.0" encoding="UTF-8" standalone="yes"?>
<Relationships xmlns="http://schemas.openxmlformats.org/package/2006/relationships"><Relationship Id="rId1" Type="http://schemas.openxmlformats.org/officeDocument/2006/relationships/package" Target="../embeddings/Microsoft_Excel_Worksheet148.xlsx"/></Relationships>
</file>

<file path=ppt/charts/_rels/chart150.xml.rels><?xml version="1.0" encoding="UTF-8" standalone="yes"?>
<Relationships xmlns="http://schemas.openxmlformats.org/package/2006/relationships"><Relationship Id="rId1" Type="http://schemas.openxmlformats.org/officeDocument/2006/relationships/package" Target="../embeddings/Microsoft_Excel_Worksheet149.xlsx"/></Relationships>
</file>

<file path=ppt/charts/_rels/chart151.xml.rels><?xml version="1.0" encoding="UTF-8" standalone="yes"?>
<Relationships xmlns="http://schemas.openxmlformats.org/package/2006/relationships"><Relationship Id="rId1" Type="http://schemas.openxmlformats.org/officeDocument/2006/relationships/package" Target="../embeddings/Microsoft_Excel_Worksheet150.xlsx"/></Relationships>
</file>

<file path=ppt/charts/_rels/chart152.xml.rels><?xml version="1.0" encoding="UTF-8" standalone="yes"?>
<Relationships xmlns="http://schemas.openxmlformats.org/package/2006/relationships"><Relationship Id="rId1" Type="http://schemas.openxmlformats.org/officeDocument/2006/relationships/package" Target="../embeddings/Microsoft_Excel_Worksheet151.xlsx"/></Relationships>
</file>

<file path=ppt/charts/_rels/chart153.xml.rels><?xml version="1.0" encoding="UTF-8" standalone="yes"?>
<Relationships xmlns="http://schemas.openxmlformats.org/package/2006/relationships"><Relationship Id="rId1" Type="http://schemas.openxmlformats.org/officeDocument/2006/relationships/package" Target="../embeddings/Microsoft_Excel_Worksheet152.xlsx"/></Relationships>
</file>

<file path=ppt/charts/_rels/chart154.xml.rels><?xml version="1.0" encoding="UTF-8" standalone="yes"?>
<Relationships xmlns="http://schemas.openxmlformats.org/package/2006/relationships"><Relationship Id="rId1" Type="http://schemas.openxmlformats.org/officeDocument/2006/relationships/package" Target="../embeddings/Microsoft_Excel_Worksheet153.xlsx"/></Relationships>
</file>

<file path=ppt/charts/_rels/chart155.xml.rels><?xml version="1.0" encoding="UTF-8" standalone="yes"?>
<Relationships xmlns="http://schemas.openxmlformats.org/package/2006/relationships"><Relationship Id="rId1" Type="http://schemas.openxmlformats.org/officeDocument/2006/relationships/package" Target="../embeddings/Microsoft_Excel_Worksheet154.xlsx"/></Relationships>
</file>

<file path=ppt/charts/_rels/chart156.xml.rels><?xml version="1.0" encoding="UTF-8" standalone="yes"?>
<Relationships xmlns="http://schemas.openxmlformats.org/package/2006/relationships"><Relationship Id="rId1" Type="http://schemas.openxmlformats.org/officeDocument/2006/relationships/package" Target="../embeddings/Microsoft_Excel_Worksheet155.xlsx"/></Relationships>
</file>

<file path=ppt/charts/_rels/chart157.xml.rels><?xml version="1.0" encoding="UTF-8" standalone="yes"?>
<Relationships xmlns="http://schemas.openxmlformats.org/package/2006/relationships"><Relationship Id="rId1" Type="http://schemas.openxmlformats.org/officeDocument/2006/relationships/package" Target="../embeddings/Microsoft_Excel_Worksheet156.xlsx"/></Relationships>
</file>

<file path=ppt/charts/_rels/chart158.xml.rels><?xml version="1.0" encoding="UTF-8" standalone="yes"?>
<Relationships xmlns="http://schemas.openxmlformats.org/package/2006/relationships"><Relationship Id="rId1" Type="http://schemas.openxmlformats.org/officeDocument/2006/relationships/package" Target="../embeddings/Microsoft_Excel_Worksheet157.xlsx"/></Relationships>
</file>

<file path=ppt/charts/_rels/chart159.xml.rels><?xml version="1.0" encoding="UTF-8" standalone="yes"?>
<Relationships xmlns="http://schemas.openxmlformats.org/package/2006/relationships"><Relationship Id="rId1" Type="http://schemas.openxmlformats.org/officeDocument/2006/relationships/package" Target="../embeddings/Microsoft_Excel_Worksheet158.xlsx"/></Relationships>
</file>

<file path=ppt/charts/_rels/chart160.xml.rels><?xml version="1.0" encoding="UTF-8" standalone="yes"?>
<Relationships xmlns="http://schemas.openxmlformats.org/package/2006/relationships"><Relationship Id="rId1" Type="http://schemas.openxmlformats.org/officeDocument/2006/relationships/package" Target="../embeddings/Microsoft_Excel_Worksheet159.xlsx"/></Relationships>
</file>

<file path=ppt/charts/_rels/chart161.xml.rels><?xml version="1.0" encoding="UTF-8" standalone="yes"?>
<Relationships xmlns="http://schemas.openxmlformats.org/package/2006/relationships"><Relationship Id="rId1" Type="http://schemas.openxmlformats.org/officeDocument/2006/relationships/package" Target="../embeddings/Microsoft_Excel_Worksheet160.xlsx"/></Relationships>
</file>

<file path=ppt/charts/_rels/chart162.xml.rels><?xml version="1.0" encoding="UTF-8" standalone="yes"?>
<Relationships xmlns="http://schemas.openxmlformats.org/package/2006/relationships"><Relationship Id="rId1" Type="http://schemas.openxmlformats.org/officeDocument/2006/relationships/package" Target="../embeddings/Microsoft_Excel_Worksheet161.xlsx"/></Relationships>
</file>

<file path=ppt/charts/_rels/chart163.xml.rels><?xml version="1.0" encoding="UTF-8" standalone="yes"?>
<Relationships xmlns="http://schemas.openxmlformats.org/package/2006/relationships"><Relationship Id="rId1" Type="http://schemas.openxmlformats.org/officeDocument/2006/relationships/package" Target="../embeddings/Microsoft_Excel_Worksheet162.xlsx"/></Relationships>
</file>

<file path=ppt/charts/_rels/chart164.xml.rels><?xml version="1.0" encoding="UTF-8" standalone="yes"?>
<Relationships xmlns="http://schemas.openxmlformats.org/package/2006/relationships"><Relationship Id="rId1" Type="http://schemas.openxmlformats.org/officeDocument/2006/relationships/package" Target="../embeddings/Microsoft_Excel_Worksheet163.xlsx"/></Relationships>
</file>

<file path=ppt/charts/_rels/chart165.xml.rels><?xml version="1.0" encoding="UTF-8" standalone="yes"?>
<Relationships xmlns="http://schemas.openxmlformats.org/package/2006/relationships"><Relationship Id="rId1" Type="http://schemas.openxmlformats.org/officeDocument/2006/relationships/package" Target="../embeddings/Microsoft_Excel_Worksheet164.xlsx"/></Relationships>
</file>

<file path=ppt/charts/_rels/chart166.xml.rels><?xml version="1.0" encoding="UTF-8" standalone="yes"?>
<Relationships xmlns="http://schemas.openxmlformats.org/package/2006/relationships"><Relationship Id="rId1" Type="http://schemas.openxmlformats.org/officeDocument/2006/relationships/package" Target="../embeddings/Microsoft_Excel_Worksheet165.xlsx"/></Relationships>
</file>

<file path=ppt/charts/_rels/chart167.xml.rels><?xml version="1.0" encoding="UTF-8" standalone="yes"?>
<Relationships xmlns="http://schemas.openxmlformats.org/package/2006/relationships"><Relationship Id="rId1" Type="http://schemas.openxmlformats.org/officeDocument/2006/relationships/package" Target="../embeddings/Microsoft_Excel_Worksheet166.xlsx"/></Relationships>
</file>

<file path=ppt/charts/_rels/chart168.xml.rels><?xml version="1.0" encoding="UTF-8" standalone="yes"?>
<Relationships xmlns="http://schemas.openxmlformats.org/package/2006/relationships"><Relationship Id="rId1" Type="http://schemas.openxmlformats.org/officeDocument/2006/relationships/package" Target="../embeddings/Microsoft_Excel_Worksheet167.xlsx"/></Relationships>
</file>

<file path=ppt/charts/_rels/chart169.xml.rels><?xml version="1.0" encoding="UTF-8" standalone="yes"?>
<Relationships xmlns="http://schemas.openxmlformats.org/package/2006/relationships"><Relationship Id="rId1" Type="http://schemas.openxmlformats.org/officeDocument/2006/relationships/package" Target="../embeddings/Microsoft_Excel_Worksheet168.xlsx"/></Relationships>
</file>

<file path=ppt/charts/_rels/chart170.xml.rels><?xml version="1.0" encoding="UTF-8" standalone="yes"?>
<Relationships xmlns="http://schemas.openxmlformats.org/package/2006/relationships"><Relationship Id="rId1" Type="http://schemas.openxmlformats.org/officeDocument/2006/relationships/package" Target="../embeddings/Microsoft_Excel_Worksheet169.xlsx"/></Relationships>
</file>

<file path=ppt/charts/_rels/chart171.xml.rels><?xml version="1.0" encoding="UTF-8" standalone="yes"?>
<Relationships xmlns="http://schemas.openxmlformats.org/package/2006/relationships"><Relationship Id="rId1" Type="http://schemas.openxmlformats.org/officeDocument/2006/relationships/package" Target="../embeddings/Microsoft_Excel_Worksheet170.xlsx"/></Relationships>
</file>

<file path=ppt/charts/_rels/chart172.xml.rels><?xml version="1.0" encoding="UTF-8" standalone="yes"?>
<Relationships xmlns="http://schemas.openxmlformats.org/package/2006/relationships"><Relationship Id="rId1" Type="http://schemas.openxmlformats.org/officeDocument/2006/relationships/package" Target="../embeddings/Microsoft_Excel_Worksheet171.xlsx"/></Relationships>
</file>

<file path=ppt/charts/_rels/chart173.xml.rels><?xml version="1.0" encoding="UTF-8" standalone="yes"?>
<Relationships xmlns="http://schemas.openxmlformats.org/package/2006/relationships"><Relationship Id="rId1" Type="http://schemas.openxmlformats.org/officeDocument/2006/relationships/package" Target="../embeddings/Microsoft_Excel_Worksheet172.xlsx"/></Relationships>
</file>

<file path=ppt/charts/_rels/chart174.xml.rels><?xml version="1.0" encoding="UTF-8" standalone="yes"?>
<Relationships xmlns="http://schemas.openxmlformats.org/package/2006/relationships"><Relationship Id="rId1" Type="http://schemas.openxmlformats.org/officeDocument/2006/relationships/package" Target="../embeddings/Microsoft_Excel_Worksheet173.xlsx"/></Relationships>
</file>

<file path=ppt/charts/_rels/chart175.xml.rels><?xml version="1.0" encoding="UTF-8" standalone="yes"?>
<Relationships xmlns="http://schemas.openxmlformats.org/package/2006/relationships"><Relationship Id="rId1" Type="http://schemas.openxmlformats.org/officeDocument/2006/relationships/package" Target="../embeddings/Microsoft_Excel_Worksheet174.xlsx"/></Relationships>
</file>

<file path=ppt/charts/_rels/chart176.xml.rels><?xml version="1.0" encoding="UTF-8" standalone="yes"?>
<Relationships xmlns="http://schemas.openxmlformats.org/package/2006/relationships"><Relationship Id="rId1" Type="http://schemas.openxmlformats.org/officeDocument/2006/relationships/package" Target="../embeddings/Microsoft_Excel_Worksheet175.xlsx"/></Relationships>
</file>

<file path=ppt/charts/_rels/chart177.xml.rels><?xml version="1.0" encoding="UTF-8" standalone="yes"?>
<Relationships xmlns="http://schemas.openxmlformats.org/package/2006/relationships"><Relationship Id="rId1" Type="http://schemas.openxmlformats.org/officeDocument/2006/relationships/package" Target="../embeddings/Microsoft_Excel_Worksheet176.xlsx"/></Relationships>
</file>

<file path=ppt/charts/_rels/chart178.xml.rels><?xml version="1.0" encoding="UTF-8" standalone="yes"?>
<Relationships xmlns="http://schemas.openxmlformats.org/package/2006/relationships"><Relationship Id="rId1" Type="http://schemas.openxmlformats.org/officeDocument/2006/relationships/package" Target="../embeddings/Microsoft_Excel_Worksheet177.xlsx"/></Relationships>
</file>

<file path=ppt/charts/_rels/chart179.xml.rels><?xml version="1.0" encoding="UTF-8" standalone="yes"?>
<Relationships xmlns="http://schemas.openxmlformats.org/package/2006/relationships"><Relationship Id="rId1" Type="http://schemas.openxmlformats.org/officeDocument/2006/relationships/package" Target="../embeddings/Microsoft_Excel_Worksheet178.xlsx"/></Relationships>
</file>

<file path=ppt/charts/_rels/chart180.xml.rels><?xml version="1.0" encoding="UTF-8" standalone="yes"?>
<Relationships xmlns="http://schemas.openxmlformats.org/package/2006/relationships"><Relationship Id="rId1" Type="http://schemas.openxmlformats.org/officeDocument/2006/relationships/package" Target="../embeddings/Microsoft_Excel_Worksheet179.xlsx"/></Relationships>
</file>

<file path=ppt/charts/_rels/chart181.xml.rels><?xml version="1.0" encoding="UTF-8" standalone="yes"?>
<Relationships xmlns="http://schemas.openxmlformats.org/package/2006/relationships"><Relationship Id="rId1" Type="http://schemas.openxmlformats.org/officeDocument/2006/relationships/package" Target="../embeddings/Microsoft_Excel_Worksheet180.xlsx"/></Relationships>
</file>

<file path=ppt/charts/_rels/chart182.xml.rels><?xml version="1.0" encoding="UTF-8" standalone="yes"?>
<Relationships xmlns="http://schemas.openxmlformats.org/package/2006/relationships"><Relationship Id="rId1" Type="http://schemas.openxmlformats.org/officeDocument/2006/relationships/package" Target="../embeddings/Microsoft_Excel_Worksheet181.xlsx"/></Relationships>
</file>

<file path=ppt/charts/_rels/chart183.xml.rels><?xml version="1.0" encoding="UTF-8" standalone="yes"?>
<Relationships xmlns="http://schemas.openxmlformats.org/package/2006/relationships"><Relationship Id="rId1" Type="http://schemas.openxmlformats.org/officeDocument/2006/relationships/package" Target="../embeddings/Microsoft_Excel_Worksheet182.xlsx"/></Relationships>
</file>

<file path=ppt/charts/_rels/chart184.xml.rels><?xml version="1.0" encoding="UTF-8" standalone="yes"?>
<Relationships xmlns="http://schemas.openxmlformats.org/package/2006/relationships"><Relationship Id="rId1" Type="http://schemas.openxmlformats.org/officeDocument/2006/relationships/package" Target="../embeddings/Microsoft_Excel_Worksheet183.xlsx"/></Relationships>
</file>

<file path=ppt/charts/_rels/chart185.xml.rels><?xml version="1.0" encoding="UTF-8" standalone="yes"?>
<Relationships xmlns="http://schemas.openxmlformats.org/package/2006/relationships"><Relationship Id="rId1" Type="http://schemas.openxmlformats.org/officeDocument/2006/relationships/package" Target="../embeddings/Microsoft_Excel_Worksheet184.xlsx"/></Relationships>
</file>

<file path=ppt/charts/_rels/chart186.xml.rels><?xml version="1.0" encoding="UTF-8" standalone="yes"?>
<Relationships xmlns="http://schemas.openxmlformats.org/package/2006/relationships"><Relationship Id="rId1" Type="http://schemas.openxmlformats.org/officeDocument/2006/relationships/package" Target="../embeddings/Microsoft_Excel_Worksheet185.xlsx"/></Relationships>
</file>

<file path=ppt/charts/_rels/chart187.xml.rels><?xml version="1.0" encoding="UTF-8" standalone="yes"?>
<Relationships xmlns="http://schemas.openxmlformats.org/package/2006/relationships"><Relationship Id="rId1" Type="http://schemas.openxmlformats.org/officeDocument/2006/relationships/package" Target="../embeddings/Microsoft_Excel_Worksheet186.xlsx"/></Relationships>
</file>

<file path=ppt/charts/_rels/chart188.xml.rels><?xml version="1.0" encoding="UTF-8" standalone="yes"?>
<Relationships xmlns="http://schemas.openxmlformats.org/package/2006/relationships"><Relationship Id="rId1" Type="http://schemas.openxmlformats.org/officeDocument/2006/relationships/package" Target="../embeddings/Microsoft_Excel_Worksheet187.xlsx"/></Relationships>
</file>

<file path=ppt/charts/_rels/chart189.xml.rels><?xml version="1.0" encoding="UTF-8" standalone="yes"?>
<Relationships xmlns="http://schemas.openxmlformats.org/package/2006/relationships"><Relationship Id="rId1" Type="http://schemas.openxmlformats.org/officeDocument/2006/relationships/package" Target="../embeddings/Microsoft_Excel_Worksheet188.xlsx"/></Relationships>
</file>

<file path=ppt/charts/_rels/chart190.xml.rels><?xml version="1.0" encoding="UTF-8" standalone="yes"?>
<Relationships xmlns="http://schemas.openxmlformats.org/package/2006/relationships"><Relationship Id="rId1" Type="http://schemas.openxmlformats.org/officeDocument/2006/relationships/package" Target="../embeddings/Microsoft_Excel_Worksheet189.xlsx"/></Relationships>
</file>

<file path=ppt/charts/_rels/chart191.xml.rels><?xml version="1.0" encoding="UTF-8" standalone="yes"?>
<Relationships xmlns="http://schemas.openxmlformats.org/package/2006/relationships"><Relationship Id="rId1" Type="http://schemas.openxmlformats.org/officeDocument/2006/relationships/package" Target="../embeddings/Microsoft_Excel_Worksheet190.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6E19-45DC-9DA3-3BD9914A78D6}"/>
              </c:ext>
            </c:extLst>
          </c:dPt>
          <c:dPt>
            <c:idx val="1"/>
            <c:invertIfNegative val="0"/>
            <c:bubble3D val="0"/>
            <c:extLst>
              <c:ext xmlns:c16="http://schemas.microsoft.com/office/drawing/2014/chart" uri="{C3380CC4-5D6E-409C-BE32-E72D297353CC}">
                <c16:uniqueId val="{00000001-6E19-45DC-9DA3-3BD9914A78D6}"/>
              </c:ext>
            </c:extLst>
          </c:dPt>
          <c:dPt>
            <c:idx val="3"/>
            <c:invertIfNegative val="0"/>
            <c:bubble3D val="0"/>
            <c:extLst>
              <c:ext xmlns:c16="http://schemas.microsoft.com/office/drawing/2014/chart" uri="{C3380CC4-5D6E-409C-BE32-E72D297353CC}">
                <c16:uniqueId val="{00000002-6E19-45DC-9DA3-3BD9914A78D6}"/>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Male</c:v>
                </c:pt>
                <c:pt idx="1">
                  <c:v>Female</c:v>
                </c:pt>
                <c:pt idx="2">
                  <c:v>Intersex </c:v>
                </c:pt>
                <c:pt idx="3">
                  <c:v>Prefer not to say</c:v>
                </c:pt>
              </c:strCache>
            </c:strRef>
          </c:cat>
          <c:val>
            <c:numRef>
              <c:f>Sheet1!$B$2:$B$5</c:f>
              <c:numCache>
                <c:formatCode>0%</c:formatCode>
                <c:ptCount val="4"/>
                <c:pt idx="0">
                  <c:v>0.39194915254237289</c:v>
                </c:pt>
                <c:pt idx="1">
                  <c:v>0.60381355932203373</c:v>
                </c:pt>
                <c:pt idx="2">
                  <c:v>0</c:v>
                </c:pt>
                <c:pt idx="3">
                  <c:v>4.2372881355932203E-3</c:v>
                </c:pt>
              </c:numCache>
            </c:numRef>
          </c:val>
          <c:extLst>
            <c:ext xmlns:c16="http://schemas.microsoft.com/office/drawing/2014/chart" uri="{C3380CC4-5D6E-409C-BE32-E72D297353CC}">
              <c16:uniqueId val="{00000003-6E19-45DC-9DA3-3BD9914A78D6}"/>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3.0828016110055208E-2"/>
          <c:y val="0.12507029478458051"/>
          <c:w val="0.86604556973481761"/>
          <c:h val="0.85347213086241924"/>
        </c:manualLayout>
      </c:layout>
      <c:doughnutChart>
        <c:varyColors val="1"/>
        <c:ser>
          <c:idx val="0"/>
          <c:order val="0"/>
          <c:spPr>
            <a:ln>
              <a:noFill/>
            </a:ln>
          </c:spPr>
          <c:dPt>
            <c:idx val="0"/>
            <c:bubble3D val="0"/>
            <c:spPr>
              <a:solidFill>
                <a:srgbClr val="6D276A"/>
              </a:solidFill>
              <a:ln w="19050">
                <a:noFill/>
              </a:ln>
              <a:effectLst/>
            </c:spPr>
            <c:extLst>
              <c:ext xmlns:c16="http://schemas.microsoft.com/office/drawing/2014/chart" uri="{C3380CC4-5D6E-409C-BE32-E72D297353CC}">
                <c16:uniqueId val="{00000001-E3D0-450B-B667-9302F20E05EC}"/>
              </c:ext>
            </c:extLst>
          </c:dPt>
          <c:dPt>
            <c:idx val="1"/>
            <c:bubble3D val="0"/>
            <c:spPr>
              <a:solidFill>
                <a:srgbClr val="F2F2F2"/>
              </a:solidFill>
              <a:ln>
                <a:noFill/>
              </a:ln>
            </c:spPr>
            <c:extLst>
              <c:ext xmlns:c16="http://schemas.microsoft.com/office/drawing/2014/chart" uri="{C3380CC4-5D6E-409C-BE32-E72D297353CC}">
                <c16:uniqueId val="{00000003-E3D0-450B-B667-9302F20E05EC}"/>
              </c:ext>
            </c:extLst>
          </c:dPt>
          <c:cat>
            <c:strRef>
              <c:f>'for chart'!$A$1:$A$2</c:f>
              <c:strCache>
                <c:ptCount val="2"/>
                <c:pt idx="0">
                  <c:v>Yes</c:v>
                </c:pt>
                <c:pt idx="1">
                  <c:v>No</c:v>
                </c:pt>
              </c:strCache>
            </c:strRef>
          </c:cat>
          <c:val>
            <c:numRef>
              <c:f>'for chart'!$B$1:$B$2</c:f>
              <c:numCache>
                <c:formatCode>0%</c:formatCode>
                <c:ptCount val="2"/>
                <c:pt idx="0">
                  <c:v>0.81755196304849886</c:v>
                </c:pt>
                <c:pt idx="1">
                  <c:v>0.18244803695150119</c:v>
                </c:pt>
              </c:numCache>
            </c:numRef>
          </c:val>
          <c:extLst>
            <c:ext xmlns:c16="http://schemas.microsoft.com/office/drawing/2014/chart" uri="{C3380CC4-5D6E-409C-BE32-E72D297353CC}">
              <c16:uniqueId val="{00000004-E3D0-450B-B667-9302F20E05EC}"/>
            </c:ext>
          </c:extLst>
        </c:ser>
        <c:dLbls>
          <c:showLegendKey val="0"/>
          <c:showVal val="0"/>
          <c:showCatName val="0"/>
          <c:showSerName val="0"/>
          <c:showPercent val="0"/>
          <c:showBubbleSize val="0"/>
          <c:showLeaderLines val="0"/>
        </c:dLbls>
        <c:firstSliceAng val="179"/>
        <c:holeSize val="64"/>
      </c:doughnut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200"/>
      </a:pPr>
      <a:endParaRPr lang="en-US"/>
    </a:p>
  </c:txPr>
  <c:externalData r:id="rId1">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3BE2-4865-B720-0E48F048A8F5}"/>
              </c:ext>
            </c:extLst>
          </c:dPt>
          <c:dPt>
            <c:idx val="1"/>
            <c:invertIfNegative val="0"/>
            <c:bubble3D val="0"/>
            <c:extLst>
              <c:ext xmlns:c16="http://schemas.microsoft.com/office/drawing/2014/chart" uri="{C3380CC4-5D6E-409C-BE32-E72D297353CC}">
                <c16:uniqueId val="{00000001-3BE2-4865-B720-0E48F048A8F5}"/>
              </c:ext>
            </c:extLst>
          </c:dPt>
          <c:dPt>
            <c:idx val="3"/>
            <c:invertIfNegative val="0"/>
            <c:bubble3D val="0"/>
            <c:extLst>
              <c:ext xmlns:c16="http://schemas.microsoft.com/office/drawing/2014/chart" uri="{C3380CC4-5D6E-409C-BE32-E72D297353CC}">
                <c16:uniqueId val="{00000002-3BE2-4865-B720-0E48F048A8F5}"/>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16-35</c:v>
                </c:pt>
                <c:pt idx="1">
                  <c:v>36-50</c:v>
                </c:pt>
                <c:pt idx="2">
                  <c:v>51-65</c:v>
                </c:pt>
                <c:pt idx="3">
                  <c:v>66+</c:v>
                </c:pt>
              </c:strCache>
            </c:strRef>
          </c:cat>
          <c:val>
            <c:numRef>
              <c:f>Sheet1!$B$2:$B$5</c:f>
              <c:numCache>
                <c:formatCode>0%</c:formatCode>
                <c:ptCount val="4"/>
                <c:pt idx="0">
                  <c:v>5.2966101694915252E-2</c:v>
                </c:pt>
                <c:pt idx="1">
                  <c:v>0.10169491525423729</c:v>
                </c:pt>
                <c:pt idx="2">
                  <c:v>0.23728813559322029</c:v>
                </c:pt>
                <c:pt idx="3">
                  <c:v>0.60805084745762716</c:v>
                </c:pt>
              </c:numCache>
            </c:numRef>
          </c:val>
          <c:extLst>
            <c:ext xmlns:c16="http://schemas.microsoft.com/office/drawing/2014/chart" uri="{C3380CC4-5D6E-409C-BE32-E72D297353CC}">
              <c16:uniqueId val="{00000003-3BE2-4865-B720-0E48F048A8F5}"/>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44152151660371902"/>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55EA-4B23-B08C-EAD0D59FD691}"/>
              </c:ext>
            </c:extLst>
          </c:dPt>
          <c:dPt>
            <c:idx val="1"/>
            <c:invertIfNegative val="0"/>
            <c:bubble3D val="0"/>
            <c:extLst>
              <c:ext xmlns:c16="http://schemas.microsoft.com/office/drawing/2014/chart" uri="{C3380CC4-5D6E-409C-BE32-E72D297353CC}">
                <c16:uniqueId val="{00000001-55EA-4B23-B08C-EAD0D59FD691}"/>
              </c:ext>
            </c:extLst>
          </c:dPt>
          <c:dPt>
            <c:idx val="3"/>
            <c:invertIfNegative val="0"/>
            <c:bubble3D val="0"/>
            <c:extLst>
              <c:ext xmlns:c16="http://schemas.microsoft.com/office/drawing/2014/chart" uri="{C3380CC4-5D6E-409C-BE32-E72D297353CC}">
                <c16:uniqueId val="{00000002-55EA-4B23-B08C-EAD0D59FD691}"/>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Sheet1!$A$2:$A$7</c:f>
              <c:strCache>
                <c:ptCount val="6"/>
                <c:pt idx="0">
                  <c:v>White</c:v>
                </c:pt>
                <c:pt idx="1">
                  <c:v>Mixed</c:v>
                </c:pt>
                <c:pt idx="2">
                  <c:v>Asian or Asian British</c:v>
                </c:pt>
                <c:pt idx="3">
                  <c:v>Black or Black British</c:v>
                </c:pt>
                <c:pt idx="4">
                  <c:v>Arab or other ethnic group</c:v>
                </c:pt>
                <c:pt idx="5">
                  <c:v>Not known</c:v>
                </c:pt>
              </c:strCache>
            </c:strRef>
          </c:cat>
          <c:val>
            <c:numRef>
              <c:f>Sheet1!$B$2:$B$7</c:f>
              <c:numCache>
                <c:formatCode>0%</c:formatCode>
                <c:ptCount val="6"/>
                <c:pt idx="0">
                  <c:v>0.95338983050847459</c:v>
                </c:pt>
                <c:pt idx="1">
                  <c:v>8.4745762711864406E-3</c:v>
                </c:pt>
                <c:pt idx="2">
                  <c:v>8.4745762711864406E-3</c:v>
                </c:pt>
                <c:pt idx="3">
                  <c:v>8.4745762711864406E-3</c:v>
                </c:pt>
                <c:pt idx="4">
                  <c:v>2.1186440677966102E-3</c:v>
                </c:pt>
                <c:pt idx="5">
                  <c:v>1.9067796610169489E-2</c:v>
                </c:pt>
              </c:numCache>
            </c:numRef>
          </c:val>
          <c:extLst>
            <c:ext xmlns:c16="http://schemas.microsoft.com/office/drawing/2014/chart" uri="{C3380CC4-5D6E-409C-BE32-E72D297353CC}">
              <c16:uniqueId val="{00000003-55EA-4B23-B08C-EAD0D59FD691}"/>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2.4566288874176785E-2"/>
          <c:y val="3.4839129178888643E-2"/>
          <c:w val="0.58106512350726935"/>
          <c:h val="0.92510662881328687"/>
        </c:manualLayout>
      </c:layout>
      <c:barChart>
        <c:barDir val="bar"/>
        <c:grouping val="clustered"/>
        <c:varyColors val="0"/>
        <c:ser>
          <c:idx val="0"/>
          <c:order val="0"/>
          <c:tx>
            <c:strRef>
              <c:f>Sheet1!$B$1</c:f>
              <c:strCache>
                <c:ptCount val="1"/>
                <c:pt idx="0">
                  <c:v>Series 1</c:v>
                </c:pt>
              </c:strCache>
            </c:strRef>
          </c:tx>
          <c:spPr>
            <a:solidFill>
              <a:srgbClr val="6D276A"/>
            </a:solidFill>
            <a:ln>
              <a:noFill/>
            </a:ln>
            <a:effectLst/>
          </c:spPr>
          <c:invertIfNegative val="0"/>
          <c:dPt>
            <c:idx val="0"/>
            <c:invertIfNegative val="0"/>
            <c:bubble3D val="0"/>
            <c:extLst>
              <c:ext xmlns:c16="http://schemas.microsoft.com/office/drawing/2014/chart" uri="{C3380CC4-5D6E-409C-BE32-E72D297353CC}">
                <c16:uniqueId val="{00000000-DB40-49E4-A3F6-17390DE6654A}"/>
              </c:ext>
            </c:extLst>
          </c:dPt>
          <c:dPt>
            <c:idx val="1"/>
            <c:invertIfNegative val="0"/>
            <c:bubble3D val="0"/>
            <c:extLst>
              <c:ext xmlns:c16="http://schemas.microsoft.com/office/drawing/2014/chart" uri="{C3380CC4-5D6E-409C-BE32-E72D297353CC}">
                <c16:uniqueId val="{00000001-DB40-49E4-A3F6-17390DE6654A}"/>
              </c:ext>
            </c:extLst>
          </c:dPt>
          <c:dPt>
            <c:idx val="3"/>
            <c:invertIfNegative val="0"/>
            <c:bubble3D val="0"/>
            <c:extLst>
              <c:ext xmlns:c16="http://schemas.microsoft.com/office/drawing/2014/chart" uri="{C3380CC4-5D6E-409C-BE32-E72D297353CC}">
                <c16:uniqueId val="{00000002-DB40-49E4-A3F6-17390DE6654A}"/>
              </c:ext>
            </c:extLst>
          </c:dPt>
          <c:dLbls>
            <c:numFmt formatCode="0%" sourceLinked="0"/>
            <c:spPr>
              <a:noFill/>
              <a:ln>
                <a:noFill/>
              </a:ln>
              <a:effectLst/>
            </c:spPr>
            <c:txPr>
              <a:bodyPr rot="0" spcFirstLastPara="1" vertOverflow="ellipsis" vert="horz" wrap="square" lIns="0" tIns="19050" rIns="0" bIns="19050" anchor="ctr" anchorCtr="1">
                <a:spAutoFit/>
              </a:bodyPr>
              <a:lstStyle/>
              <a:p>
                <a:pPr>
                  <a:defRPr sz="11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No religion</c:v>
                </c:pt>
                <c:pt idx="1">
                  <c:v>Buddhist</c:v>
                </c:pt>
                <c:pt idx="2">
                  <c:v>Christian</c:v>
                </c:pt>
                <c:pt idx="3">
                  <c:v>Hindu</c:v>
                </c:pt>
                <c:pt idx="4">
                  <c:v>Jewish</c:v>
                </c:pt>
                <c:pt idx="5">
                  <c:v>Muslim</c:v>
                </c:pt>
                <c:pt idx="6">
                  <c:v>Sikh</c:v>
                </c:pt>
                <c:pt idx="7">
                  <c:v>Other</c:v>
                </c:pt>
                <c:pt idx="8">
                  <c:v>Prefer not to say</c:v>
                </c:pt>
              </c:strCache>
            </c:strRef>
          </c:cat>
          <c:val>
            <c:numRef>
              <c:f>Sheet1!$B$2:$B$10</c:f>
              <c:numCache>
                <c:formatCode>0%</c:formatCode>
                <c:ptCount val="9"/>
                <c:pt idx="0">
                  <c:v>0.27114967462039052</c:v>
                </c:pt>
                <c:pt idx="1">
                  <c:v>0</c:v>
                </c:pt>
                <c:pt idx="2">
                  <c:v>0.68112798264642083</c:v>
                </c:pt>
                <c:pt idx="3">
                  <c:v>0</c:v>
                </c:pt>
                <c:pt idx="4">
                  <c:v>0</c:v>
                </c:pt>
                <c:pt idx="5">
                  <c:v>4.3383947939262474E-3</c:v>
                </c:pt>
                <c:pt idx="6">
                  <c:v>2.1691973969631241E-3</c:v>
                </c:pt>
                <c:pt idx="7">
                  <c:v>1.084598698481562E-2</c:v>
                </c:pt>
                <c:pt idx="8">
                  <c:v>3.0368763557483729E-2</c:v>
                </c:pt>
              </c:numCache>
            </c:numRef>
          </c:val>
          <c:extLst>
            <c:ext xmlns:c16="http://schemas.microsoft.com/office/drawing/2014/chart" uri="{C3380CC4-5D6E-409C-BE32-E72D297353CC}">
              <c16:uniqueId val="{00000003-DB40-49E4-A3F6-17390DE6654A}"/>
            </c:ext>
          </c:extLst>
        </c:ser>
        <c:dLbls>
          <c:showLegendKey val="0"/>
          <c:showVal val="0"/>
          <c:showCatName val="0"/>
          <c:showSerName val="0"/>
          <c:showPercent val="0"/>
          <c:showBubbleSize val="0"/>
        </c:dLbls>
        <c:gapWidth val="15"/>
        <c:axId val="327836368"/>
        <c:axId val="597379872"/>
      </c:barChart>
      <c:catAx>
        <c:axId val="327836368"/>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597379872"/>
        <c:crosses val="autoZero"/>
        <c:auto val="1"/>
        <c:lblAlgn val="ctr"/>
        <c:lblOffset val="100"/>
        <c:noMultiLvlLbl val="0"/>
      </c:catAx>
      <c:valAx>
        <c:axId val="597379872"/>
        <c:scaling>
          <c:orientation val="minMax"/>
        </c:scaling>
        <c:delete val="1"/>
        <c:axPos val="t"/>
        <c:numFmt formatCode="0%" sourceLinked="1"/>
        <c:majorTickMark val="none"/>
        <c:minorTickMark val="none"/>
        <c:tickLblPos val="nextTo"/>
        <c:crossAx val="327836368"/>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1">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46667093550775235"/>
          <c:y val="7.1619806564375429E-2"/>
          <c:w val="0.47647546936784907"/>
          <c:h val="0.87237546064130389"/>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419999"/>
              </a:solidFill>
              <a:ln w="19050">
                <a:noFill/>
              </a:ln>
              <a:effectLst/>
            </c:spPr>
            <c:extLst>
              <c:ext xmlns:c16="http://schemas.microsoft.com/office/drawing/2014/chart" uri="{C3380CC4-5D6E-409C-BE32-E72D297353CC}">
                <c16:uniqueId val="{00000001-8074-4F3B-8D50-6309FA108050}"/>
              </c:ext>
            </c:extLst>
          </c:dPt>
          <c:dPt>
            <c:idx val="1"/>
            <c:invertIfNegative val="0"/>
            <c:bubble3D val="0"/>
            <c:spPr>
              <a:solidFill>
                <a:srgbClr val="5FBD83"/>
              </a:solidFill>
              <a:ln w="19050">
                <a:noFill/>
              </a:ln>
              <a:effectLst/>
            </c:spPr>
            <c:extLst>
              <c:ext xmlns:c16="http://schemas.microsoft.com/office/drawing/2014/chart" uri="{C3380CC4-5D6E-409C-BE32-E72D297353CC}">
                <c16:uniqueId val="{00000003-8074-4F3B-8D50-6309FA108050}"/>
              </c:ext>
            </c:extLst>
          </c:dPt>
          <c:dPt>
            <c:idx val="2"/>
            <c:invertIfNegative val="0"/>
            <c:bubble3D val="0"/>
            <c:spPr>
              <a:solidFill>
                <a:srgbClr val="A9D18E"/>
              </a:solidFill>
              <a:ln w="19050">
                <a:noFill/>
              </a:ln>
              <a:effectLst/>
            </c:spPr>
            <c:extLst>
              <c:ext xmlns:c16="http://schemas.microsoft.com/office/drawing/2014/chart" uri="{C3380CC4-5D6E-409C-BE32-E72D297353CC}">
                <c16:uniqueId val="{00000005-8074-4F3B-8D50-6309FA108050}"/>
              </c:ext>
            </c:extLst>
          </c:dPt>
          <c:dPt>
            <c:idx val="3"/>
            <c:invertIfNegative val="0"/>
            <c:bubble3D val="0"/>
            <c:spPr>
              <a:solidFill>
                <a:srgbClr val="D9D9D9"/>
              </a:solidFill>
              <a:ln w="19050">
                <a:noFill/>
              </a:ln>
              <a:effectLst/>
            </c:spPr>
            <c:extLst>
              <c:ext xmlns:c16="http://schemas.microsoft.com/office/drawing/2014/chart" uri="{C3380CC4-5D6E-409C-BE32-E72D297353CC}">
                <c16:uniqueId val="{00000007-8074-4F3B-8D50-6309FA108050}"/>
              </c:ext>
            </c:extLst>
          </c:dPt>
          <c:dPt>
            <c:idx val="4"/>
            <c:invertIfNegative val="0"/>
            <c:bubble3D val="0"/>
            <c:spPr>
              <a:solidFill>
                <a:srgbClr val="FFD966"/>
              </a:solidFill>
              <a:ln w="19050">
                <a:noFill/>
              </a:ln>
              <a:effectLst/>
            </c:spPr>
            <c:extLst>
              <c:ext xmlns:c16="http://schemas.microsoft.com/office/drawing/2014/chart" uri="{C3380CC4-5D6E-409C-BE32-E72D297353CC}">
                <c16:uniqueId val="{00000009-8074-4F3B-8D50-6309FA108050}"/>
              </c:ext>
            </c:extLst>
          </c:dPt>
          <c:dPt>
            <c:idx val="5"/>
            <c:invertIfNegative val="0"/>
            <c:bubble3D val="0"/>
            <c:spPr>
              <a:solidFill>
                <a:srgbClr val="F1BE48"/>
              </a:solidFill>
              <a:ln w="19050">
                <a:noFill/>
              </a:ln>
              <a:effectLst/>
            </c:spPr>
            <c:extLst>
              <c:ext xmlns:c16="http://schemas.microsoft.com/office/drawing/2014/chart" uri="{C3380CC4-5D6E-409C-BE32-E72D297353CC}">
                <c16:uniqueId val="{0000000B-8074-4F3B-8D50-6309FA108050}"/>
              </c:ext>
            </c:extLst>
          </c:dPt>
          <c:dPt>
            <c:idx val="6"/>
            <c:invertIfNegative val="0"/>
            <c:bubble3D val="0"/>
            <c:spPr>
              <a:solidFill>
                <a:srgbClr val="E87722"/>
              </a:solidFill>
              <a:ln w="19050">
                <a:noFill/>
              </a:ln>
              <a:effectLst/>
            </c:spPr>
            <c:extLst>
              <c:ext xmlns:c16="http://schemas.microsoft.com/office/drawing/2014/chart" uri="{C3380CC4-5D6E-409C-BE32-E72D297353CC}">
                <c16:uniqueId val="{0000000D-8074-4F3B-8D50-6309FA108050}"/>
              </c:ext>
            </c:extLst>
          </c:dPt>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Feuil1!$A$2:$A$8</c:f>
              <c:strCache>
                <c:ptCount val="7"/>
                <c:pt idx="0">
                  <c:v>Much better than expected</c:v>
                </c:pt>
                <c:pt idx="1">
                  <c:v>Better than expected</c:v>
                </c:pt>
                <c:pt idx="2">
                  <c:v>Somewhat better than expected</c:v>
                </c:pt>
                <c:pt idx="3">
                  <c:v>About the same</c:v>
                </c:pt>
                <c:pt idx="4">
                  <c:v>Somewhat worse than expected</c:v>
                </c:pt>
                <c:pt idx="5">
                  <c:v>Worse than expected</c:v>
                </c:pt>
                <c:pt idx="6">
                  <c:v>Much worse than expected</c:v>
                </c:pt>
              </c:strCache>
            </c:strRef>
          </c:cat>
          <c:val>
            <c:numRef>
              <c:f>Feuil1!$B$2:$B$8</c:f>
              <c:numCache>
                <c:formatCode>0</c:formatCode>
                <c:ptCount val="7"/>
                <c:pt idx="1">
                  <c:v>1</c:v>
                </c:pt>
                <c:pt idx="2">
                  <c:v>2</c:v>
                </c:pt>
                <c:pt idx="3">
                  <c:v>48</c:v>
                </c:pt>
              </c:numCache>
            </c:numRef>
          </c:val>
          <c:extLst>
            <c:ext xmlns:c16="http://schemas.microsoft.com/office/drawing/2014/chart" uri="{C3380CC4-5D6E-409C-BE32-E72D297353CC}">
              <c16:uniqueId val="{0000000E-8074-4F3B-8D50-6309FA108050}"/>
            </c:ext>
          </c:extLst>
        </c:ser>
        <c:dLbls>
          <c:dLblPos val="outEnd"/>
          <c:showLegendKey val="0"/>
          <c:showVal val="1"/>
          <c:showCatName val="0"/>
          <c:showSerName val="0"/>
          <c:showPercent val="0"/>
          <c:showBubbleSize val="0"/>
        </c:dLbls>
        <c:gapWidth val="27"/>
        <c:axId val="779055776"/>
        <c:axId val="779049248"/>
      </c:barChart>
      <c:valAx>
        <c:axId val="779049248"/>
        <c:scaling>
          <c:orientation val="minMax"/>
        </c:scaling>
        <c:delete val="1"/>
        <c:axPos val="t"/>
        <c:numFmt formatCode="0" sourceLinked="1"/>
        <c:majorTickMark val="out"/>
        <c:minorTickMark val="none"/>
        <c:tickLblPos val="nextTo"/>
        <c:crossAx val="779055776"/>
        <c:crosses val="autoZero"/>
        <c:crossBetween val="between"/>
      </c:valAx>
      <c:catAx>
        <c:axId val="779055776"/>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solidFill>
                <a:latin typeface="+mn-lt"/>
                <a:ea typeface="+mn-ea"/>
                <a:cs typeface="+mn-cs"/>
              </a:defRPr>
            </a:pPr>
            <a:endParaRPr lang="en-US"/>
          </a:p>
        </c:txPr>
        <c:crossAx val="779049248"/>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4">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35972769472055466"/>
          <c:y val="3.4788226802263386E-2"/>
          <c:w val="0.60792653616877945"/>
          <c:h val="0.90920691388577413"/>
        </c:manualLayout>
      </c:layout>
      <c:barChart>
        <c:barDir val="bar"/>
        <c:grouping val="clustered"/>
        <c:varyColors val="0"/>
        <c:ser>
          <c:idx val="0"/>
          <c:order val="0"/>
          <c:tx>
            <c:strRef>
              <c:f>Feuil1!$B$1</c:f>
              <c:strCache>
                <c:ptCount val="1"/>
                <c:pt idx="0">
                  <c:v>Number of Qs</c:v>
                </c:pt>
              </c:strCache>
            </c:strRef>
          </c:tx>
          <c:spPr>
            <a:solidFill>
              <a:schemeClr val="accent1"/>
            </a:solidFill>
            <a:ln w="19050">
              <a:noFill/>
            </a:ln>
            <a:effectLst/>
          </c:spPr>
          <c:invertIfNegative val="0"/>
          <c:dPt>
            <c:idx val="0"/>
            <c:invertIfNegative val="0"/>
            <c:bubble3D val="0"/>
            <c:spPr>
              <a:solidFill>
                <a:srgbClr val="5B9BD5">
                  <a:lumMod val="60000"/>
                  <a:lumOff val="40000"/>
                </a:srgbClr>
              </a:solidFill>
              <a:ln w="19050">
                <a:noFill/>
              </a:ln>
              <a:effectLst/>
            </c:spPr>
            <c:extLst>
              <c:ext xmlns:c16="http://schemas.microsoft.com/office/drawing/2014/chart" uri="{C3380CC4-5D6E-409C-BE32-E72D297353CC}">
                <c16:uniqueId val="{00000001-1E4A-4D28-931F-88733B32ACB6}"/>
              </c:ext>
            </c:extLst>
          </c:dPt>
          <c:dPt>
            <c:idx val="1"/>
            <c:invertIfNegative val="0"/>
            <c:bubble3D val="0"/>
            <c:spPr>
              <a:solidFill>
                <a:srgbClr val="A5A5A5"/>
              </a:solidFill>
              <a:ln w="19050">
                <a:noFill/>
              </a:ln>
              <a:effectLst/>
            </c:spPr>
            <c:extLst>
              <c:ext xmlns:c16="http://schemas.microsoft.com/office/drawing/2014/chart" uri="{C3380CC4-5D6E-409C-BE32-E72D297353CC}">
                <c16:uniqueId val="{00000003-1E4A-4D28-931F-88733B32ACB6}"/>
              </c:ext>
            </c:extLst>
          </c:dPt>
          <c:dPt>
            <c:idx val="2"/>
            <c:invertIfNegative val="0"/>
            <c:bubble3D val="0"/>
            <c:spPr>
              <a:solidFill>
                <a:srgbClr val="7030A0">
                  <a:alpha val="70980"/>
                </a:srgbClr>
              </a:solidFill>
              <a:ln w="19050">
                <a:noFill/>
              </a:ln>
              <a:effectLst/>
            </c:spPr>
            <c:extLst>
              <c:ext xmlns:c16="http://schemas.microsoft.com/office/drawing/2014/chart" uri="{C3380CC4-5D6E-409C-BE32-E72D297353CC}">
                <c16:uniqueId val="{00000005-1E4A-4D28-931F-88733B32ACB6}"/>
              </c:ext>
            </c:extLst>
          </c:dPt>
          <c:dLbls>
            <c:spPr>
              <a:noFill/>
              <a:ln>
                <a:noFill/>
              </a:ln>
              <a:effectLst/>
            </c:spPr>
            <c:txPr>
              <a:bodyPr rot="0" spcFirstLastPara="1" vertOverflow="ellipsis" vert="horz" wrap="square" anchor="ctr" anchorCtr="1"/>
              <a:lstStyle/>
              <a:p>
                <a:pPr>
                  <a:defRPr sz="1400" b="0"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Feuil1!$A$2:$A$4</c:f>
              <c:strCache>
                <c:ptCount val="3"/>
                <c:pt idx="0">
                  <c:v>Significantly better</c:v>
                </c:pt>
                <c:pt idx="1">
                  <c:v>No different</c:v>
                </c:pt>
                <c:pt idx="2">
                  <c:v>Significantly worse</c:v>
                </c:pt>
              </c:strCache>
            </c:strRef>
          </c:cat>
          <c:val>
            <c:numRef>
              <c:f>Feuil1!$B$2:$B$4</c:f>
              <c:numCache>
                <c:formatCode>0</c:formatCode>
                <c:ptCount val="3"/>
                <c:pt idx="1">
                  <c:v>40</c:v>
                </c:pt>
                <c:pt idx="2">
                  <c:v>2</c:v>
                </c:pt>
              </c:numCache>
            </c:numRef>
          </c:val>
          <c:extLst>
            <c:ext xmlns:c16="http://schemas.microsoft.com/office/drawing/2014/chart" uri="{C3380CC4-5D6E-409C-BE32-E72D297353CC}">
              <c16:uniqueId val="{00000006-1E4A-4D28-931F-88733B32ACB6}"/>
            </c:ext>
          </c:extLst>
        </c:ser>
        <c:dLbls>
          <c:dLblPos val="outEnd"/>
          <c:showLegendKey val="0"/>
          <c:showVal val="1"/>
          <c:showCatName val="0"/>
          <c:showSerName val="0"/>
          <c:showPercent val="0"/>
          <c:showBubbleSize val="0"/>
        </c:dLbls>
        <c:gapWidth val="27"/>
        <c:axId val="779056864"/>
        <c:axId val="779053056"/>
      </c:barChart>
      <c:valAx>
        <c:axId val="779053056"/>
        <c:scaling>
          <c:orientation val="minMax"/>
        </c:scaling>
        <c:delete val="1"/>
        <c:axPos val="t"/>
        <c:numFmt formatCode="0" sourceLinked="1"/>
        <c:majorTickMark val="out"/>
        <c:minorTickMark val="none"/>
        <c:tickLblPos val="nextTo"/>
        <c:crossAx val="779056864"/>
        <c:crosses val="autoZero"/>
        <c:crossBetween val="between"/>
      </c:valAx>
      <c:catAx>
        <c:axId val="779056864"/>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53056"/>
        <c:crosses val="autoZero"/>
        <c:auto val="1"/>
        <c:lblAlgn val="ctr"/>
        <c:lblOffset val="100"/>
        <c:noMultiLvlLbl val="0"/>
      </c:cat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sz="1400">
          <a:latin typeface="Arial" panose="020B0604020202020204" pitchFamily="34" charset="0"/>
          <a:cs typeface="Arial" panose="020B0604020202020204" pitchFamily="34" charset="0"/>
        </a:defRPr>
      </a:pPr>
      <a:endParaRPr lang="en-US"/>
    </a:p>
  </c:txPr>
  <c:externalData r:id="rId4">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710876158419586"/>
          <c:h val="0.81342642006185917"/>
        </c:manualLayout>
      </c:layout>
      <c:barChart>
        <c:barDir val="bar"/>
        <c:grouping val="clustered"/>
        <c:varyColors val="0"/>
        <c:ser>
          <c:idx val="0"/>
          <c:order val="0"/>
          <c:tx>
            <c:strRef>
              <c:f>Sheet1!$B$1</c:f>
              <c:strCache>
                <c:ptCount val="1"/>
                <c:pt idx="0">
                  <c:v>Trust score</c:v>
                </c:pt>
              </c:strCache>
            </c:strRef>
          </c:tx>
          <c:spPr>
            <a:solidFill>
              <a:srgbClr val="9FAEC1"/>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DFB1-46C8-9750-0A871099C563}"/>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DFB1-46C8-9750-0A871099C563}"/>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DFB1-46C8-9750-0A871099C563}"/>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DFB1-46C8-9750-0A871099C563}"/>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DFB1-46C8-9750-0A871099C563}"/>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DFB1-46C8-9750-0A871099C563}"/>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DFB1-46C8-9750-0A871099C563}"/>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DFB1-46C8-9750-0A871099C563}"/>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DFB1-46C8-9750-0A871099C563}"/>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DFB1-46C8-9750-0A871099C563}"/>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DFB1-46C8-9750-0A871099C563}"/>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DFB1-46C8-9750-0A871099C563}"/>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DFB1-46C8-9750-0A871099C563}"/>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DFB1-46C8-9750-0A871099C563}"/>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DFB1-46C8-9750-0A871099C563}"/>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0"/>
              </c:ext>
            </c:extLst>
          </c:dLbls>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Sheet1!$B$2:$B$6</c:f>
              <c:numCache>
                <c:formatCode>0.0</c:formatCode>
                <c:ptCount val="5"/>
                <c:pt idx="0">
                  <c:v>6.9591137091745807</c:v>
                </c:pt>
                <c:pt idx="1">
                  <c:v>6.0975055381083374</c:v>
                </c:pt>
                <c:pt idx="2">
                  <c:v>7.3446847657657504</c:v>
                </c:pt>
                <c:pt idx="3" formatCode="General">
                  <c:v>3.3851713594140769</c:v>
                </c:pt>
                <c:pt idx="4">
                  <c:v>5.898039453122446</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DFB1-46C8-9750-0A871099C563}"/>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Q2. How did you feel about the length of time you were on the waiting list before your admission to hospital?</c:v>
                </c:pt>
                <c:pt idx="1">
                  <c:v>Leaving hospital Q44. After leaving hospital, did you get enough support from health or social care services to help you recover or manage your condition?</c:v>
                </c:pt>
                <c:pt idx="2">
                  <c:v>The hospital and ward Q15. During your time in hospital, did you get enough to drink?</c:v>
                </c:pt>
                <c:pt idx="3">
                  <c:v>Overall Q47. During your hospital stay, were you ever asked to give your views on the quality of your care?</c:v>
                </c:pt>
                <c:pt idx="4">
                  <c:v>Your care and treatment Q27. Were you given enough privacy when being examined or treated?</c:v>
                </c:pt>
              </c:strCache>
            </c:strRef>
          </c:cat>
          <c:val>
            <c:numRef>
              <c:f>Sheet1!$C$2:$C$6</c:f>
              <c:numCache>
                <c:formatCode>0.0</c:formatCode>
                <c:ptCount val="5"/>
                <c:pt idx="0">
                  <c:v>7.8723268219443092</c:v>
                </c:pt>
                <c:pt idx="1">
                  <c:v>6.8350548756956853</c:v>
                </c:pt>
                <c:pt idx="2">
                  <c:v>7.8721651381573796</c:v>
                </c:pt>
                <c:pt idx="3" formatCode="General">
                  <c:v>3.896451143097206</c:v>
                </c:pt>
                <c:pt idx="4">
                  <c:v>6.3007860953062638</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DFB1-46C8-9750-0A871099C563}"/>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55690694389337403"/>
          <c:y val="0.16849564408371354"/>
          <c:w val="0.36926033611321279"/>
          <c:h val="0.81342642006185917"/>
        </c:manualLayout>
      </c:layout>
      <c:barChart>
        <c:barDir val="bar"/>
        <c:grouping val="clustered"/>
        <c:varyColors val="0"/>
        <c:ser>
          <c:idx val="0"/>
          <c:order val="0"/>
          <c:tx>
            <c:strRef>
              <c:f>Sheet1!$B$1</c:f>
              <c:strCache>
                <c:ptCount val="1"/>
                <c:pt idx="0">
                  <c:v>Trust score</c:v>
                </c:pt>
              </c:strCache>
            </c:strRef>
          </c:tx>
          <c:spPr>
            <a:solidFill>
              <a:srgbClr val="B7ACC0"/>
            </a:solidFill>
          </c:spPr>
          <c:invertIfNegative val="0"/>
          <c:dPt>
            <c:idx val="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0-249E-4525-A1CE-EE1557F7947F}"/>
              </c:ext>
            </c:extLst>
          </c:dPt>
          <c:dPt>
            <c:idx val="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1-249E-4525-A1CE-EE1557F7947F}"/>
              </c:ext>
            </c:extLst>
          </c:dPt>
          <c:dPt>
            <c:idx val="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2-249E-4525-A1CE-EE1557F7947F}"/>
              </c:ext>
            </c:extLst>
          </c:dPt>
          <c:dPt>
            <c:idx val="2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3-249E-4525-A1CE-EE1557F7947F}"/>
              </c:ext>
            </c:extLst>
          </c:dPt>
          <c:dPt>
            <c:idx val="2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4-249E-4525-A1CE-EE1557F7947F}"/>
              </c:ext>
            </c:extLst>
          </c:dPt>
          <c:dPt>
            <c:idx val="2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5-249E-4525-A1CE-EE1557F7947F}"/>
              </c:ext>
            </c:extLst>
          </c:dPt>
          <c:dPt>
            <c:idx val="30"/>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6-249E-4525-A1CE-EE1557F7947F}"/>
              </c:ext>
            </c:extLst>
          </c:dPt>
          <c:dPt>
            <c:idx val="31"/>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7-249E-4525-A1CE-EE1557F7947F}"/>
              </c:ext>
            </c:extLst>
          </c:dPt>
          <c:dPt>
            <c:idx val="32"/>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8-249E-4525-A1CE-EE1557F7947F}"/>
              </c:ext>
            </c:extLst>
          </c:dPt>
          <c:dPt>
            <c:idx val="33"/>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9-249E-4525-A1CE-EE1557F7947F}"/>
              </c:ext>
            </c:extLst>
          </c:dPt>
          <c:dPt>
            <c:idx val="34"/>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A-249E-4525-A1CE-EE1557F7947F}"/>
              </c:ext>
            </c:extLst>
          </c:dPt>
          <c:dPt>
            <c:idx val="35"/>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B-249E-4525-A1CE-EE1557F7947F}"/>
              </c:ext>
            </c:extLst>
          </c:dPt>
          <c:dPt>
            <c:idx val="36"/>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C-249E-4525-A1CE-EE1557F7947F}"/>
              </c:ext>
            </c:extLst>
          </c:dPt>
          <c:dPt>
            <c:idx val="37"/>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D-249E-4525-A1CE-EE1557F7947F}"/>
              </c:ext>
            </c:extLst>
          </c:dPt>
          <c:dPt>
            <c:idx val="38"/>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E-249E-4525-A1CE-EE1557F7947F}"/>
              </c:ext>
            </c:extLst>
          </c:dPt>
          <c:dPt>
            <c:idx val="39"/>
            <c:invertIfNegative val="0"/>
            <c:bubble3D val="0"/>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0F-249E-4525-A1CE-EE1557F7947F}"/>
              </c:ext>
            </c:extLst>
          </c:dPt>
          <c:dLbls>
            <c:numFmt formatCode="#,##0.0" sourceLinked="0"/>
            <c:spPr>
              <a:noFill/>
              <a:ln>
                <a:noFill/>
              </a:ln>
              <a:effectLst/>
            </c:spPr>
            <c:txPr>
              <a:bodyPr wrap="square" lIns="38100" tIns="19050" rIns="38100" bIns="19050" anchor="ctr">
                <a:spAutoFit/>
              </a:bodyPr>
              <a:lstStyle/>
              <a:p>
                <a:pPr>
                  <a:defRPr sz="1200">
                    <a:solidFill>
                      <a:schemeClr val="tx1"/>
                    </a:solidFill>
                    <a:latin typeface="Arial" panose="020B0604020202020204" pitchFamily="34" charset="0"/>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6="http://schemas.microsoft.com/office/drawing/2014/chart" xmlns:c15="http://schemas.microsoft.com/office/drawing/2012/chart">
              <c:ext xmlns:c15="http://schemas.microsoft.com/office/drawing/2012/chart" uri="{CE6537A1-D6FC-4f65-9D91-7224C49458BB}">
                <c15:showLeaderLines val="1"/>
              </c:ext>
            </c:extLst>
          </c:dLbls>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Sheet1!$B$2:$B$6</c:f>
              <c:numCache>
                <c:formatCode>0.0</c:formatCode>
                <c:ptCount val="5"/>
                <c:pt idx="0">
                  <c:v>8.3418187508814388</c:v>
                </c:pt>
                <c:pt idx="1">
                  <c:v>9.2815394976867509</c:v>
                </c:pt>
                <c:pt idx="2">
                  <c:v>8.5891483367078489</c:v>
                </c:pt>
                <c:pt idx="3">
                  <c:v>6.8160930603043628</c:v>
                </c:pt>
                <c:pt idx="4">
                  <c:v>8.9236356465606423</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0-249E-4525-A1CE-EE1557F7947F}"/>
            </c:ext>
          </c:extLst>
        </c:ser>
        <c:dLbls>
          <c:dLblPos val="outEnd"/>
          <c:showLegendKey val="0"/>
          <c:showVal val="1"/>
          <c:showCatName val="0"/>
          <c:showSerName val="0"/>
          <c:showPercent val="0"/>
          <c:showBubbleSize val="0"/>
        </c:dLbls>
        <c:gapWidth val="35"/>
        <c:overlap val="100"/>
        <c:axId val="85444096"/>
        <c:axId val="85482112"/>
      </c:barChart>
      <c:barChart>
        <c:barDir val="bar"/>
        <c:grouping val="clustered"/>
        <c:varyColors val="0"/>
        <c:ser>
          <c:idx val="1"/>
          <c:order val="1"/>
          <c:tx>
            <c:strRef>
              <c:f>Sheet1!$C$1</c:f>
              <c:strCache>
                <c:ptCount val="1"/>
                <c:pt idx="0">
                  <c:v>National average</c:v>
                </c:pt>
              </c:strCache>
            </c:strRef>
          </c:tx>
          <c:spPr>
            <a:noFill/>
            <a:ln>
              <a:noFill/>
            </a:ln>
            <a:effectLst>
              <a:outerShdw dist="50800" algn="ctr" rotWithShape="0">
                <a:sysClr val="windowText" lastClr="000000"/>
              </a:outerShdw>
            </a:effectLst>
          </c:spPr>
          <c:invertIfNegative val="0"/>
          <c:cat>
            <c:strRef>
              <c:f>Sheet1!$A$2:$A$6</c:f>
              <c:strCache>
                <c:ptCount val="5"/>
                <c:pt idx="0">
                  <c:v>Admission to hospital Q4. How long do you feel you had to wait to get to a bed on a ward after you arrived at the hospital?</c:v>
                </c:pt>
                <c:pt idx="1">
                  <c:v>The hospital and ward Q14. Were you able to get hospital food outside of set meal times?</c:v>
                </c:pt>
                <c:pt idx="2">
                  <c:v>The hospital and ward Q12. How would you rate the hospital food?</c:v>
                </c:pt>
                <c:pt idx="3">
                  <c:v>The hospital and ward Q13. Did you get enough help from staff to eat your meals?</c:v>
                </c:pt>
                <c:pt idx="4">
                  <c:v>Leaving hospital Q41. Did hospital staff tell you who to contact if you were worried about your condition or treatment after you left hospital?</c:v>
                </c:pt>
              </c:strCache>
            </c:strRef>
          </c:cat>
          <c:val>
            <c:numRef>
              <c:f>Sheet1!$C$2:$C$6</c:f>
              <c:numCache>
                <c:formatCode>0.0</c:formatCode>
                <c:ptCount val="5"/>
                <c:pt idx="0">
                  <c:v>7.3393608906108776</c:v>
                </c:pt>
                <c:pt idx="1">
                  <c:v>8.3386185474182799</c:v>
                </c:pt>
                <c:pt idx="2">
                  <c:v>7.9512256923204401</c:v>
                </c:pt>
                <c:pt idx="3">
                  <c:v>6.3422009433082183</c:v>
                </c:pt>
                <c:pt idx="4">
                  <c:v>8.4839825749137621</c:v>
                </c:pt>
              </c:numCache>
            </c:numRef>
          </c:val>
          <c:extLst xmlns:mc="http://schemas.openxmlformats.org/markup-compatibility/2006" xmlns:c14="http://schemas.microsoft.com/office/drawing/2007/8/2/chart" xmlns:c16="http://schemas.microsoft.com/office/drawing/2014/chart" xmlns:c15="http://schemas.microsoft.com/office/drawing/2012/chart">
            <c:ext xmlns:c16="http://schemas.microsoft.com/office/drawing/2014/chart" uri="{C3380CC4-5D6E-409C-BE32-E72D297353CC}">
              <c16:uniqueId val="{00000011-249E-4525-A1CE-EE1557F7947F}"/>
            </c:ext>
          </c:extLst>
        </c:ser>
        <c:dLbls>
          <c:showLegendKey val="0"/>
          <c:showVal val="0"/>
          <c:showCatName val="0"/>
          <c:showSerName val="0"/>
          <c:showPercent val="0"/>
          <c:showBubbleSize val="0"/>
        </c:dLbls>
        <c:gapWidth val="35"/>
        <c:overlap val="100"/>
        <c:axId val="122424271"/>
        <c:axId val="119927455"/>
      </c:barChart>
      <c:catAx>
        <c:axId val="85444096"/>
        <c:scaling>
          <c:orientation val="maxMin"/>
        </c:scaling>
        <c:delete val="0"/>
        <c:axPos val="l"/>
        <c:numFmt formatCode="General" sourceLinked="0"/>
        <c:majorTickMark val="out"/>
        <c:minorTickMark val="none"/>
        <c:tickLblPos val="none"/>
        <c:spPr>
          <a:ln>
            <a:noFill/>
          </a:ln>
        </c:spPr>
        <c:txPr>
          <a:bodyPr/>
          <a:lstStyle/>
          <a:p>
            <a:pPr algn="r">
              <a:defRPr sz="1200" b="0">
                <a:solidFill>
                  <a:schemeClr val="tx1"/>
                </a:solidFill>
                <a:latin typeface="Arial" panose="020B0604020202020204" pitchFamily="34" charset="0"/>
                <a:cs typeface="Arial" panose="020B0604020202020204" pitchFamily="34" charset="0"/>
              </a:defRPr>
            </a:pPr>
            <a:endParaRPr lang="en-US"/>
          </a:p>
        </c:txPr>
        <c:crossAx val="85482112"/>
        <c:crosses val="autoZero"/>
        <c:auto val="1"/>
        <c:lblAlgn val="ctr"/>
        <c:lblOffset val="200"/>
        <c:noMultiLvlLbl val="0"/>
      </c:catAx>
      <c:valAx>
        <c:axId val="85482112"/>
        <c:scaling>
          <c:orientation val="minMax"/>
          <c:max val="10"/>
          <c:min val="0"/>
        </c:scaling>
        <c:delete val="0"/>
        <c:axPos val="t"/>
        <c:numFmt formatCode="0.0" sourceLinked="1"/>
        <c:majorTickMark val="out"/>
        <c:minorTickMark val="in"/>
        <c:tickLblPos val="nextTo"/>
        <c:spPr>
          <a:ln/>
        </c:spPr>
        <c:txPr>
          <a:bodyPr/>
          <a:lstStyle/>
          <a:p>
            <a:pPr>
              <a:defRPr sz="800">
                <a:solidFill>
                  <a:schemeClr val="tx1">
                    <a:lumMod val="75000"/>
                    <a:lumOff val="25000"/>
                  </a:schemeClr>
                </a:solidFill>
                <a:latin typeface="Arial" panose="020B0604020202020204" pitchFamily="34" charset="0"/>
                <a:cs typeface="Arial" panose="020B0604020202020204" pitchFamily="34" charset="0"/>
              </a:defRPr>
            </a:pPr>
            <a:endParaRPr lang="en-US"/>
          </a:p>
        </c:txPr>
        <c:crossAx val="85444096"/>
        <c:crosses val="autoZero"/>
        <c:crossBetween val="between"/>
      </c:valAx>
      <c:valAx>
        <c:axId val="119927455"/>
        <c:scaling>
          <c:orientation val="minMax"/>
          <c:max val="0.70000000000000007"/>
          <c:min val="0"/>
        </c:scaling>
        <c:delete val="1"/>
        <c:axPos val="b"/>
        <c:numFmt formatCode="0.0" sourceLinked="1"/>
        <c:majorTickMark val="out"/>
        <c:minorTickMark val="none"/>
        <c:tickLblPos val="nextTo"/>
        <c:crossAx val="122424271"/>
        <c:crosses val="max"/>
        <c:crossBetween val="between"/>
      </c:valAx>
      <c:catAx>
        <c:axId val="122424271"/>
        <c:scaling>
          <c:orientation val="maxMin"/>
        </c:scaling>
        <c:delete val="1"/>
        <c:axPos val="r"/>
        <c:numFmt formatCode="General" sourceLinked="1"/>
        <c:majorTickMark val="out"/>
        <c:minorTickMark val="none"/>
        <c:tickLblPos val="nextTo"/>
        <c:crossAx val="119927455"/>
        <c:crosses val="max"/>
        <c:auto val="1"/>
        <c:lblAlgn val="ctr"/>
        <c:lblOffset val="100"/>
        <c:noMultiLvlLbl val="0"/>
      </c:catAx>
    </c:plotArea>
    <c:plotVisOnly val="1"/>
    <c:dispBlanksAs val="gap"/>
    <c:showDLblsOverMax val="0"/>
  </c:chart>
  <c:txPr>
    <a:bodyPr/>
    <a:lstStyle/>
    <a:p>
      <a:pPr>
        <a:defRPr sz="1400" b="1">
          <a:solidFill>
            <a:schemeClr val="bg1"/>
          </a:solidFill>
          <a:latin typeface="AvantGarde Bk BT" panose="020B0402020202020204" pitchFamily="34" charset="0"/>
        </a:defRPr>
      </a:pPr>
      <a:endParaRPr lang="en-US"/>
    </a:p>
  </c:txPr>
  <c:externalData r:id="rId2">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Sheet1!$B$2:$B$6</c:f>
              <c:numCache>
                <c:formatCode>0.0</c:formatCode>
                <c:ptCount val="5"/>
                <c:pt idx="0">
                  <c:v>6.4212748357773064</c:v>
                </c:pt>
                <c:pt idx="1">
                  <c:v>6.5189790536017753</c:v>
                </c:pt>
                <c:pt idx="2">
                  <c:v>6.7850693746261461</c:v>
                </c:pt>
                <c:pt idx="3">
                  <c:v>6.7864406341888666</c:v>
                </c:pt>
                <c:pt idx="4">
                  <c:v>6.8514195026849576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6F0A-4D14-8206-8589C62363B2}"/>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Mid Yorkshire Teaching NHS Trust</c:v>
                </c:pt>
                <c:pt idx="1">
                  <c:v>Doncaster and Bassetlaw Teaching Hospitals NHS Foundation Trust</c:v>
                </c:pt>
                <c:pt idx="2">
                  <c:v>The Rotherham NHS Foundation Trust</c:v>
                </c:pt>
                <c:pt idx="3">
                  <c:v>North Cumbria Integrated Care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6F0A-4D14-8206-8589C62363B2}"/>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Sheet1!$B$2:$B$6</c:f>
              <c:numCache>
                <c:formatCode>0.0</c:formatCode>
                <c:ptCount val="5"/>
                <c:pt idx="0">
                  <c:v>7.8473092968725036</c:v>
                </c:pt>
                <c:pt idx="1">
                  <c:v>7.7678712648257147</c:v>
                </c:pt>
                <c:pt idx="2">
                  <c:v>7.7558949714192478</c:v>
                </c:pt>
                <c:pt idx="3">
                  <c:v>7.6519284050706604</c:v>
                </c:pt>
                <c:pt idx="4">
                  <c:v>7.5735708600845086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754-4B68-AE4C-4A46F508548A}"/>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Tees Hospitals NHS Foundation Trust</c:v>
                </c:pt>
                <c:pt idx="1">
                  <c:v>The Newcastle Upon Tyne Hospitals NHS Foundation Trust</c:v>
                </c:pt>
                <c:pt idx="2">
                  <c:v>Northumbria Healthcare NHS Foundation Trust</c:v>
                </c:pt>
                <c:pt idx="3">
                  <c:v>Sheffield Teaching Hospitals NHS Foundation Trust</c:v>
                </c:pt>
                <c:pt idx="4">
                  <c:v>Gateshead Health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754-4B68-AE4C-4A46F508548A}"/>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693-43CA-807F-53B05D28A7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6.0229592739177802</c:v>
                </c:pt>
                <c:pt idx="1">
                  <c:v>6.0594233376904008</c:v>
                </c:pt>
                <c:pt idx="2">
                  <c:v>6.1700653435064972</c:v>
                </c:pt>
                <c:pt idx="3">
                  <c:v>6.220869095528502</c:v>
                </c:pt>
                <c:pt idx="4">
                  <c:v>6.2918268873084244</c:v>
                </c:pt>
                <c:pt idx="5">
                  <c:v>6.3188875492437804</c:v>
                </c:pt>
                <c:pt idx="6">
                  <c:v>6.3320771709867669</c:v>
                </c:pt>
                <c:pt idx="7">
                  <c:v>6.3561137031596369</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693-43CA-807F-53B05D28A7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6.4212748357773064</c:v>
                </c:pt>
                <c:pt idx="9">
                  <c:v>6.421751865155727</c:v>
                </c:pt>
                <c:pt idx="10">
                  <c:v>6.4256465572561341</c:v>
                </c:pt>
                <c:pt idx="11">
                  <c:v>6.4367042960924046</c:v>
                </c:pt>
                <c:pt idx="12">
                  <c:v>6.4580665422620669</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693-43CA-807F-53B05D28A7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6.5103239232718373</c:v>
                </c:pt>
                <c:pt idx="14">
                  <c:v>6.5189790536017753</c:v>
                </c:pt>
                <c:pt idx="15">
                  <c:v>6.5454874141233121</c:v>
                </c:pt>
                <c:pt idx="16">
                  <c:v>6.583844916713292</c:v>
                </c:pt>
                <c:pt idx="17">
                  <c:v>6.5960196777547422</c:v>
                </c:pt>
                <c:pt idx="18">
                  <c:v>6.5997657469625821</c:v>
                </c:pt>
                <c:pt idx="19">
                  <c:v>6.6140429640252947</c:v>
                </c:pt>
                <c:pt idx="20">
                  <c:v>6.6374077789382886</c:v>
                </c:pt>
                <c:pt idx="21">
                  <c:v>6.6409540921673011</c:v>
                </c:pt>
                <c:pt idx="22">
                  <c:v>6.6550216847456527</c:v>
                </c:pt>
                <c:pt idx="23">
                  <c:v>6.6751985264992406</c:v>
                </c:pt>
                <c:pt idx="24">
                  <c:v>6.6776547173532714</c:v>
                </c:pt>
                <c:pt idx="25">
                  <c:v>6.6790589440268677</c:v>
                </c:pt>
                <c:pt idx="26">
                  <c:v>6.7073041505007138</c:v>
                </c:pt>
                <c:pt idx="27">
                  <c:v>6.7318685640612577</c:v>
                </c:pt>
                <c:pt idx="28">
                  <c:v>6.7371660600837799</c:v>
                </c:pt>
                <c:pt idx="29">
                  <c:v>6.7427264130918578</c:v>
                </c:pt>
                <c:pt idx="30">
                  <c:v>6.7790718970820762</c:v>
                </c:pt>
                <c:pt idx="31">
                  <c:v>6.7850693746261461</c:v>
                </c:pt>
                <c:pt idx="32">
                  <c:v>6.7864406341888666</c:v>
                </c:pt>
                <c:pt idx="33">
                  <c:v>6.7996174094105166</c:v>
                </c:pt>
                <c:pt idx="34">
                  <c:v>6.8102092191801624</c:v>
                </c:pt>
                <c:pt idx="35">
                  <c:v>6.8243584084127784</c:v>
                </c:pt>
                <c:pt idx="36">
                  <c:v>6.8514195026849576</c:v>
                </c:pt>
                <c:pt idx="37">
                  <c:v>6.871300596241487</c:v>
                </c:pt>
                <c:pt idx="38">
                  <c:v>6.873479929422154</c:v>
                </c:pt>
                <c:pt idx="39">
                  <c:v>6.8755557652702644</c:v>
                </c:pt>
                <c:pt idx="40">
                  <c:v>6.8787856718149696</c:v>
                </c:pt>
                <c:pt idx="41">
                  <c:v>6.8836264376284504</c:v>
                </c:pt>
                <c:pt idx="42">
                  <c:v>6.8977915978891318</c:v>
                </c:pt>
                <c:pt idx="43">
                  <c:v>6.9094666130955131</c:v>
                </c:pt>
                <c:pt idx="44">
                  <c:v>6.9190531998915601</c:v>
                </c:pt>
                <c:pt idx="45">
                  <c:v>6.9274352812973046</c:v>
                </c:pt>
                <c:pt idx="46">
                  <c:v>6.9295027276609096</c:v>
                </c:pt>
                <c:pt idx="47">
                  <c:v>6.9554212183531154</c:v>
                </c:pt>
                <c:pt idx="48">
                  <c:v>6.964480845678982</c:v>
                </c:pt>
                <c:pt idx="49">
                  <c:v>6.9777611017295529</c:v>
                </c:pt>
                <c:pt idx="50">
                  <c:v>6.9785650969069097</c:v>
                </c:pt>
                <c:pt idx="51">
                  <c:v>6.9861715021680881</c:v>
                </c:pt>
                <c:pt idx="52">
                  <c:v>7.0010213898953042</c:v>
                </c:pt>
                <c:pt idx="53">
                  <c:v>7.0184070603721738</c:v>
                </c:pt>
                <c:pt idx="54">
                  <c:v>7.022828129392086</c:v>
                </c:pt>
                <c:pt idx="55">
                  <c:v>7.0250648169939751</c:v>
                </c:pt>
                <c:pt idx="56">
                  <c:v>7.0272733852717586</c:v>
                </c:pt>
                <c:pt idx="57">
                  <c:v>7.0392063286310647</c:v>
                </c:pt>
                <c:pt idx="58">
                  <c:v>7.0625752270090896</c:v>
                </c:pt>
                <c:pt idx="59">
                  <c:v>7.0629685574749361</c:v>
                </c:pt>
                <c:pt idx="60">
                  <c:v>7.0636346925030447</c:v>
                </c:pt>
                <c:pt idx="61">
                  <c:v>7.0771692354392188</c:v>
                </c:pt>
                <c:pt idx="62">
                  <c:v>7.0829512988864014</c:v>
                </c:pt>
                <c:pt idx="63">
                  <c:v>7.1103486043775987</c:v>
                </c:pt>
                <c:pt idx="64">
                  <c:v>7.1135733469869962</c:v>
                </c:pt>
                <c:pt idx="65">
                  <c:v>7.1147959231533164</c:v>
                </c:pt>
                <c:pt idx="66">
                  <c:v>7.1167000767479101</c:v>
                </c:pt>
                <c:pt idx="67">
                  <c:v>7.1193290327076371</c:v>
                </c:pt>
                <c:pt idx="68">
                  <c:v>7.1208995473815309</c:v>
                </c:pt>
                <c:pt idx="69">
                  <c:v>7.1237315600766182</c:v>
                </c:pt>
                <c:pt idx="70">
                  <c:v>7.1346891286261824</c:v>
                </c:pt>
                <c:pt idx="71">
                  <c:v>7.1398929018094277</c:v>
                </c:pt>
                <c:pt idx="72">
                  <c:v>7.1519251693892274</c:v>
                </c:pt>
                <c:pt idx="73">
                  <c:v>7.1618149424571262</c:v>
                </c:pt>
                <c:pt idx="74">
                  <c:v>7.1725032203963393</c:v>
                </c:pt>
                <c:pt idx="75">
                  <c:v>7.1779968887472974</c:v>
                </c:pt>
                <c:pt idx="76">
                  <c:v>7.1880711365632921</c:v>
                </c:pt>
                <c:pt idx="77">
                  <c:v>7.200423106098417</c:v>
                </c:pt>
                <c:pt idx="78">
                  <c:v>7.2331261759531813</c:v>
                </c:pt>
                <c:pt idx="79">
                  <c:v>7.2343493723920043</c:v>
                </c:pt>
                <c:pt idx="80">
                  <c:v>7.2353780100482084</c:v>
                </c:pt>
                <c:pt idx="81">
                  <c:v>7.2355843099582851</c:v>
                </c:pt>
                <c:pt idx="82">
                  <c:v>7.2427015150476306</c:v>
                </c:pt>
                <c:pt idx="83">
                  <c:v>7.2641185519188047</c:v>
                </c:pt>
                <c:pt idx="84">
                  <c:v>7.2816349018662407</c:v>
                </c:pt>
                <c:pt idx="85">
                  <c:v>7.2822991748164041</c:v>
                </c:pt>
                <c:pt idx="86">
                  <c:v>7.2824970147670074</c:v>
                </c:pt>
                <c:pt idx="87">
                  <c:v>7.2991216185360317</c:v>
                </c:pt>
                <c:pt idx="88">
                  <c:v>7.3155407709355691</c:v>
                </c:pt>
                <c:pt idx="89">
                  <c:v>7.3231163821412926</c:v>
                </c:pt>
                <c:pt idx="90">
                  <c:v>7.3289226927109219</c:v>
                </c:pt>
                <c:pt idx="91">
                  <c:v>7.3436028138169993</c:v>
                </c:pt>
                <c:pt idx="92">
                  <c:v>7.3504187060838513</c:v>
                </c:pt>
                <c:pt idx="93">
                  <c:v>7.3982551795082969</c:v>
                </c:pt>
                <c:pt idx="94">
                  <c:v>7.413215503272002</c:v>
                </c:pt>
                <c:pt idx="95">
                  <c:v>7.4161384042482732</c:v>
                </c:pt>
                <c:pt idx="96">
                  <c:v>7.4182550879128373</c:v>
                </c:pt>
                <c:pt idx="97">
                  <c:v>7.4201627607315146</c:v>
                </c:pt>
                <c:pt idx="98">
                  <c:v>7.4304903564672946</c:v>
                </c:pt>
                <c:pt idx="99">
                  <c:v>7.4348611474979744</c:v>
                </c:pt>
                <c:pt idx="100">
                  <c:v>7.4350588150739609</c:v>
                </c:pt>
                <c:pt idx="101">
                  <c:v>7.4388922133912461</c:v>
                </c:pt>
                <c:pt idx="102">
                  <c:v>7.454528549186076</c:v>
                </c:pt>
                <c:pt idx="103">
                  <c:v>7.4612493664497883</c:v>
                </c:pt>
                <c:pt idx="104">
                  <c:v>7.4617858278121414</c:v>
                </c:pt>
                <c:pt idx="105">
                  <c:v>7.4648130157750394</c:v>
                </c:pt>
                <c:pt idx="106">
                  <c:v>7.4687069772660593</c:v>
                </c:pt>
                <c:pt idx="107">
                  <c:v>7.4809935757913761</c:v>
                </c:pt>
                <c:pt idx="108">
                  <c:v>7.4996837577379578</c:v>
                </c:pt>
                <c:pt idx="109">
                  <c:v>7.5109744064662189</c:v>
                </c:pt>
                <c:pt idx="110">
                  <c:v>7.5258951480088534</c:v>
                </c:pt>
                <c:pt idx="111">
                  <c:v>7.5359643034020793</c:v>
                </c:pt>
                <c:pt idx="112">
                  <c:v>7.570471991398481</c:v>
                </c:pt>
                <c:pt idx="113">
                  <c:v>7.5735708600845086</c:v>
                </c:pt>
                <c:pt idx="114">
                  <c:v>7.6519284050706604</c:v>
                </c:pt>
                <c:pt idx="115">
                  <c:v>7.7183283287914497</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693-43CA-807F-53B05D28A7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7.7558949714192478</c:v>
                </c:pt>
                <c:pt idx="117">
                  <c:v>7.7678712648257147</c:v>
                </c:pt>
                <c:pt idx="118">
                  <c:v>7.8473092968725036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693-43CA-807F-53B05D28A7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7.8544664453014699</c:v>
                </c:pt>
                <c:pt idx="120">
                  <c:v>7.8703304095193332</c:v>
                </c:pt>
                <c:pt idx="121">
                  <c:v>7.8853284126375769</c:v>
                </c:pt>
                <c:pt idx="122">
                  <c:v>7.8899686156078248</c:v>
                </c:pt>
                <c:pt idx="123">
                  <c:v>8.0996976263775711</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693-43CA-807F-53B05D28A7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8.6044116230955012</c:v>
                </c:pt>
                <c:pt idx="125">
                  <c:v>8.6735349263790198</c:v>
                </c:pt>
                <c:pt idx="126">
                  <c:v>8.7626821926959071</c:v>
                </c:pt>
                <c:pt idx="127">
                  <c:v>8.8814509341972201</c:v>
                </c:pt>
                <c:pt idx="128">
                  <c:v>8.9158280066138094</c:v>
                </c:pt>
                <c:pt idx="129">
                  <c:v>9.0391569040693298</c:v>
                </c:pt>
              </c:numCache>
            </c:numRef>
          </c:val>
          <c:extLst>
            <c:ext xmlns:c16="http://schemas.microsoft.com/office/drawing/2014/chart" uri="{C3380CC4-5D6E-409C-BE32-E72D297353CC}">
              <c16:uniqueId val="{00000006-F693-43CA-807F-53B05D28A7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Your Trust</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6.9777611017295529</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693-43CA-807F-53B05D28A7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3331507829635438E-2"/>
          <c:y val="1.1266090095956142E-2"/>
          <c:w val="0.9706668642398848"/>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354662051783921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5.5484043250943609</c:v>
                </c:pt>
              </c:numCache>
            </c:numRef>
          </c:val>
          <c:extLst>
            <c:ext xmlns:c16="http://schemas.microsoft.com/office/drawing/2014/chart" uri="{C3380CC4-5D6E-409C-BE32-E72D297353CC}">
              <c16:uniqueId val="{00000000-F047-46F4-84FC-94209EAB2BA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F047-46F4-84FC-94209EAB2BA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0.27380160114548868</c:v>
                </c:pt>
              </c:numCache>
            </c:numRef>
          </c:val>
          <c:extLst>
            <c:ext xmlns:c16="http://schemas.microsoft.com/office/drawing/2014/chart" uri="{C3380CC4-5D6E-409C-BE32-E72D297353CC}">
              <c16:uniqueId val="{00000002-F047-46F4-84FC-94209EAB2BA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0.16283931601048884</c:v>
                </c:pt>
              </c:numCache>
            </c:numRef>
          </c:val>
          <c:extLst>
            <c:ext xmlns:c16="http://schemas.microsoft.com/office/drawing/2014/chart" uri="{C3380CC4-5D6E-409C-BE32-E72D297353CC}">
              <c16:uniqueId val="{00000003-F047-46F4-84FC-94209EAB2BA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1.7000192668906937</c:v>
                </c:pt>
              </c:numCache>
            </c:numRef>
          </c:val>
          <c:extLst>
            <c:ext xmlns:c16="http://schemas.microsoft.com/office/drawing/2014/chart" uri="{C3380CC4-5D6E-409C-BE32-E72D297353CC}">
              <c16:uniqueId val="{00000004-F047-46F4-84FC-94209EAB2BA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0.16283931601048796</c:v>
                </c:pt>
              </c:numCache>
            </c:numRef>
          </c:val>
          <c:extLst>
            <c:ext xmlns:c16="http://schemas.microsoft.com/office/drawing/2014/chart" uri="{C3380CC4-5D6E-409C-BE32-E72D297353CC}">
              <c16:uniqueId val="{00000005-F047-46F4-84FC-94209EAB2BA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0.58408781548852584</c:v>
                </c:pt>
              </c:numCache>
            </c:numRef>
          </c:val>
          <c:extLst>
            <c:ext xmlns:c16="http://schemas.microsoft.com/office/drawing/2014/chart" uri="{C3380CC4-5D6E-409C-BE32-E72D297353CC}">
              <c16:uniqueId val="{00000006-F047-46F4-84FC-94209EAB2BA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0.80723739509725867</c:v>
                </c:pt>
              </c:numCache>
            </c:numRef>
          </c:val>
          <c:extLst>
            <c:ext xmlns:c16="http://schemas.microsoft.com/office/drawing/2014/chart" uri="{C3380CC4-5D6E-409C-BE32-E72D297353CC}">
              <c16:uniqueId val="{00000007-F047-46F4-84FC-94209EAB2BA9}"/>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6.0975055381083374</c:v>
                </c:pt>
              </c:numCache>
            </c:numRef>
          </c:xVal>
          <c:yVal>
            <c:numLit>
              <c:formatCode>General</c:formatCode>
              <c:ptCount val="1"/>
              <c:pt idx="0">
                <c:v>1</c:v>
              </c:pt>
            </c:numLit>
          </c:yVal>
          <c:smooth val="0"/>
          <c:extLst>
            <c:ext xmlns:c16="http://schemas.microsoft.com/office/drawing/2014/chart" uri="{C3380CC4-5D6E-409C-BE32-E72D297353CC}">
              <c16:uniqueId val="{00000008-F047-46F4-84FC-94209EAB2BA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047-46F4-84FC-94209EAB2BA9}"/>
              </c:ext>
            </c:extLst>
          </c:dPt>
          <c:xVal>
            <c:numRef>
              <c:f>Sheet1!$B$12</c:f>
              <c:numCache>
                <c:formatCode>0.0</c:formatCode>
                <c:ptCount val="1"/>
                <c:pt idx="0">
                  <c:v>6.8350548756956853</c:v>
                </c:pt>
              </c:numCache>
            </c:numRef>
          </c:xVal>
          <c:yVal>
            <c:numLit>
              <c:formatCode>General</c:formatCode>
              <c:ptCount val="1"/>
              <c:pt idx="0">
                <c:v>1</c:v>
              </c:pt>
            </c:numLit>
          </c:yVal>
          <c:smooth val="0"/>
          <c:extLst>
            <c:ext xmlns:c16="http://schemas.microsoft.com/office/drawing/2014/chart" uri="{C3380CC4-5D6E-409C-BE32-E72D297353CC}">
              <c16:uniqueId val="{0000000A-F047-46F4-84FC-94209EAB2BA9}"/>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047-46F4-84FC-94209EAB2BA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Q5. How long do you feel you had to wait to get to a bed on a ward after you arrived at the hospital?</c:v>
                  </c:pt>
                </c15:dlblRangeCache>
              </c15:datalabelsRange>
            </c:ext>
            <c:ext xmlns:c16="http://schemas.microsoft.com/office/drawing/2014/chart" uri="{C3380CC4-5D6E-409C-BE32-E72D297353CC}">
              <c16:uniqueId val="{0000000C-F047-46F4-84FC-94209EAB2BA9}"/>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6.3706032496068019</c:v>
                </c:pt>
              </c:numCache>
            </c:numRef>
          </c:val>
          <c:extLst>
            <c:ext xmlns:c16="http://schemas.microsoft.com/office/drawing/2014/chart" uri="{C3380CC4-5D6E-409C-BE32-E72D297353CC}">
              <c16:uniqueId val="{00000000-359A-4397-B2AE-DF755747CB5F}"/>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0.19546820664525999</c:v>
                </c:pt>
              </c:numCache>
            </c:numRef>
          </c:val>
          <c:extLst>
            <c:ext xmlns:c16="http://schemas.microsoft.com/office/drawing/2014/chart" uri="{C3380CC4-5D6E-409C-BE32-E72D297353CC}">
              <c16:uniqueId val="{00000001-359A-4397-B2AE-DF755747CB5F}"/>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0.39186215592028173</c:v>
                </c:pt>
              </c:numCache>
            </c:numRef>
          </c:val>
          <c:extLst>
            <c:ext xmlns:c16="http://schemas.microsoft.com/office/drawing/2014/chart" uri="{C3380CC4-5D6E-409C-BE32-E72D297353CC}">
              <c16:uniqueId val="{00000002-359A-4397-B2AE-DF755747CB5F}"/>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0.10924823930299521</c:v>
                </c:pt>
              </c:numCache>
            </c:numRef>
          </c:val>
          <c:extLst>
            <c:ext xmlns:c16="http://schemas.microsoft.com/office/drawing/2014/chart" uri="{C3380CC4-5D6E-409C-BE32-E72D297353CC}">
              <c16:uniqueId val="{00000003-359A-4397-B2AE-DF755747CB5F}"/>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1.1405360587305244</c:v>
                </c:pt>
              </c:numCache>
            </c:numRef>
          </c:val>
          <c:extLst>
            <c:ext xmlns:c16="http://schemas.microsoft.com/office/drawing/2014/chart" uri="{C3380CC4-5D6E-409C-BE32-E72D297353CC}">
              <c16:uniqueId val="{00000004-359A-4397-B2AE-DF755747CB5F}"/>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0.10924823930299432</c:v>
                </c:pt>
              </c:numCache>
            </c:numRef>
          </c:val>
          <c:extLst>
            <c:ext xmlns:c16="http://schemas.microsoft.com/office/drawing/2014/chart" uri="{C3380CC4-5D6E-409C-BE32-E72D297353CC}">
              <c16:uniqueId val="{00000005-359A-4397-B2AE-DF755747CB5F}"/>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0.39186215592028084</c:v>
                </c:pt>
              </c:numCache>
            </c:numRef>
          </c:val>
          <c:extLst>
            <c:ext xmlns:c16="http://schemas.microsoft.com/office/drawing/2014/chart" uri="{C3380CC4-5D6E-409C-BE32-E72D297353CC}">
              <c16:uniqueId val="{00000006-359A-4397-B2AE-DF755747CB5F}"/>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0.50964157300783874</c:v>
                </c:pt>
              </c:numCache>
            </c:numRef>
          </c:val>
          <c:extLst>
            <c:ext xmlns:c16="http://schemas.microsoft.com/office/drawing/2014/chart" uri="{C3380CC4-5D6E-409C-BE32-E72D297353CC}">
              <c16:uniqueId val="{00000007-359A-4397-B2AE-DF755747CB5F}"/>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7.6422310279387018</c:v>
                </c:pt>
              </c:numCache>
            </c:numRef>
          </c:xVal>
          <c:yVal>
            <c:numLit>
              <c:formatCode>General</c:formatCode>
              <c:ptCount val="1"/>
              <c:pt idx="0">
                <c:v>1</c:v>
              </c:pt>
            </c:numLit>
          </c:yVal>
          <c:smooth val="0"/>
          <c:extLst>
            <c:ext xmlns:c16="http://schemas.microsoft.com/office/drawing/2014/chart" uri="{C3380CC4-5D6E-409C-BE32-E72D297353CC}">
              <c16:uniqueId val="{00000008-359A-4397-B2AE-DF755747CB5F}"/>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9A-4397-B2AE-DF755747CB5F}"/>
              </c:ext>
            </c:extLst>
          </c:dPt>
          <c:xVal>
            <c:numRef>
              <c:f>Sheet1!$B$12</c:f>
              <c:numCache>
                <c:formatCode>0.0</c:formatCode>
                <c:ptCount val="1"/>
                <c:pt idx="0">
                  <c:v>7.6374498808406006</c:v>
                </c:pt>
              </c:numCache>
            </c:numRef>
          </c:xVal>
          <c:yVal>
            <c:numLit>
              <c:formatCode>General</c:formatCode>
              <c:ptCount val="1"/>
              <c:pt idx="0">
                <c:v>1</c:v>
              </c:pt>
            </c:numLit>
          </c:yVal>
          <c:smooth val="0"/>
          <c:extLst>
            <c:ext xmlns:c16="http://schemas.microsoft.com/office/drawing/2014/chart" uri="{C3380CC4-5D6E-409C-BE32-E72D297353CC}">
              <c16:uniqueId val="{0000000A-359A-4397-B2AE-DF755747CB5F}"/>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9A-4397-B2AE-DF755747CB5F}"/>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 How would you rate the  quality of information you were given, while you were on the waiting list to be admitted to hospital?</c:v>
                  </c:pt>
                </c15:dlblRangeCache>
              </c15:datalabelsRange>
            </c:ext>
            <c:ext xmlns:c16="http://schemas.microsoft.com/office/drawing/2014/chart" uri="{C3380CC4-5D6E-409C-BE32-E72D297353CC}">
              <c16:uniqueId val="{0000000C-359A-4397-B2AE-DF755747CB5F}"/>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5.3911201314381811</c:v>
                </c:pt>
              </c:numCache>
            </c:numRef>
          </c:val>
          <c:extLst>
            <c:ext xmlns:c16="http://schemas.microsoft.com/office/drawing/2014/chart" uri="{C3380CC4-5D6E-409C-BE32-E72D297353CC}">
              <c16:uniqueId val="{00000000-579F-4FEE-8128-853381FB05C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79F-4FEE-8128-853381FB05C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0.51272878875810068</c:v>
                </c:pt>
              </c:numCache>
            </c:numRef>
          </c:val>
          <c:extLst>
            <c:ext xmlns:c16="http://schemas.microsoft.com/office/drawing/2014/chart" uri="{C3380CC4-5D6E-409C-BE32-E72D297353CC}">
              <c16:uniqueId val="{00000002-579F-4FEE-8128-853381FB05C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0.16766990672577808</c:v>
                </c:pt>
              </c:numCache>
            </c:numRef>
          </c:val>
          <c:extLst>
            <c:ext xmlns:c16="http://schemas.microsoft.com/office/drawing/2014/chart" uri="{C3380CC4-5D6E-409C-BE32-E72D297353CC}">
              <c16:uniqueId val="{00000003-579F-4FEE-8128-853381FB05C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1.7504499459653218</c:v>
                </c:pt>
              </c:numCache>
            </c:numRef>
          </c:val>
          <c:extLst>
            <c:ext xmlns:c16="http://schemas.microsoft.com/office/drawing/2014/chart" uri="{C3380CC4-5D6E-409C-BE32-E72D297353CC}">
              <c16:uniqueId val="{00000004-579F-4FEE-8128-853381FB05C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0.16766990672577808</c:v>
                </c:pt>
              </c:numCache>
            </c:numRef>
          </c:val>
          <c:extLst>
            <c:ext xmlns:c16="http://schemas.microsoft.com/office/drawing/2014/chart" uri="{C3380CC4-5D6E-409C-BE32-E72D297353CC}">
              <c16:uniqueId val="{00000005-579F-4FEE-8128-853381FB05C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0.60141464568861913</c:v>
                </c:pt>
              </c:numCache>
            </c:numRef>
          </c:val>
          <c:extLst>
            <c:ext xmlns:c16="http://schemas.microsoft.com/office/drawing/2014/chart" uri="{C3380CC4-5D6E-409C-BE32-E72D297353CC}">
              <c16:uniqueId val="{00000006-579F-4FEE-8128-853381FB05C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0.80194194158056753</c:v>
                </c:pt>
              </c:numCache>
            </c:numRef>
          </c:val>
          <c:extLst>
            <c:ext xmlns:c16="http://schemas.microsoft.com/office/drawing/2014/chart" uri="{C3380CC4-5D6E-409C-BE32-E72D297353CC}">
              <c16:uniqueId val="{00000007-579F-4FEE-8128-853381FB05CC}"/>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7.1935467391416212</c:v>
                </c:pt>
              </c:numCache>
            </c:numRef>
          </c:xVal>
          <c:yVal>
            <c:numLit>
              <c:formatCode>General</c:formatCode>
              <c:ptCount val="1"/>
              <c:pt idx="0">
                <c:v>1</c:v>
              </c:pt>
            </c:numLit>
          </c:yVal>
          <c:smooth val="0"/>
          <c:extLst>
            <c:ext xmlns:c16="http://schemas.microsoft.com/office/drawing/2014/chart" uri="{C3380CC4-5D6E-409C-BE32-E72D297353CC}">
              <c16:uniqueId val="{00000008-579F-4FEE-8128-853381FB05CC}"/>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79F-4FEE-8128-853381FB05CC}"/>
              </c:ext>
            </c:extLst>
          </c:dPt>
          <c:xVal>
            <c:numRef>
              <c:f>Sheet1!$B$12</c:f>
              <c:numCache>
                <c:formatCode>0.0</c:formatCode>
                <c:ptCount val="1"/>
                <c:pt idx="0">
                  <c:v>6.9467437999047208</c:v>
                </c:pt>
              </c:numCache>
            </c:numRef>
          </c:xVal>
          <c:yVal>
            <c:numLit>
              <c:formatCode>General</c:formatCode>
              <c:ptCount val="1"/>
              <c:pt idx="0">
                <c:v>1</c:v>
              </c:pt>
            </c:numLit>
          </c:yVal>
          <c:smooth val="0"/>
          <c:extLst>
            <c:ext xmlns:c16="http://schemas.microsoft.com/office/drawing/2014/chart" uri="{C3380CC4-5D6E-409C-BE32-E72D297353CC}">
              <c16:uniqueId val="{0000000A-579F-4FEE-8128-853381FB05CC}"/>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79F-4FEE-8128-853381FB05C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 How did you feel about the length of time you were on the waiting list before your admission to hospital?</c:v>
                  </c:pt>
                </c15:dlblRangeCache>
              </c15:datalabelsRange>
            </c:ext>
            <c:ext xmlns:c16="http://schemas.microsoft.com/office/drawing/2014/chart" uri="{C3380CC4-5D6E-409C-BE32-E72D297353CC}">
              <c16:uniqueId val="{0000000C-579F-4FEE-8128-853381FB05CC}"/>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Sheet1!$B$2:$B$6</c:f>
              <c:numCache>
                <c:formatCode>0.0</c:formatCode>
                <c:ptCount val="5"/>
                <c:pt idx="0">
                  <c:v>7.2262694997601464</c:v>
                </c:pt>
                <c:pt idx="1">
                  <c:v>7.2907605356746457</c:v>
                </c:pt>
                <c:pt idx="2">
                  <c:v>7.3890765858550909</c:v>
                </c:pt>
                <c:pt idx="3">
                  <c:v>7.3891588880708801</c:v>
                </c:pt>
                <c:pt idx="4">
                  <c:v>7.4732056206310062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York and Scarborough Teaching Hospitals NHS Foundation Trust</c:v>
                </c:pt>
                <c:pt idx="2">
                  <c:v>County Durham and Darlington NHS Foundation Trust</c:v>
                </c:pt>
                <c:pt idx="3">
                  <c:v>Leeds Teaching Hospitals NHS Trust</c:v>
                </c:pt>
                <c:pt idx="4">
                  <c:v>Mid Yorkshire Teaching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Sheet1!$B$2:$B$6</c:f>
              <c:numCache>
                <c:formatCode>0.0</c:formatCode>
                <c:ptCount val="5"/>
                <c:pt idx="0">
                  <c:v>8.3508088663889684</c:v>
                </c:pt>
                <c:pt idx="1">
                  <c:v>8.246644438689783</c:v>
                </c:pt>
                <c:pt idx="2">
                  <c:v>7.8516974929125816</c:v>
                </c:pt>
                <c:pt idx="3">
                  <c:v>7.7705442069896362</c:v>
                </c:pt>
                <c:pt idx="4">
                  <c:v>7.7646398630200713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South Tees Hospitals NHS Foundation Trust</c:v>
                </c:pt>
                <c:pt idx="3">
                  <c:v>North Cumbria Integrated Care NHS Foundation Trust</c:v>
                </c:pt>
                <c:pt idx="4">
                  <c:v>Northern Lincolnshire And Goole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C842-4E08-8AB0-F5B2719C38D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7.0472967004032823</c:v>
                </c:pt>
                <c:pt idx="1">
                  <c:v>7.0845471645143174</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C842-4E08-8AB0-F5B2719C38D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7.092704991265065</c:v>
                </c:pt>
                <c:pt idx="3">
                  <c:v>7.0951337984284111</c:v>
                </c:pt>
                <c:pt idx="4">
                  <c:v>7.1107989336999244</c:v>
                </c:pt>
                <c:pt idx="5">
                  <c:v>7.1161227274899259</c:v>
                </c:pt>
                <c:pt idx="6">
                  <c:v>7.1335851439012794</c:v>
                </c:pt>
                <c:pt idx="7">
                  <c:v>7.1575329998923456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C842-4E08-8AB0-F5B2719C38D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7.1668823196185718</c:v>
                </c:pt>
                <c:pt idx="9">
                  <c:v>7.1677097949727022</c:v>
                </c:pt>
                <c:pt idx="10">
                  <c:v>7.1951181600216074</c:v>
                </c:pt>
                <c:pt idx="11">
                  <c:v>7.1954415357572081</c:v>
                </c:pt>
                <c:pt idx="12">
                  <c:v>7.1965549220439406</c:v>
                </c:pt>
                <c:pt idx="13">
                  <c:v>7.1969362840567683</c:v>
                </c:pt>
                <c:pt idx="14">
                  <c:v>7.1983893116593656</c:v>
                </c:pt>
                <c:pt idx="15">
                  <c:v>7.2012203626316884</c:v>
                </c:pt>
                <c:pt idx="16">
                  <c:v>7.2091243520163104</c:v>
                </c:pt>
                <c:pt idx="17">
                  <c:v>7.2098369039402774</c:v>
                </c:pt>
                <c:pt idx="18">
                  <c:v>7.2104735286322272</c:v>
                </c:pt>
                <c:pt idx="19">
                  <c:v>7.2185086893583508</c:v>
                </c:pt>
                <c:pt idx="20">
                  <c:v>7.2252452791348034</c:v>
                </c:pt>
                <c:pt idx="21">
                  <c:v>7.2262694997601464</c:v>
                </c:pt>
                <c:pt idx="22">
                  <c:v>7.2400401955230791</c:v>
                </c:pt>
                <c:pt idx="23">
                  <c:v>7.2428781351311047</c:v>
                </c:pt>
                <c:pt idx="24">
                  <c:v>7.2486766037448094</c:v>
                </c:pt>
                <c:pt idx="25">
                  <c:v>7.2683438017450728</c:v>
                </c:pt>
                <c:pt idx="26">
                  <c:v>7.2693847112966496</c:v>
                </c:pt>
                <c:pt idx="27">
                  <c:v>7.277628224631882</c:v>
                </c:pt>
                <c:pt idx="28">
                  <c:v>7.2850647813350049</c:v>
                </c:pt>
                <c:pt idx="29">
                  <c:v>7.2889932818231609</c:v>
                </c:pt>
                <c:pt idx="30">
                  <c:v>7.2900713210194157</c:v>
                </c:pt>
                <c:pt idx="31">
                  <c:v>7.2907605356746457</c:v>
                </c:pt>
                <c:pt idx="32">
                  <c:v>7.2921266459189624</c:v>
                </c:pt>
                <c:pt idx="33">
                  <c:v>7.2940938282547636</c:v>
                </c:pt>
                <c:pt idx="34">
                  <c:v>7.3183687410324536</c:v>
                </c:pt>
                <c:pt idx="35">
                  <c:v>7.3214207957027986</c:v>
                </c:pt>
                <c:pt idx="36">
                  <c:v>7.3223818819283446</c:v>
                </c:pt>
                <c:pt idx="37">
                  <c:v>7.3499260312176089</c:v>
                </c:pt>
                <c:pt idx="38">
                  <c:v>7.3681821941252901</c:v>
                </c:pt>
                <c:pt idx="39">
                  <c:v>7.3694385982548072</c:v>
                </c:pt>
                <c:pt idx="40">
                  <c:v>7.3740232087933784</c:v>
                </c:pt>
                <c:pt idx="41">
                  <c:v>7.3753601650415348</c:v>
                </c:pt>
                <c:pt idx="42">
                  <c:v>7.3885194853933802</c:v>
                </c:pt>
                <c:pt idx="43">
                  <c:v>7.3887047167684967</c:v>
                </c:pt>
                <c:pt idx="44">
                  <c:v>7.3890765858550909</c:v>
                </c:pt>
                <c:pt idx="45">
                  <c:v>7.3891588880708801</c:v>
                </c:pt>
                <c:pt idx="46">
                  <c:v>7.3898772714191239</c:v>
                </c:pt>
                <c:pt idx="47">
                  <c:v>7.3920892378006924</c:v>
                </c:pt>
                <c:pt idx="48">
                  <c:v>7.3949725161151916</c:v>
                </c:pt>
                <c:pt idx="49">
                  <c:v>7.3972756316464414</c:v>
                </c:pt>
                <c:pt idx="50">
                  <c:v>7.4062011918464563</c:v>
                </c:pt>
                <c:pt idx="51">
                  <c:v>7.4098236137915414</c:v>
                </c:pt>
                <c:pt idx="52">
                  <c:v>7.4103290280309499</c:v>
                </c:pt>
                <c:pt idx="53">
                  <c:v>7.4129114621975418</c:v>
                </c:pt>
                <c:pt idx="54">
                  <c:v>7.4138026513425297</c:v>
                </c:pt>
                <c:pt idx="55">
                  <c:v>7.436334779971733</c:v>
                </c:pt>
                <c:pt idx="56">
                  <c:v>7.4442206361282626</c:v>
                </c:pt>
                <c:pt idx="57">
                  <c:v>7.4466559286312828</c:v>
                </c:pt>
                <c:pt idx="58">
                  <c:v>7.4522790013284839</c:v>
                </c:pt>
                <c:pt idx="59">
                  <c:v>7.4539647197322996</c:v>
                </c:pt>
                <c:pt idx="60">
                  <c:v>7.4732056206310062</c:v>
                </c:pt>
                <c:pt idx="61">
                  <c:v>7.4897706653642828</c:v>
                </c:pt>
                <c:pt idx="62">
                  <c:v>7.4954401436121918</c:v>
                </c:pt>
                <c:pt idx="63">
                  <c:v>7.5035758402104626</c:v>
                </c:pt>
                <c:pt idx="64">
                  <c:v>7.5068122673134638</c:v>
                </c:pt>
                <c:pt idx="65">
                  <c:v>7.5128202741697754</c:v>
                </c:pt>
                <c:pt idx="66">
                  <c:v>7.5254182346639142</c:v>
                </c:pt>
                <c:pt idx="67">
                  <c:v>7.5292507692129602</c:v>
                </c:pt>
                <c:pt idx="68">
                  <c:v>7.5295070082961457</c:v>
                </c:pt>
                <c:pt idx="69">
                  <c:v>7.5330677406863824</c:v>
                </c:pt>
                <c:pt idx="70">
                  <c:v>7.5348902244030738</c:v>
                </c:pt>
                <c:pt idx="71">
                  <c:v>7.5406223448321823</c:v>
                </c:pt>
                <c:pt idx="72">
                  <c:v>7.5409029913075232</c:v>
                </c:pt>
                <c:pt idx="73">
                  <c:v>7.5551307285667919</c:v>
                </c:pt>
                <c:pt idx="74">
                  <c:v>7.5561834061743047</c:v>
                </c:pt>
                <c:pt idx="75">
                  <c:v>7.5701945065884111</c:v>
                </c:pt>
                <c:pt idx="76">
                  <c:v>7.5724719227644739</c:v>
                </c:pt>
                <c:pt idx="77">
                  <c:v>7.5753200384930848</c:v>
                </c:pt>
                <c:pt idx="78">
                  <c:v>7.5796212284014608</c:v>
                </c:pt>
                <c:pt idx="79">
                  <c:v>7.5840727922000468</c:v>
                </c:pt>
                <c:pt idx="80">
                  <c:v>7.5843210345477674</c:v>
                </c:pt>
                <c:pt idx="81">
                  <c:v>7.5940679795212054</c:v>
                </c:pt>
                <c:pt idx="82">
                  <c:v>7.5943319221963206</c:v>
                </c:pt>
                <c:pt idx="83">
                  <c:v>7.5968504414678941</c:v>
                </c:pt>
                <c:pt idx="84">
                  <c:v>7.6047406526794248</c:v>
                </c:pt>
                <c:pt idx="85">
                  <c:v>7.6089925278991908</c:v>
                </c:pt>
                <c:pt idx="86">
                  <c:v>7.6185383302899643</c:v>
                </c:pt>
                <c:pt idx="87">
                  <c:v>7.6240939696381922</c:v>
                </c:pt>
                <c:pt idx="88">
                  <c:v>7.638698296747866</c:v>
                </c:pt>
                <c:pt idx="89">
                  <c:v>7.6440907505943541</c:v>
                </c:pt>
                <c:pt idx="90">
                  <c:v>7.6500573991546439</c:v>
                </c:pt>
                <c:pt idx="91">
                  <c:v>7.6538023502764156</c:v>
                </c:pt>
                <c:pt idx="92">
                  <c:v>7.6562904294918974</c:v>
                </c:pt>
                <c:pt idx="93">
                  <c:v>7.6579190397789256</c:v>
                </c:pt>
                <c:pt idx="94">
                  <c:v>7.6598997469381942</c:v>
                </c:pt>
                <c:pt idx="95">
                  <c:v>7.666100180268252</c:v>
                </c:pt>
                <c:pt idx="96">
                  <c:v>7.6849076423986622</c:v>
                </c:pt>
                <c:pt idx="97">
                  <c:v>7.7046705408230407</c:v>
                </c:pt>
                <c:pt idx="98">
                  <c:v>7.7048289716613114</c:v>
                </c:pt>
                <c:pt idx="99">
                  <c:v>7.724581018103355</c:v>
                </c:pt>
                <c:pt idx="100">
                  <c:v>7.7278376931924866</c:v>
                </c:pt>
                <c:pt idx="101">
                  <c:v>7.7354149226978821</c:v>
                </c:pt>
                <c:pt idx="102">
                  <c:v>7.7360754118615738</c:v>
                </c:pt>
                <c:pt idx="103">
                  <c:v>7.7436084198518138</c:v>
                </c:pt>
                <c:pt idx="104">
                  <c:v>7.7564968116785771</c:v>
                </c:pt>
                <c:pt idx="105">
                  <c:v>7.7646398630200713</c:v>
                </c:pt>
                <c:pt idx="106">
                  <c:v>7.7705442069896362</c:v>
                </c:pt>
                <c:pt idx="107">
                  <c:v>7.7804439197350517</c:v>
                </c:pt>
                <c:pt idx="108">
                  <c:v>7.798226366220014</c:v>
                </c:pt>
                <c:pt idx="109">
                  <c:v>7.83200208430116</c:v>
                </c:pt>
                <c:pt idx="110">
                  <c:v>7.8494626576253763</c:v>
                </c:pt>
                <c:pt idx="111">
                  <c:v>7.8516974929125816</c:v>
                </c:pt>
                <c:pt idx="112">
                  <c:v>7.8654256046214206</c:v>
                </c:pt>
                <c:pt idx="113">
                  <c:v>7.8698245079749762</c:v>
                </c:pt>
                <c:pt idx="114">
                  <c:v>7.8738775665895906</c:v>
                </c:pt>
                <c:pt idx="115">
                  <c:v>7.9028252215895121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C842-4E08-8AB0-F5B2719C38D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7.9450306393057044</c:v>
                </c:pt>
                <c:pt idx="117">
                  <c:v>7.9763870011186713</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C842-4E08-8AB0-F5B2719C38D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8.0770201084786191</c:v>
                </c:pt>
                <c:pt idx="119">
                  <c:v>8.1228872742257696</c:v>
                </c:pt>
                <c:pt idx="120">
                  <c:v>8.1276052297684576</c:v>
                </c:pt>
                <c:pt idx="121">
                  <c:v>8.246644438689783</c:v>
                </c:pt>
                <c:pt idx="122">
                  <c:v>8.3054292015659801</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C842-4E08-8AB0-F5B2719C38D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8.3508088663889684</c:v>
                </c:pt>
                <c:pt idx="124">
                  <c:v>8.4227326609956101</c:v>
                </c:pt>
                <c:pt idx="125">
                  <c:v>8.4228166842379828</c:v>
                </c:pt>
                <c:pt idx="126">
                  <c:v>8.4361067299921881</c:v>
                </c:pt>
                <c:pt idx="127">
                  <c:v>8.4480153433726208</c:v>
                </c:pt>
                <c:pt idx="128">
                  <c:v>9.0092336492297651</c:v>
                </c:pt>
                <c:pt idx="129">
                  <c:v>9.0981445766657405</c:v>
                </c:pt>
              </c:numCache>
            </c:numRef>
          </c:val>
          <c:extLst>
            <c:ext xmlns:c16="http://schemas.microsoft.com/office/drawing/2014/chart" uri="{C3380CC4-5D6E-409C-BE32-E72D297353CC}">
              <c16:uniqueId val="{00000006-C842-4E08-8AB0-F5B2719C38D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Your Trust</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7.3890765858550909</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C842-4E08-8AB0-F5B2719C38D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6199458358029988"/>
          <c:h val="0.1803266112979185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2.8758340790070571</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0.26865382567981788</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0.12089579544270412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1.2621348859352546</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0.12089579544270368</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0.4336407373347626</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1.6454642992869326</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3.3851713594140769</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3.896451143097206</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Q7_8. Were you ever prevented from sleeping at night by any of the following?  I was not prevented from sleeping</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8.4316773741408131</c:v>
                </c:pt>
              </c:numCache>
            </c:numRef>
          </c:val>
          <c:extLst>
            <c:ext xmlns:c16="http://schemas.microsoft.com/office/drawing/2014/chart" uri="{C3380CC4-5D6E-409C-BE32-E72D297353CC}">
              <c16:uniqueId val="{00000000-00C6-48E2-835F-21C7AA9B4A8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0.14812635498688209</c:v>
                </c:pt>
              </c:numCache>
            </c:numRef>
          </c:val>
          <c:extLst>
            <c:ext xmlns:c16="http://schemas.microsoft.com/office/drawing/2014/chart" uri="{C3380CC4-5D6E-409C-BE32-E72D297353CC}">
              <c16:uniqueId val="{00000001-00C6-48E2-835F-21C7AA9B4A8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0.19486028955606649</c:v>
                </c:pt>
              </c:numCache>
            </c:numRef>
          </c:val>
          <c:extLst>
            <c:ext xmlns:c16="http://schemas.microsoft.com/office/drawing/2014/chart" uri="{C3380CC4-5D6E-409C-BE32-E72D297353CC}">
              <c16:uniqueId val="{00000002-00C6-48E2-835F-21C7AA9B4A8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5.4325591850219013E-2</c:v>
                </c:pt>
              </c:numCache>
            </c:numRef>
          </c:val>
          <c:extLst>
            <c:ext xmlns:c16="http://schemas.microsoft.com/office/drawing/2014/chart" uri="{C3380CC4-5D6E-409C-BE32-E72D297353CC}">
              <c16:uniqueId val="{00000003-00C6-48E2-835F-21C7AA9B4A8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0.56715144163749542</c:v>
                </c:pt>
              </c:numCache>
            </c:numRef>
          </c:val>
          <c:extLst>
            <c:ext xmlns:c16="http://schemas.microsoft.com/office/drawing/2014/chart" uri="{C3380CC4-5D6E-409C-BE32-E72D297353CC}">
              <c16:uniqueId val="{00000004-00C6-48E2-835F-21C7AA9B4A8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5.4325591850219013E-2</c:v>
                </c:pt>
              </c:numCache>
            </c:numRef>
          </c:val>
          <c:extLst>
            <c:ext xmlns:c16="http://schemas.microsoft.com/office/drawing/2014/chart" uri="{C3380CC4-5D6E-409C-BE32-E72D297353CC}">
              <c16:uniqueId val="{00000005-00C6-48E2-835F-21C7AA9B4A8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0.19486028955606649</c:v>
                </c:pt>
              </c:numCache>
            </c:numRef>
          </c:val>
          <c:extLst>
            <c:ext xmlns:c16="http://schemas.microsoft.com/office/drawing/2014/chart" uri="{C3380CC4-5D6E-409C-BE32-E72D297353CC}">
              <c16:uniqueId val="{00000006-00C6-48E2-835F-21C7AA9B4A8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8.0069139405640755E-3</c:v>
                </c:pt>
              </c:numCache>
            </c:numRef>
          </c:val>
          <c:extLst>
            <c:ext xmlns:c16="http://schemas.microsoft.com/office/drawing/2014/chart" uri="{C3380CC4-5D6E-409C-BE32-E72D297353CC}">
              <c16:uniqueId val="{00000007-00C6-48E2-835F-21C7AA9B4A8D}"/>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9.2554042813206454</c:v>
                </c:pt>
              </c:numCache>
            </c:numRef>
          </c:xVal>
          <c:yVal>
            <c:numLit>
              <c:formatCode>General</c:formatCode>
              <c:ptCount val="1"/>
              <c:pt idx="0">
                <c:v>1</c:v>
              </c:pt>
            </c:numLit>
          </c:yVal>
          <c:smooth val="0"/>
          <c:extLst>
            <c:ext xmlns:c16="http://schemas.microsoft.com/office/drawing/2014/chart" uri="{C3380CC4-5D6E-409C-BE32-E72D297353CC}">
              <c16:uniqueId val="{00000008-00C6-48E2-835F-21C7AA9B4A8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C6-48E2-835F-21C7AA9B4A8D}"/>
              </c:ext>
            </c:extLst>
          </c:dPt>
          <c:xVal>
            <c:numRef>
              <c:f>Sheet1!$B$12</c:f>
              <c:numCache>
                <c:formatCode>0.0</c:formatCode>
                <c:ptCount val="1"/>
                <c:pt idx="0">
                  <c:v>9.1125653313527284</c:v>
                </c:pt>
              </c:numCache>
            </c:numRef>
          </c:xVal>
          <c:yVal>
            <c:numLit>
              <c:formatCode>General</c:formatCode>
              <c:ptCount val="1"/>
              <c:pt idx="0">
                <c:v>1</c:v>
              </c:pt>
            </c:numLit>
          </c:yVal>
          <c:smooth val="0"/>
          <c:extLst>
            <c:ext xmlns:c16="http://schemas.microsoft.com/office/drawing/2014/chart" uri="{C3380CC4-5D6E-409C-BE32-E72D297353CC}">
              <c16:uniqueId val="{0000000A-00C6-48E2-835F-21C7AA9B4A8D}"/>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C6-48E2-835F-21C7AA9B4A8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Q7_6. Were you ever prevented from sleeping at night by any of the following?  Room temperature</c:v>
                  </c:pt>
                </c15:dlblRangeCache>
              </c15:datalabelsRange>
            </c:ext>
            <c:ext xmlns:c16="http://schemas.microsoft.com/office/drawing/2014/chart" uri="{C3380CC4-5D6E-409C-BE32-E72D297353CC}">
              <c16:uniqueId val="{0000000C-00C6-48E2-835F-21C7AA9B4A8D}"/>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7.5138726137940264</c:v>
                </c:pt>
              </c:numCache>
            </c:numRef>
          </c:val>
          <c:extLst>
            <c:ext xmlns:c16="http://schemas.microsoft.com/office/drawing/2014/chart" uri="{C3380CC4-5D6E-409C-BE32-E72D297353CC}">
              <c16:uniqueId val="{00000000-C47F-4E33-A9C0-218AE682E2D7}"/>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0.15281193223441925</c:v>
                </c:pt>
              </c:numCache>
            </c:numRef>
          </c:val>
          <c:extLst>
            <c:ext xmlns:c16="http://schemas.microsoft.com/office/drawing/2014/chart" uri="{C3380CC4-5D6E-409C-BE32-E72D297353CC}">
              <c16:uniqueId val="{00000001-C47F-4E33-A9C0-218AE682E2D7}"/>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0.26542534660319905</c:v>
                </c:pt>
              </c:numCache>
            </c:numRef>
          </c:val>
          <c:extLst>
            <c:ext xmlns:c16="http://schemas.microsoft.com/office/drawing/2014/chart" uri="{C3380CC4-5D6E-409C-BE32-E72D297353CC}">
              <c16:uniqueId val="{00000002-C47F-4E33-A9C0-218AE682E2D7}"/>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7.3998602173479533E-2</c:v>
                </c:pt>
              </c:numCache>
            </c:numRef>
          </c:val>
          <c:extLst>
            <c:ext xmlns:c16="http://schemas.microsoft.com/office/drawing/2014/chart" uri="{C3380CC4-5D6E-409C-BE32-E72D297353CC}">
              <c16:uniqueId val="{00000003-C47F-4E33-A9C0-218AE682E2D7}"/>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0.77253486749963329</c:v>
                </c:pt>
              </c:numCache>
            </c:numRef>
          </c:val>
          <c:extLst>
            <c:ext xmlns:c16="http://schemas.microsoft.com/office/drawing/2014/chart" uri="{C3380CC4-5D6E-409C-BE32-E72D297353CC}">
              <c16:uniqueId val="{00000004-C47F-4E33-A9C0-218AE682E2D7}"/>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7.3998602173478645E-2</c:v>
                </c:pt>
              </c:numCache>
            </c:numRef>
          </c:val>
          <c:extLst>
            <c:ext xmlns:c16="http://schemas.microsoft.com/office/drawing/2014/chart" uri="{C3380CC4-5D6E-409C-BE32-E72D297353CC}">
              <c16:uniqueId val="{00000005-C47F-4E33-A9C0-218AE682E2D7}"/>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0.26542534660319994</c:v>
                </c:pt>
              </c:numCache>
            </c:numRef>
          </c:val>
          <c:extLst>
            <c:ext xmlns:c16="http://schemas.microsoft.com/office/drawing/2014/chart" uri="{C3380CC4-5D6E-409C-BE32-E72D297353CC}">
              <c16:uniqueId val="{00000006-C47F-4E33-A9C0-218AE682E2D7}"/>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0.45533498098157388</c:v>
                </c:pt>
              </c:numCache>
            </c:numRef>
          </c:val>
          <c:extLst>
            <c:ext xmlns:c16="http://schemas.microsoft.com/office/drawing/2014/chart" uri="{C3380CC4-5D6E-409C-BE32-E72D297353CC}">
              <c16:uniqueId val="{00000007-C47F-4E33-A9C0-218AE682E2D7}"/>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8.4060354275821147</c:v>
                </c:pt>
              </c:numCache>
            </c:numRef>
          </c:xVal>
          <c:yVal>
            <c:numLit>
              <c:formatCode>General</c:formatCode>
              <c:ptCount val="1"/>
              <c:pt idx="0">
                <c:v>1</c:v>
              </c:pt>
            </c:numLit>
          </c:yVal>
          <c:smooth val="0"/>
          <c:extLst>
            <c:ext xmlns:c16="http://schemas.microsoft.com/office/drawing/2014/chart" uri="{C3380CC4-5D6E-409C-BE32-E72D297353CC}">
              <c16:uniqueId val="{00000008-C47F-4E33-A9C0-218AE682E2D7}"/>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47F-4E33-A9C0-218AE682E2D7}"/>
              </c:ext>
            </c:extLst>
          </c:dPt>
          <c:xVal>
            <c:numRef>
              <c:f>Sheet1!$B$12</c:f>
              <c:numCache>
                <c:formatCode>0.0</c:formatCode>
                <c:ptCount val="1"/>
                <c:pt idx="0">
                  <c:v>8.3923759285549409</c:v>
                </c:pt>
              </c:numCache>
            </c:numRef>
          </c:xVal>
          <c:yVal>
            <c:numLit>
              <c:formatCode>General</c:formatCode>
              <c:ptCount val="1"/>
              <c:pt idx="0">
                <c:v>1</c:v>
              </c:pt>
            </c:numLit>
          </c:yVal>
          <c:smooth val="0"/>
          <c:extLst>
            <c:ext xmlns:c16="http://schemas.microsoft.com/office/drawing/2014/chart" uri="{C3380CC4-5D6E-409C-BE32-E72D297353CC}">
              <c16:uniqueId val="{0000000A-C47F-4E33-A9C0-218AE682E2D7}"/>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47F-4E33-A9C0-218AE682E2D7}"/>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Q7_4. Were you ever prevented from sleeping at night by any of the following?  Hospital lighting</c:v>
                  </c:pt>
                </c15:dlblRangeCache>
              </c15:datalabelsRange>
            </c:ext>
            <c:ext xmlns:c16="http://schemas.microsoft.com/office/drawing/2014/chart" uri="{C3380CC4-5D6E-409C-BE32-E72D297353CC}">
              <c16:uniqueId val="{0000000C-C47F-4E33-A9C0-218AE682E2D7}"/>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647325471406997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7.5853301364342407</c:v>
                </c:pt>
              </c:numCache>
            </c:numRef>
          </c:val>
          <c:extLst>
            <c:ext xmlns:c16="http://schemas.microsoft.com/office/drawing/2014/chart" uri="{C3380CC4-5D6E-409C-BE32-E72D297353CC}">
              <c16:uniqueId val="{00000000-AB61-4C1F-BF3A-218ABF325A7A}"/>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AB61-4C1F-BF3A-218ABF325A7A}"/>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0.25546740301101689</c:v>
                </c:pt>
              </c:numCache>
            </c:numRef>
          </c:val>
          <c:extLst>
            <c:ext xmlns:c16="http://schemas.microsoft.com/office/drawing/2014/chart" uri="{C3380CC4-5D6E-409C-BE32-E72D297353CC}">
              <c16:uniqueId val="{00000002-AB61-4C1F-BF3A-218ABF325A7A}"/>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9.636299466329401E-2</c:v>
                </c:pt>
              </c:numCache>
            </c:numRef>
          </c:val>
          <c:extLst>
            <c:ext xmlns:c16="http://schemas.microsoft.com/office/drawing/2014/chart" uri="{C3380CC4-5D6E-409C-BE32-E72D297353CC}">
              <c16:uniqueId val="{00000003-AB61-4C1F-BF3A-218ABF325A7A}"/>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1.0060159398626816</c:v>
                </c:pt>
              </c:numCache>
            </c:numRef>
          </c:val>
          <c:extLst>
            <c:ext xmlns:c16="http://schemas.microsoft.com/office/drawing/2014/chart" uri="{C3380CC4-5D6E-409C-BE32-E72D297353CC}">
              <c16:uniqueId val="{00000004-AB61-4C1F-BF3A-218ABF325A7A}"/>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9.6362994663294899E-2</c:v>
                </c:pt>
              </c:numCache>
            </c:numRef>
          </c:val>
          <c:extLst>
            <c:ext xmlns:c16="http://schemas.microsoft.com/office/drawing/2014/chart" uri="{C3380CC4-5D6E-409C-BE32-E72D297353CC}">
              <c16:uniqueId val="{00000005-AB61-4C1F-BF3A-218ABF325A7A}"/>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0.34564411363157177</c:v>
                </c:pt>
              </c:numCache>
            </c:numRef>
          </c:val>
          <c:extLst>
            <c:ext xmlns:c16="http://schemas.microsoft.com/office/drawing/2014/chart" uri="{C3380CC4-5D6E-409C-BE32-E72D297353CC}">
              <c16:uniqueId val="{00000006-AB61-4C1F-BF3A-218ABF325A7A}"/>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0.31414354199702998</c:v>
                </c:pt>
              </c:numCache>
            </c:numRef>
          </c:val>
          <c:extLst>
            <c:ext xmlns:c16="http://schemas.microsoft.com/office/drawing/2014/chart" uri="{C3380CC4-5D6E-409C-BE32-E72D297353CC}">
              <c16:uniqueId val="{00000007-AB61-4C1F-BF3A-218ABF325A7A}"/>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8.3008717467523994</c:v>
                </c:pt>
              </c:numCache>
            </c:numRef>
          </c:xVal>
          <c:yVal>
            <c:numLit>
              <c:formatCode>General</c:formatCode>
              <c:ptCount val="1"/>
              <c:pt idx="0">
                <c:v>1</c:v>
              </c:pt>
            </c:numLit>
          </c:yVal>
          <c:smooth val="0"/>
          <c:extLst>
            <c:ext xmlns:c16="http://schemas.microsoft.com/office/drawing/2014/chart" uri="{C3380CC4-5D6E-409C-BE32-E72D297353CC}">
              <c16:uniqueId val="{00000008-AB61-4C1F-BF3A-218ABF325A7A}"/>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B61-4C1F-BF3A-218ABF325A7A}"/>
              </c:ext>
            </c:extLst>
          </c:dPt>
          <c:xVal>
            <c:numRef>
              <c:f>Sheet1!$B$12</c:f>
              <c:numCache>
                <c:formatCode>0.0</c:formatCode>
                <c:ptCount val="1"/>
                <c:pt idx="0">
                  <c:v>8.4401685040398924</c:v>
                </c:pt>
              </c:numCache>
            </c:numRef>
          </c:xVal>
          <c:yVal>
            <c:numLit>
              <c:formatCode>General</c:formatCode>
              <c:ptCount val="1"/>
              <c:pt idx="0">
                <c:v>1</c:v>
              </c:pt>
            </c:numLit>
          </c:yVal>
          <c:smooth val="0"/>
          <c:extLst>
            <c:ext xmlns:c16="http://schemas.microsoft.com/office/drawing/2014/chart" uri="{C3380CC4-5D6E-409C-BE32-E72D297353CC}">
              <c16:uniqueId val="{0000000A-AB61-4C1F-BF3A-218ABF325A7A}"/>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B61-4C1F-BF3A-218ABF325A7A}"/>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Q7_2. Were you ever prevented from sleeping at night by any of the following?  Noise from staff</c:v>
                  </c:pt>
                </c15:dlblRangeCache>
              </c15:datalabelsRange>
            </c:ext>
            <c:ext xmlns:c16="http://schemas.microsoft.com/office/drawing/2014/chart" uri="{C3380CC4-5D6E-409C-BE32-E72D297353CC}">
              <c16:uniqueId val="{0000000C-AB61-4C1F-BF3A-218ABF325A7A}"/>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5.3370802991293864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0.39587894686808944</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0.13629015781927478</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1.4228498366169511</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0.13629015781927567</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0.48885872591185997</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1.7234296797945881</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6.3508825262939119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6.5806743221252262</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Q7_1. Were you ever prevented from sleeping at night by any of the following?  Noise from other patients</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8.1122180599799343</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0.15693131180314879</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0.24093902953568147</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6.7172000047641234E-2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0.7012661135792051</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6.7172000047641234E-2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0.24093902953568147</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0.30333746259152861</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8.6360941737673915</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8.9278934581560083</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Q8. How clean was the hospital room or ward that you were in?</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Sheet1!$B$2:$B$6</c:f>
              <c:numCache>
                <c:formatCode>0.0</c:formatCode>
                <c:ptCount val="5"/>
                <c:pt idx="0">
                  <c:v>7.8056548520410418</c:v>
                </c:pt>
                <c:pt idx="1">
                  <c:v>7.9381933237588704</c:v>
                </c:pt>
                <c:pt idx="2">
                  <c:v>7.9771811328479547</c:v>
                </c:pt>
                <c:pt idx="3">
                  <c:v>8.0143994523587132</c:v>
                </c:pt>
                <c:pt idx="4">
                  <c:v>8.0643733116150358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2F-4686-B1C3-EB73D35B13E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The Rotherham NHS Foundation Trust</c:v>
                </c:pt>
                <c:pt idx="2">
                  <c:v>Mid Yorkshire Teaching NHS Trust</c:v>
                </c:pt>
                <c:pt idx="3">
                  <c:v>Barnsley Hospital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2F-4686-B1C3-EB73D35B13E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Sheet1!$B$2:$B$6</c:f>
              <c:numCache>
                <c:formatCode>0.0</c:formatCode>
                <c:ptCount val="5"/>
                <c:pt idx="0">
                  <c:v>8.7719522907135357</c:v>
                </c:pt>
                <c:pt idx="1">
                  <c:v>8.5331691689531404</c:v>
                </c:pt>
                <c:pt idx="2">
                  <c:v>8.5152550370467655</c:v>
                </c:pt>
                <c:pt idx="3">
                  <c:v>8.5143870376539699</c:v>
                </c:pt>
                <c:pt idx="4">
                  <c:v>8.3748598380991695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D0A-404F-8BB0-A4EF5BCB07B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South Tees Hospitals NHS Foundation Trust</c:v>
                </c:pt>
                <c:pt idx="2">
                  <c:v>Hull University Teaching Hospitals NHS Trust</c:v>
                </c:pt>
                <c:pt idx="3">
                  <c:v>Northumbria Healthcare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D0A-404F-8BB0-A4EF5BCB07B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F840-4BEC-B1DF-692CA2757BC3}"/>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7.3596732315956173</c:v>
                </c:pt>
                <c:pt idx="1">
                  <c:v>7.458758111870031</c:v>
                </c:pt>
                <c:pt idx="2">
                  <c:v>7.4698534677166126</c:v>
                </c:pt>
                <c:pt idx="3">
                  <c:v>7.4777291506013359</c:v>
                </c:pt>
                <c:pt idx="4">
                  <c:v>7.4865370245645098</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F840-4BEC-B1DF-692CA2757BC3}"/>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7.5398039150062601</c:v>
                </c:pt>
                <c:pt idx="6">
                  <c:v>7.598034543980158</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F840-4BEC-B1DF-692CA2757BC3}"/>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7.469161912312555</c:v>
                </c:pt>
                <c:pt idx="8">
                  <c:v>7.6071264575546351</c:v>
                </c:pt>
                <c:pt idx="9">
                  <c:v>7.6114502449399453</c:v>
                </c:pt>
                <c:pt idx="10">
                  <c:v>7.614425350814038</c:v>
                </c:pt>
                <c:pt idx="11">
                  <c:v>7.6432652598604651</c:v>
                </c:pt>
                <c:pt idx="12">
                  <c:v>7.6485911126812614</c:v>
                </c:pt>
                <c:pt idx="13">
                  <c:v>7.6554081755287484</c:v>
                </c:pt>
                <c:pt idx="14">
                  <c:v>7.6604917011628739</c:v>
                </c:pt>
                <c:pt idx="15">
                  <c:v>7.6682539873621263</c:v>
                </c:pt>
                <c:pt idx="16">
                  <c:v>7.6816641116833422</c:v>
                </c:pt>
                <c:pt idx="17">
                  <c:v>7.6880313911901013</c:v>
                </c:pt>
                <c:pt idx="18">
                  <c:v>7.705822115318699</c:v>
                </c:pt>
                <c:pt idx="19">
                  <c:v>7.7192943707261801</c:v>
                </c:pt>
                <c:pt idx="20">
                  <c:v>7.74573132075278</c:v>
                </c:pt>
                <c:pt idx="21">
                  <c:v>7.7471998233000976</c:v>
                </c:pt>
                <c:pt idx="22">
                  <c:v>7.7517815106461283</c:v>
                </c:pt>
                <c:pt idx="23">
                  <c:v>7.7676367470200542</c:v>
                </c:pt>
                <c:pt idx="24">
                  <c:v>7.768924482608182</c:v>
                </c:pt>
                <c:pt idx="25">
                  <c:v>7.7716098567554353</c:v>
                </c:pt>
                <c:pt idx="26">
                  <c:v>7.7721222727524726</c:v>
                </c:pt>
                <c:pt idx="27">
                  <c:v>7.7849034804484347</c:v>
                </c:pt>
                <c:pt idx="28">
                  <c:v>7.7873840433814596</c:v>
                </c:pt>
                <c:pt idx="29">
                  <c:v>7.7876171110142121</c:v>
                </c:pt>
                <c:pt idx="30">
                  <c:v>7.8056548520410418</c:v>
                </c:pt>
                <c:pt idx="31">
                  <c:v>7.8146646713667662</c:v>
                </c:pt>
                <c:pt idx="32">
                  <c:v>7.8225630757941262</c:v>
                </c:pt>
                <c:pt idx="33">
                  <c:v>7.8226721569981663</c:v>
                </c:pt>
                <c:pt idx="34">
                  <c:v>7.8326727384080206</c:v>
                </c:pt>
                <c:pt idx="35">
                  <c:v>7.833366295817572</c:v>
                </c:pt>
                <c:pt idx="36">
                  <c:v>7.8341959006404549</c:v>
                </c:pt>
                <c:pt idx="37">
                  <c:v>7.8436871489838467</c:v>
                </c:pt>
                <c:pt idx="38">
                  <c:v>7.8530361349781188</c:v>
                </c:pt>
                <c:pt idx="39">
                  <c:v>7.8581552238026324</c:v>
                </c:pt>
                <c:pt idx="40">
                  <c:v>7.8627337918668054</c:v>
                </c:pt>
                <c:pt idx="41">
                  <c:v>7.8884699045681348</c:v>
                </c:pt>
                <c:pt idx="42">
                  <c:v>7.8955888958919278</c:v>
                </c:pt>
                <c:pt idx="43">
                  <c:v>7.9010566418891131</c:v>
                </c:pt>
                <c:pt idx="44">
                  <c:v>7.9246724795811989</c:v>
                </c:pt>
                <c:pt idx="45">
                  <c:v>7.9376481046735066</c:v>
                </c:pt>
                <c:pt idx="46">
                  <c:v>7.9381933237588704</c:v>
                </c:pt>
                <c:pt idx="47">
                  <c:v>7.9437005106598262</c:v>
                </c:pt>
                <c:pt idx="48">
                  <c:v>7.9450290804867389</c:v>
                </c:pt>
                <c:pt idx="49">
                  <c:v>7.9455506570952208</c:v>
                </c:pt>
                <c:pt idx="50">
                  <c:v>7.9483311971239088</c:v>
                </c:pt>
                <c:pt idx="51">
                  <c:v>7.9642835219796151</c:v>
                </c:pt>
                <c:pt idx="52">
                  <c:v>7.9771811328479547</c:v>
                </c:pt>
                <c:pt idx="53">
                  <c:v>7.9956961589893556</c:v>
                </c:pt>
                <c:pt idx="54">
                  <c:v>7.996430262814596</c:v>
                </c:pt>
                <c:pt idx="55">
                  <c:v>8.0045103366031292</c:v>
                </c:pt>
                <c:pt idx="56">
                  <c:v>8.0051752939395246</c:v>
                </c:pt>
                <c:pt idx="57">
                  <c:v>8.0064778109155839</c:v>
                </c:pt>
                <c:pt idx="58">
                  <c:v>8.0143994523587132</c:v>
                </c:pt>
                <c:pt idx="59">
                  <c:v>8.0192371761889785</c:v>
                </c:pt>
                <c:pt idx="60">
                  <c:v>8.0267022432117834</c:v>
                </c:pt>
                <c:pt idx="61">
                  <c:v>8.0507791261476278</c:v>
                </c:pt>
                <c:pt idx="62">
                  <c:v>8.0535318288136715</c:v>
                </c:pt>
                <c:pt idx="63">
                  <c:v>8.0601467192681717</c:v>
                </c:pt>
                <c:pt idx="64">
                  <c:v>8.0643733116150358</c:v>
                </c:pt>
                <c:pt idx="65">
                  <c:v>8.0690401707520838</c:v>
                </c:pt>
                <c:pt idx="66">
                  <c:v>8.0795792787734833</c:v>
                </c:pt>
                <c:pt idx="67">
                  <c:v>8.0824220365526322</c:v>
                </c:pt>
                <c:pt idx="68">
                  <c:v>8.0855210563716842</c:v>
                </c:pt>
                <c:pt idx="69">
                  <c:v>8.096728940558755</c:v>
                </c:pt>
                <c:pt idx="70">
                  <c:v>8.1024234279227034</c:v>
                </c:pt>
                <c:pt idx="71">
                  <c:v>8.1059979416217107</c:v>
                </c:pt>
                <c:pt idx="72">
                  <c:v>8.1075742049828818</c:v>
                </c:pt>
                <c:pt idx="73">
                  <c:v>8.1098475642639336</c:v>
                </c:pt>
                <c:pt idx="74">
                  <c:v>8.1145184343942383</c:v>
                </c:pt>
                <c:pt idx="75">
                  <c:v>8.1153354553600892</c:v>
                </c:pt>
                <c:pt idx="76">
                  <c:v>8.1157365450050438</c:v>
                </c:pt>
                <c:pt idx="77">
                  <c:v>8.1168510575170476</c:v>
                </c:pt>
                <c:pt idx="78">
                  <c:v>8.116999930164889</c:v>
                </c:pt>
                <c:pt idx="79">
                  <c:v>8.1203228215347387</c:v>
                </c:pt>
                <c:pt idx="80">
                  <c:v>8.1278960782553007</c:v>
                </c:pt>
                <c:pt idx="81">
                  <c:v>8.132439849009355</c:v>
                </c:pt>
                <c:pt idx="82">
                  <c:v>8.1405089251141565</c:v>
                </c:pt>
                <c:pt idx="83">
                  <c:v>8.146919978019179</c:v>
                </c:pt>
                <c:pt idx="84">
                  <c:v>8.1515469805177876</c:v>
                </c:pt>
                <c:pt idx="85">
                  <c:v>8.157755852508652</c:v>
                </c:pt>
                <c:pt idx="86">
                  <c:v>8.1600386437336034</c:v>
                </c:pt>
                <c:pt idx="87">
                  <c:v>8.1750211266655644</c:v>
                </c:pt>
                <c:pt idx="88">
                  <c:v>8.1790734853181188</c:v>
                </c:pt>
                <c:pt idx="89">
                  <c:v>8.183354733039943</c:v>
                </c:pt>
                <c:pt idx="90">
                  <c:v>8.194951726832036</c:v>
                </c:pt>
                <c:pt idx="91">
                  <c:v>8.2014183191744117</c:v>
                </c:pt>
                <c:pt idx="92">
                  <c:v>8.206479885305864</c:v>
                </c:pt>
                <c:pt idx="93">
                  <c:v>8.2210184882384389</c:v>
                </c:pt>
                <c:pt idx="94">
                  <c:v>8.23620159398045</c:v>
                </c:pt>
                <c:pt idx="95">
                  <c:v>8.241624833083673</c:v>
                </c:pt>
                <c:pt idx="96">
                  <c:v>8.2776844056508203</c:v>
                </c:pt>
                <c:pt idx="97">
                  <c:v>8.2844316514775329</c:v>
                </c:pt>
                <c:pt idx="98">
                  <c:v>8.2890566478264507</c:v>
                </c:pt>
                <c:pt idx="99">
                  <c:v>8.2954968445916784</c:v>
                </c:pt>
                <c:pt idx="100">
                  <c:v>8.2982282792221813</c:v>
                </c:pt>
                <c:pt idx="101">
                  <c:v>8.3305113962833435</c:v>
                </c:pt>
                <c:pt idx="102">
                  <c:v>8.3340355708418343</c:v>
                </c:pt>
                <c:pt idx="103">
                  <c:v>8.3403224764420649</c:v>
                </c:pt>
                <c:pt idx="104">
                  <c:v>8.3413158936636584</c:v>
                </c:pt>
                <c:pt idx="105">
                  <c:v>8.3491832788506546</c:v>
                </c:pt>
                <c:pt idx="106">
                  <c:v>8.3503029241427811</c:v>
                </c:pt>
                <c:pt idx="107">
                  <c:v>8.3527577931594426</c:v>
                </c:pt>
                <c:pt idx="108">
                  <c:v>8.3743073027877735</c:v>
                </c:pt>
                <c:pt idx="109">
                  <c:v>8.3748598380991695</c:v>
                </c:pt>
                <c:pt idx="110">
                  <c:v>8.3860405950585495</c:v>
                </c:pt>
                <c:pt idx="111">
                  <c:v>8.4206087463796031</c:v>
                </c:pt>
                <c:pt idx="112">
                  <c:v>8.4417253069964016</c:v>
                </c:pt>
                <c:pt idx="113">
                  <c:v>8.4502823184963471</c:v>
                </c:pt>
                <c:pt idx="114">
                  <c:v>8.4834270518425292</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F840-4BEC-B1DF-692CA2757BC3}"/>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8.5143870376539699</c:v>
                </c:pt>
                <c:pt idx="116">
                  <c:v>8.5152550370467655</c:v>
                </c:pt>
                <c:pt idx="117">
                  <c:v>8.5331691689531404</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F840-4BEC-B1DF-692CA2757BC3}"/>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8.62300106238661</c:v>
                </c:pt>
                <c:pt idx="119">
                  <c:v>8.6330895696517906</c:v>
                </c:pt>
                <c:pt idx="120">
                  <c:v>8.7703535305123896</c:v>
                </c:pt>
                <c:pt idx="121">
                  <c:v>8.7719522907135357</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F840-4BEC-B1DF-692CA2757BC3}"/>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8.9686075581114579</c:v>
                </c:pt>
                <c:pt idx="123">
                  <c:v>8.9966971558353723</c:v>
                </c:pt>
                <c:pt idx="124">
                  <c:v>8.9987574686071454</c:v>
                </c:pt>
                <c:pt idx="125">
                  <c:v>9.0545201561722291</c:v>
                </c:pt>
                <c:pt idx="126">
                  <c:v>9.084525457505702</c:v>
                </c:pt>
                <c:pt idx="127">
                  <c:v>9.1472308502282988</c:v>
                </c:pt>
                <c:pt idx="128">
                  <c:v>9.2417443146138041</c:v>
                </c:pt>
                <c:pt idx="129">
                  <c:v>9.3488850532533156</c:v>
                </c:pt>
              </c:numCache>
            </c:numRef>
          </c:val>
          <c:extLst>
            <c:ext xmlns:c16="http://schemas.microsoft.com/office/drawing/2014/chart" uri="{C3380CC4-5D6E-409C-BE32-E72D297353CC}">
              <c16:uniqueId val="{00000006-F840-4BEC-B1DF-692CA2757BC3}"/>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Your Trust</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8.116999930164889</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F840-4BEC-B1DF-692CA2757BC3}"/>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332230292071485"/>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7972512064890607"/>
          <c:w val="0.74050409342017565"/>
          <c:h val="0.6202748793510938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8.8565706766841608</c:v>
                </c:pt>
              </c:numCache>
            </c:numRef>
          </c:val>
          <c:extLst>
            <c:ext xmlns:c16="http://schemas.microsoft.com/office/drawing/2014/chart" uri="{C3380CC4-5D6E-409C-BE32-E72D297353CC}">
              <c16:uniqueId val="{00000000-74F8-4B0E-A5D6-394BA73B467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2.7401693854272935E-2</c:v>
                </c:pt>
              </c:numCache>
            </c:numRef>
          </c:val>
          <c:extLst>
            <c:ext xmlns:c16="http://schemas.microsoft.com/office/drawing/2014/chart" uri="{C3380CC4-5D6E-409C-BE32-E72D297353CC}">
              <c16:uniqueId val="{00000001-74F8-4B0E-A5D6-394BA73B467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0.19543407779606525</c:v>
                </c:pt>
              </c:numCache>
            </c:numRef>
          </c:val>
          <c:extLst>
            <c:ext xmlns:c16="http://schemas.microsoft.com/office/drawing/2014/chart" uri="{C3380CC4-5D6E-409C-BE32-E72D297353CC}">
              <c16:uniqueId val="{00000002-74F8-4B0E-A5D6-394BA73B467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5.4485559721587862E-2</c:v>
                </c:pt>
              </c:numCache>
            </c:numRef>
          </c:val>
          <c:extLst>
            <c:ext xmlns:c16="http://schemas.microsoft.com/office/drawing/2014/chart" uri="{C3380CC4-5D6E-409C-BE32-E72D297353CC}">
              <c16:uniqueId val="{00000003-74F8-4B0E-A5D6-394BA73B467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0.56882148343129302</c:v>
                </c:pt>
              </c:numCache>
            </c:numRef>
          </c:val>
          <c:extLst>
            <c:ext xmlns:c16="http://schemas.microsoft.com/office/drawing/2014/chart" uri="{C3380CC4-5D6E-409C-BE32-E72D297353CC}">
              <c16:uniqueId val="{00000004-74F8-4B0E-A5D6-394BA73B467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5.4485559721587862E-2</c:v>
                </c:pt>
              </c:numCache>
            </c:numRef>
          </c:val>
          <c:extLst>
            <c:ext xmlns:c16="http://schemas.microsoft.com/office/drawing/2014/chart" uri="{C3380CC4-5D6E-409C-BE32-E72D297353CC}">
              <c16:uniqueId val="{00000005-74F8-4B0E-A5D6-394BA73B467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0.19543407779606525</c:v>
                </c:pt>
              </c:numCache>
            </c:numRef>
          </c:val>
          <c:extLst>
            <c:ext xmlns:c16="http://schemas.microsoft.com/office/drawing/2014/chart" uri="{C3380CC4-5D6E-409C-BE32-E72D297353CC}">
              <c16:uniqueId val="{00000006-74F8-4B0E-A5D6-394BA73B467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2.8698836662094607E-2</c:v>
                </c:pt>
              </c:numCache>
            </c:numRef>
          </c:val>
          <c:extLst>
            <c:ext xmlns:c16="http://schemas.microsoft.com/office/drawing/2014/chart" uri="{C3380CC4-5D6E-409C-BE32-E72D297353CC}">
              <c16:uniqueId val="{00000007-74F8-4B0E-A5D6-394BA73B467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9.4326521742770666</c:v>
                </c:pt>
              </c:numCache>
            </c:numRef>
          </c:xVal>
          <c:yVal>
            <c:numLit>
              <c:formatCode>General</c:formatCode>
              <c:ptCount val="1"/>
              <c:pt idx="0">
                <c:v>1</c:v>
              </c:pt>
            </c:numLit>
          </c:yVal>
          <c:smooth val="0"/>
          <c:extLst>
            <c:ext xmlns:c16="http://schemas.microsoft.com/office/drawing/2014/chart" uri="{C3380CC4-5D6E-409C-BE32-E72D297353CC}">
              <c16:uniqueId val="{00000008-74F8-4B0E-A5D6-394BA73B467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F8-4B0E-A5D6-394BA73B4673}"/>
              </c:ext>
            </c:extLst>
          </c:dPt>
          <c:xVal>
            <c:numRef>
              <c:f>Sheet1!$B$12</c:f>
              <c:numCache>
                <c:formatCode>0.0</c:formatCode>
                <c:ptCount val="1"/>
                <c:pt idx="0">
                  <c:v>9.4183027497717333</c:v>
                </c:pt>
              </c:numCache>
            </c:numRef>
          </c:xVal>
          <c:yVal>
            <c:numLit>
              <c:formatCode>General</c:formatCode>
              <c:ptCount val="1"/>
              <c:pt idx="0">
                <c:v>1</c:v>
              </c:pt>
            </c:numLit>
          </c:yVal>
          <c:smooth val="0"/>
          <c:extLst>
            <c:ext xmlns:c16="http://schemas.microsoft.com/office/drawing/2014/chart" uri="{C3380CC4-5D6E-409C-BE32-E72D297353CC}">
              <c16:uniqueId val="{0000000A-74F8-4B0E-A5D6-394BA73B467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4F8-4B0E-A5D6-394BA73B467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Q13. During your time in hospital, did you get enough to drink?</c:v>
                  </c:pt>
                </c15:dlblRangeCache>
              </c15:datalabelsRange>
            </c:ext>
            <c:ext xmlns:c16="http://schemas.microsoft.com/office/drawing/2014/chart" uri="{C3380CC4-5D6E-409C-BE32-E72D297353CC}">
              <c16:uniqueId val="{0000000C-74F8-4B0E-A5D6-394BA73B467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2990545564639567"/>
          <c:w val="0.74050409342017565"/>
          <c:h val="0.6700945443536042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4.9013790437219438</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0.49344142907198663</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0.17215061362109729</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1.797227887791383</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0.17215061362109818</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0.61748647874743234</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0.60463042028884928</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6.3423109676236189</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6.4655850303107192</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Q12. Were you able to get hospital food outside of set mealtimes? </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4425260931796786"/>
          <c:w val="0.74050409342017565"/>
          <c:h val="0.6557473906820320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6.889977172502765</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8.8974440920743803E-3</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0.4481523868126116</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0.1249415348204046</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1.3043718288272679</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0.1249415348204046</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0.44815238681261249</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0.13651758129759628</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8.3128549817914212</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8.1241544526414895</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Q11. Did you get enough help from staff to eat your meals?</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31213521219695761"/>
          <c:w val="0.74050409342017565"/>
          <c:h val="0.6819056085247653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7.320019308683908</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0.31855943561222677</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9.0699408359349754E-2</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0.94688890548122462</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9.0699408359350642E-2</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0.3253294142509322</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0.31601278940236632</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8.5390936850081136</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8.2027226053960973</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Q10. If you brought medication with you to hospital, were you able to take it when you needed to?</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74713379122168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6.9810265442420674</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0.18997015243970772</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0.38805152062538006</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0.10818586267309005</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1.1294449980224535</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0.10818586267309094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0.38805152062537829</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0.32653882997031225</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7.9580878421242227</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8.2319565789914719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Q9. Did you get enough help from staff to wash or keep yourself clean?</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Sheet1!$B$2:$B$6</c:f>
              <c:numCache>
                <c:formatCode>0.0</c:formatCode>
                <c:ptCount val="5"/>
                <c:pt idx="0">
                  <c:v>8.3946399694513527</c:v>
                </c:pt>
                <c:pt idx="1">
                  <c:v>8.6428405892100191</c:v>
                </c:pt>
                <c:pt idx="2">
                  <c:v>8.6478005920175409</c:v>
                </c:pt>
                <c:pt idx="3">
                  <c:v>8.6668461482208929</c:v>
                </c:pt>
                <c:pt idx="4">
                  <c:v>8.7569098603985847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89F-4DA2-BE6A-9768A4D4132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Northern Lincolnshire And Goole NHS Foundation Trust</c:v>
                </c:pt>
                <c:pt idx="4">
                  <c:v>Doncaster and Bassetlaw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89F-4DA2-BE6A-9768A4D4132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Sheet1!$B$2:$B$6</c:f>
              <c:numCache>
                <c:formatCode>0.0</c:formatCode>
                <c:ptCount val="5"/>
                <c:pt idx="0">
                  <c:v>9.2459131233184877</c:v>
                </c:pt>
                <c:pt idx="1">
                  <c:v>9.2241903244585384</c:v>
                </c:pt>
                <c:pt idx="2">
                  <c:v>9.2069637437837475</c:v>
                </c:pt>
                <c:pt idx="3">
                  <c:v>9.0264815240989318</c:v>
                </c:pt>
                <c:pt idx="4">
                  <c:v>9.0098513348864415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3AA5-4D03-9ADC-8195E60727B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The Newcastle Upon Tyne Hospitals NHS Foundation Trust</c:v>
                </c:pt>
                <c:pt idx="3">
                  <c:v>Sheffield Teaching Hospitals NHS Foundation Trust</c:v>
                </c:pt>
                <c:pt idx="4">
                  <c:v>Leeds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3AA5-4D03-9ADC-8195E60727B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B6E8-46DE-836E-F23CE5B3EAD7}"/>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8.3204226892708402</c:v>
                </c:pt>
                <c:pt idx="1">
                  <c:v>8.3505376163342255</c:v>
                </c:pt>
                <c:pt idx="2">
                  <c:v>8.3946399694513527</c:v>
                </c:pt>
                <c:pt idx="3">
                  <c:v>8.432220731576777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B6E8-46DE-836E-F23CE5B3EAD7}"/>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8.4702474233083205</c:v>
                </c:pt>
                <c:pt idx="5">
                  <c:v>8.477063980640521</c:v>
                </c:pt>
                <c:pt idx="6">
                  <c:v>8.4776522034925446</c:v>
                </c:pt>
                <c:pt idx="7">
                  <c:v>8.4811991444573778</c:v>
                </c:pt>
                <c:pt idx="8">
                  <c:v>8.4813536599314663</c:v>
                </c:pt>
                <c:pt idx="9">
                  <c:v>8.4914573405261518</c:v>
                </c:pt>
                <c:pt idx="10">
                  <c:v>8.495879193045079</c:v>
                </c:pt>
                <c:pt idx="11">
                  <c:v>8.5217745150174053</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B6E8-46DE-836E-F23CE5B3EAD7}"/>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8.5162612305089116</c:v>
                </c:pt>
                <c:pt idx="13">
                  <c:v>8.5208963158865298</c:v>
                </c:pt>
                <c:pt idx="14">
                  <c:v>8.5256377301357453</c:v>
                </c:pt>
                <c:pt idx="15">
                  <c:v>8.5290849456841666</c:v>
                </c:pt>
                <c:pt idx="16">
                  <c:v>8.5494514747398451</c:v>
                </c:pt>
                <c:pt idx="17">
                  <c:v>8.5638757286880267</c:v>
                </c:pt>
                <c:pt idx="18">
                  <c:v>8.5839952324157238</c:v>
                </c:pt>
                <c:pt idx="19">
                  <c:v>8.58657628607574</c:v>
                </c:pt>
                <c:pt idx="20">
                  <c:v>8.5909388874148434</c:v>
                </c:pt>
                <c:pt idx="21">
                  <c:v>8.6114857642587186</c:v>
                </c:pt>
                <c:pt idx="22">
                  <c:v>8.6330859993037876</c:v>
                </c:pt>
                <c:pt idx="23">
                  <c:v>8.6358713486097063</c:v>
                </c:pt>
                <c:pt idx="24">
                  <c:v>8.6384437680974742</c:v>
                </c:pt>
                <c:pt idx="25">
                  <c:v>8.6406935802460314</c:v>
                </c:pt>
                <c:pt idx="26">
                  <c:v>8.6428405892100191</c:v>
                </c:pt>
                <c:pt idx="27">
                  <c:v>8.6473014148378127</c:v>
                </c:pt>
                <c:pt idx="28">
                  <c:v>8.6475418181420523</c:v>
                </c:pt>
                <c:pt idx="29">
                  <c:v>8.6478005920175409</c:v>
                </c:pt>
                <c:pt idx="30">
                  <c:v>8.6570889489891414</c:v>
                </c:pt>
                <c:pt idx="31">
                  <c:v>8.6668461482208929</c:v>
                </c:pt>
                <c:pt idx="32">
                  <c:v>8.6672903377521866</c:v>
                </c:pt>
                <c:pt idx="33">
                  <c:v>8.6816125148646694</c:v>
                </c:pt>
                <c:pt idx="34">
                  <c:v>8.6851152292267333</c:v>
                </c:pt>
                <c:pt idx="35">
                  <c:v>8.6952427205804117</c:v>
                </c:pt>
                <c:pt idx="36">
                  <c:v>8.7058327169727132</c:v>
                </c:pt>
                <c:pt idx="37">
                  <c:v>8.7230117788324915</c:v>
                </c:pt>
                <c:pt idx="38">
                  <c:v>8.7262216352913988</c:v>
                </c:pt>
                <c:pt idx="39">
                  <c:v>8.7304552385708423</c:v>
                </c:pt>
                <c:pt idx="40">
                  <c:v>8.7367711114377027</c:v>
                </c:pt>
                <c:pt idx="41">
                  <c:v>8.7437512791859167</c:v>
                </c:pt>
                <c:pt idx="42">
                  <c:v>8.7515199478713459</c:v>
                </c:pt>
                <c:pt idx="43">
                  <c:v>8.7525717281301834</c:v>
                </c:pt>
                <c:pt idx="44">
                  <c:v>8.75500124575799</c:v>
                </c:pt>
                <c:pt idx="45">
                  <c:v>8.755218467576249</c:v>
                </c:pt>
                <c:pt idx="46">
                  <c:v>8.7569098603985847</c:v>
                </c:pt>
                <c:pt idx="47">
                  <c:v>8.7649390168684764</c:v>
                </c:pt>
                <c:pt idx="48">
                  <c:v>8.7796470467197683</c:v>
                </c:pt>
                <c:pt idx="49">
                  <c:v>8.7799882227891199</c:v>
                </c:pt>
                <c:pt idx="50">
                  <c:v>8.783560268891236</c:v>
                </c:pt>
                <c:pt idx="51">
                  <c:v>8.7845603452793952</c:v>
                </c:pt>
                <c:pt idx="52">
                  <c:v>8.7869898170325929</c:v>
                </c:pt>
                <c:pt idx="53">
                  <c:v>8.7890653425052978</c:v>
                </c:pt>
                <c:pt idx="54">
                  <c:v>8.7988022674132704</c:v>
                </c:pt>
                <c:pt idx="55">
                  <c:v>8.8020991331881699</c:v>
                </c:pt>
                <c:pt idx="56">
                  <c:v>8.803358628516742</c:v>
                </c:pt>
                <c:pt idx="57">
                  <c:v>8.8072429182059704</c:v>
                </c:pt>
                <c:pt idx="58">
                  <c:v>8.8077016473314256</c:v>
                </c:pt>
                <c:pt idx="59">
                  <c:v>8.8163257241321897</c:v>
                </c:pt>
                <c:pt idx="60">
                  <c:v>8.8214311725580519</c:v>
                </c:pt>
                <c:pt idx="61">
                  <c:v>8.8235287125128732</c:v>
                </c:pt>
                <c:pt idx="62">
                  <c:v>8.8273986035045855</c:v>
                </c:pt>
                <c:pt idx="63">
                  <c:v>8.8337741448131659</c:v>
                </c:pt>
                <c:pt idx="64">
                  <c:v>8.8343599492068403</c:v>
                </c:pt>
                <c:pt idx="65">
                  <c:v>8.8356050025333523</c:v>
                </c:pt>
                <c:pt idx="66">
                  <c:v>8.8369075355068265</c:v>
                </c:pt>
                <c:pt idx="67">
                  <c:v>8.8439448402801197</c:v>
                </c:pt>
                <c:pt idx="68">
                  <c:v>8.8525722456892577</c:v>
                </c:pt>
                <c:pt idx="69">
                  <c:v>8.860229698965199</c:v>
                </c:pt>
                <c:pt idx="70">
                  <c:v>8.8603803922031812</c:v>
                </c:pt>
                <c:pt idx="71">
                  <c:v>8.8615498847196523</c:v>
                </c:pt>
                <c:pt idx="72">
                  <c:v>8.8625018331908745</c:v>
                </c:pt>
                <c:pt idx="73">
                  <c:v>8.870071418668088</c:v>
                </c:pt>
                <c:pt idx="74">
                  <c:v>8.8729490819118322</c:v>
                </c:pt>
                <c:pt idx="75">
                  <c:v>8.8761750919025939</c:v>
                </c:pt>
                <c:pt idx="76">
                  <c:v>8.8811717537527688</c:v>
                </c:pt>
                <c:pt idx="77">
                  <c:v>8.8876496756330692</c:v>
                </c:pt>
                <c:pt idx="78">
                  <c:v>8.8968612296333536</c:v>
                </c:pt>
                <c:pt idx="79">
                  <c:v>8.9013741880910136</c:v>
                </c:pt>
                <c:pt idx="80">
                  <c:v>8.9039617126738904</c:v>
                </c:pt>
                <c:pt idx="81">
                  <c:v>8.9047313914279727</c:v>
                </c:pt>
                <c:pt idx="82">
                  <c:v>8.9048444267374212</c:v>
                </c:pt>
                <c:pt idx="83">
                  <c:v>8.9118526276706351</c:v>
                </c:pt>
                <c:pt idx="84">
                  <c:v>8.9143213933840926</c:v>
                </c:pt>
                <c:pt idx="85">
                  <c:v>8.920377754259432</c:v>
                </c:pt>
                <c:pt idx="86">
                  <c:v>8.9216858974398026</c:v>
                </c:pt>
                <c:pt idx="87">
                  <c:v>8.9226756745534193</c:v>
                </c:pt>
                <c:pt idx="88">
                  <c:v>8.9229013731172131</c:v>
                </c:pt>
                <c:pt idx="89">
                  <c:v>8.9313874051335933</c:v>
                </c:pt>
                <c:pt idx="90">
                  <c:v>8.9326292071167828</c:v>
                </c:pt>
                <c:pt idx="91">
                  <c:v>8.9348629955985537</c:v>
                </c:pt>
                <c:pt idx="92">
                  <c:v>8.9440234469597346</c:v>
                </c:pt>
                <c:pt idx="93">
                  <c:v>8.9498585610971357</c:v>
                </c:pt>
                <c:pt idx="94">
                  <c:v>8.9684157850918655</c:v>
                </c:pt>
                <c:pt idx="95">
                  <c:v>8.9726585650840107</c:v>
                </c:pt>
                <c:pt idx="96">
                  <c:v>8.9788314067757415</c:v>
                </c:pt>
                <c:pt idx="97">
                  <c:v>8.9825614489651695</c:v>
                </c:pt>
                <c:pt idx="98">
                  <c:v>8.9851259624770563</c:v>
                </c:pt>
                <c:pt idx="99">
                  <c:v>8.9857007261976491</c:v>
                </c:pt>
                <c:pt idx="100">
                  <c:v>8.9880901363118664</c:v>
                </c:pt>
                <c:pt idx="101">
                  <c:v>8.9884801054703605</c:v>
                </c:pt>
                <c:pt idx="102">
                  <c:v>8.993358746015419</c:v>
                </c:pt>
                <c:pt idx="103">
                  <c:v>9.0098513348864415</c:v>
                </c:pt>
                <c:pt idx="104">
                  <c:v>9.010743277096525</c:v>
                </c:pt>
                <c:pt idx="105">
                  <c:v>9.021981403041929</c:v>
                </c:pt>
                <c:pt idx="106">
                  <c:v>9.0256296042384658</c:v>
                </c:pt>
                <c:pt idx="107">
                  <c:v>9.0264815240989318</c:v>
                </c:pt>
                <c:pt idx="108">
                  <c:v>9.030560177228482</c:v>
                </c:pt>
                <c:pt idx="109">
                  <c:v>9.0440828700343108</c:v>
                </c:pt>
                <c:pt idx="110">
                  <c:v>9.0499141467911119</c:v>
                </c:pt>
                <c:pt idx="111">
                  <c:v>9.0517244270677448</c:v>
                </c:pt>
                <c:pt idx="112">
                  <c:v>9.0834774455683114</c:v>
                </c:pt>
                <c:pt idx="113">
                  <c:v>9.105562456107263</c:v>
                </c:pt>
                <c:pt idx="114">
                  <c:v>9.1278649609003306</c:v>
                </c:pt>
                <c:pt idx="115">
                  <c:v>9.1588742754309411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B6E8-46DE-836E-F23CE5B3EAD7}"/>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9.2069637437837475</c:v>
                </c:pt>
                <c:pt idx="117">
                  <c:v>9.2128513629287738</c:v>
                </c:pt>
                <c:pt idx="118">
                  <c:v>9.2241903244585384</c:v>
                </c:pt>
                <c:pt idx="119">
                  <c:v>9.2321914190053729</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B6E8-46DE-836E-F23CE5B3EAD7}"/>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9.2459131233184877</c:v>
                </c:pt>
                <c:pt idx="121">
                  <c:v>9.4240938539981745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B6E8-46DE-836E-F23CE5B3EAD7}"/>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9.4610348117224561</c:v>
                </c:pt>
                <c:pt idx="123">
                  <c:v>9.4685086408040089</c:v>
                </c:pt>
                <c:pt idx="124">
                  <c:v>9.4703751358757557</c:v>
                </c:pt>
                <c:pt idx="125">
                  <c:v>9.5289114816116811</c:v>
                </c:pt>
                <c:pt idx="126">
                  <c:v>9.559009842757785</c:v>
                </c:pt>
                <c:pt idx="127">
                  <c:v>9.5660048455712996</c:v>
                </c:pt>
                <c:pt idx="128">
                  <c:v>9.6002474838788014</c:v>
                </c:pt>
                <c:pt idx="129">
                  <c:v>9.6046713607278562</c:v>
                </c:pt>
              </c:numCache>
            </c:numRef>
          </c:val>
          <c:extLst>
            <c:ext xmlns:c16="http://schemas.microsoft.com/office/drawing/2014/chart" uri="{C3380CC4-5D6E-409C-BE32-E72D297353CC}">
              <c16:uniqueId val="{00000006-B6E8-46DE-836E-F23CE5B3EAD7}"/>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Your Trust</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8.783560268891236</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B6E8-46DE-836E-F23CE5B3EAD7}"/>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4.5012209478597902E-2"/>
          <c:y val="6.6049322201335494E-3"/>
          <c:w val="0.94414743969692083"/>
          <c:h val="0.19353647573818566"/>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7545597787274561"/>
          <c:w val="0.74050409342017565"/>
          <c:h val="0.3727305016795704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8.112339544588389</c:v>
                </c:pt>
              </c:numCache>
            </c:numRef>
          </c:val>
          <c:extLst>
            <c:ext xmlns:c16="http://schemas.microsoft.com/office/drawing/2014/chart" uri="{C3380CC4-5D6E-409C-BE32-E72D297353CC}">
              <c16:uniqueId val="{00000000-6638-48B7-87E4-049B5F61EE2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5.6972112748880477E-2</c:v>
                </c:pt>
              </c:numCache>
            </c:numRef>
          </c:val>
          <c:extLst>
            <c:ext xmlns:c16="http://schemas.microsoft.com/office/drawing/2014/chart" uri="{C3380CC4-5D6E-409C-BE32-E72D297353CC}">
              <c16:uniqueId val="{00000001-6638-48B7-87E4-049B5F61EE2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0.22895886122948106</c:v>
                </c:pt>
              </c:numCache>
            </c:numRef>
          </c:val>
          <c:extLst>
            <c:ext xmlns:c16="http://schemas.microsoft.com/office/drawing/2014/chart" uri="{C3380CC4-5D6E-409C-BE32-E72D297353CC}">
              <c16:uniqueId val="{00000002-6638-48B7-87E4-049B5F61EE2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6.3832018693911863E-2</c:v>
                </c:pt>
              </c:numCache>
            </c:numRef>
          </c:val>
          <c:extLst>
            <c:ext xmlns:c16="http://schemas.microsoft.com/office/drawing/2014/chart" uri="{C3380CC4-5D6E-409C-BE32-E72D297353CC}">
              <c16:uniqueId val="{00000003-6638-48B7-87E4-049B5F61EE2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0.66639718394043257</c:v>
                </c:pt>
              </c:numCache>
            </c:numRef>
          </c:val>
          <c:extLst>
            <c:ext xmlns:c16="http://schemas.microsoft.com/office/drawing/2014/chart" uri="{C3380CC4-5D6E-409C-BE32-E72D297353CC}">
              <c16:uniqueId val="{00000004-6638-48B7-87E4-049B5F61EE2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6.3832018693911863E-2</c:v>
                </c:pt>
              </c:numCache>
            </c:numRef>
          </c:val>
          <c:extLst>
            <c:ext xmlns:c16="http://schemas.microsoft.com/office/drawing/2014/chart" uri="{C3380CC4-5D6E-409C-BE32-E72D297353CC}">
              <c16:uniqueId val="{00000005-6638-48B7-87E4-049B5F61EE2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0.22895886122948106</c:v>
                </c:pt>
              </c:numCache>
            </c:numRef>
          </c:val>
          <c:extLst>
            <c:ext xmlns:c16="http://schemas.microsoft.com/office/drawing/2014/chart" uri="{C3380CC4-5D6E-409C-BE32-E72D297353CC}">
              <c16:uniqueId val="{00000006-6638-48B7-87E4-049B5F61EE2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0.28146808563937675</c:v>
                </c:pt>
              </c:numCache>
            </c:numRef>
          </c:val>
          <c:extLst>
            <c:ext xmlns:c16="http://schemas.microsoft.com/office/drawing/2014/chart" uri="{C3380CC4-5D6E-409C-BE32-E72D297353CC}">
              <c16:uniqueId val="{00000007-6638-48B7-87E4-049B5F61EE25}"/>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8.8505211999934001</c:v>
                </c:pt>
              </c:numCache>
            </c:numRef>
          </c:xVal>
          <c:yVal>
            <c:numLit>
              <c:formatCode>General</c:formatCode>
              <c:ptCount val="1"/>
              <c:pt idx="0">
                <c:v>1</c:v>
              </c:pt>
            </c:numLit>
          </c:yVal>
          <c:smooth val="0"/>
          <c:extLst>
            <c:ext xmlns:c16="http://schemas.microsoft.com/office/drawing/2014/chart" uri="{C3380CC4-5D6E-409C-BE32-E72D297353CC}">
              <c16:uniqueId val="{00000008-6638-48B7-87E4-049B5F61EE25}"/>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6638-48B7-87E4-049B5F61EE25}"/>
              </c:ext>
            </c:extLst>
          </c:dPt>
          <c:xVal>
            <c:numRef>
              <c:f>Sheet1!$B$12</c:f>
              <c:numCache>
                <c:formatCode>0.0</c:formatCode>
                <c:ptCount val="1"/>
                <c:pt idx="0">
                  <c:v>8.7953011292308787</c:v>
                </c:pt>
              </c:numCache>
            </c:numRef>
          </c:xVal>
          <c:yVal>
            <c:numLit>
              <c:formatCode>General</c:formatCode>
              <c:ptCount val="1"/>
              <c:pt idx="0">
                <c:v>1</c:v>
              </c:pt>
            </c:numLit>
          </c:yVal>
          <c:smooth val="0"/>
          <c:extLst>
            <c:ext xmlns:c16="http://schemas.microsoft.com/office/drawing/2014/chart" uri="{C3380CC4-5D6E-409C-BE32-E72D297353CC}">
              <c16:uniqueId val="{0000000A-6638-48B7-87E4-049B5F61EE25}"/>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6638-48B7-87E4-049B5F61EE2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Q16. When doctors spoke about your care in front of you, were you included in the conversation?</c:v>
                  </c:pt>
                </c15:dlblRangeCache>
              </c15:datalabelsRange>
            </c:ext>
            <c:ext xmlns:c16="http://schemas.microsoft.com/office/drawing/2014/chart" uri="{C3380CC4-5D6E-409C-BE32-E72D297353CC}">
              <c16:uniqueId val="{0000000C-6638-48B7-87E4-049B5F61EE25}"/>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072845621844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8.5918934080850367</c:v>
                </c:pt>
              </c:numCache>
            </c:numRef>
          </c:val>
          <c:extLst>
            <c:ext xmlns:c16="http://schemas.microsoft.com/office/drawing/2014/chart" uri="{C3380CC4-5D6E-409C-BE32-E72D297353CC}">
              <c16:uniqueId val="{00000000-0C5D-4947-958D-8A401F95CA7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C5D-4947-958D-8A401F95CA7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0.10186903002880854</c:v>
                </c:pt>
              </c:numCache>
            </c:numRef>
          </c:val>
          <c:extLst>
            <c:ext xmlns:c16="http://schemas.microsoft.com/office/drawing/2014/chart" uri="{C3380CC4-5D6E-409C-BE32-E72D297353CC}">
              <c16:uniqueId val="{00000002-0C5D-4947-958D-8A401F95CA7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6.0245134196540207E-2</c:v>
                </c:pt>
              </c:numCache>
            </c:numRef>
          </c:val>
          <c:extLst>
            <c:ext xmlns:c16="http://schemas.microsoft.com/office/drawing/2014/chart" uri="{C3380CC4-5D6E-409C-BE32-E72D297353CC}">
              <c16:uniqueId val="{00000003-0C5D-4947-958D-8A401F95CA7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0.62895062064703566</c:v>
                </c:pt>
              </c:numCache>
            </c:numRef>
          </c:val>
          <c:extLst>
            <c:ext xmlns:c16="http://schemas.microsoft.com/office/drawing/2014/chart" uri="{C3380CC4-5D6E-409C-BE32-E72D297353CC}">
              <c16:uniqueId val="{00000004-0C5D-4947-958D-8A401F95CA7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6.0245134196540207E-2</c:v>
                </c:pt>
              </c:numCache>
            </c:numRef>
          </c:val>
          <c:extLst>
            <c:ext xmlns:c16="http://schemas.microsoft.com/office/drawing/2014/chart" uri="{C3380CC4-5D6E-409C-BE32-E72D297353CC}">
              <c16:uniqueId val="{00000005-0C5D-4947-958D-8A401F95CA7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0.2160930768365823</c:v>
                </c:pt>
              </c:numCache>
            </c:numRef>
          </c:val>
          <c:extLst>
            <c:ext xmlns:c16="http://schemas.microsoft.com/office/drawing/2014/chart" uri="{C3380CC4-5D6E-409C-BE32-E72D297353CC}">
              <c16:uniqueId val="{00000006-0C5D-4947-958D-8A401F95CA7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0.14467538167880001</c:v>
                </c:pt>
              </c:numCache>
            </c:numRef>
          </c:val>
          <c:extLst>
            <c:ext xmlns:c16="http://schemas.microsoft.com/office/drawing/2014/chart" uri="{C3380CC4-5D6E-409C-BE32-E72D297353CC}">
              <c16:uniqueId val="{00000007-0C5D-4947-958D-8A401F95CA7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8.8708565030042639</c:v>
                </c:pt>
              </c:numCache>
            </c:numRef>
          </c:xVal>
          <c:yVal>
            <c:numLit>
              <c:formatCode>General</c:formatCode>
              <c:ptCount val="1"/>
              <c:pt idx="0">
                <c:v>1</c:v>
              </c:pt>
            </c:numLit>
          </c:yVal>
          <c:smooth val="0"/>
          <c:extLst>
            <c:ext xmlns:c16="http://schemas.microsoft.com/office/drawing/2014/chart" uri="{C3380CC4-5D6E-409C-BE32-E72D297353CC}">
              <c16:uniqueId val="{00000008-0C5D-4947-958D-8A401F95CA7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C5D-4947-958D-8A401F95CA7C}"/>
              </c:ext>
            </c:extLst>
          </c:dPt>
          <c:xVal>
            <c:numRef>
              <c:f>Sheet1!$B$12</c:f>
              <c:numCache>
                <c:formatCode>0.0</c:formatCode>
                <c:ptCount val="1"/>
                <c:pt idx="0">
                  <c:v>9.0684828826339032</c:v>
                </c:pt>
              </c:numCache>
            </c:numRef>
          </c:xVal>
          <c:yVal>
            <c:numLit>
              <c:formatCode>General</c:formatCode>
              <c:ptCount val="1"/>
              <c:pt idx="0">
                <c:v>1</c:v>
              </c:pt>
            </c:numLit>
          </c:yVal>
          <c:smooth val="0"/>
          <c:extLst>
            <c:ext xmlns:c16="http://schemas.microsoft.com/office/drawing/2014/chart" uri="{C3380CC4-5D6E-409C-BE32-E72D297353CC}">
              <c16:uniqueId val="{0000000A-0C5D-4947-958D-8A401F95CA7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C5D-4947-958D-8A401F95CA7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Q15. Did you have confidence and trust in the doctors treating you?</c:v>
                  </c:pt>
                </c15:dlblRangeCache>
              </c15:datalabelsRange>
            </c:ext>
            <c:ext xmlns:c16="http://schemas.microsoft.com/office/drawing/2014/chart" uri="{C3380CC4-5D6E-409C-BE32-E72D297353CC}">
              <c16:uniqueId val="{0000000C-0C5D-4947-958D-8A401F95CA7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7.9651649187506788</c:v>
                </c:pt>
              </c:numCache>
            </c:numRef>
          </c:val>
          <c:extLst>
            <c:ext xmlns:c16="http://schemas.microsoft.com/office/drawing/2014/chart" uri="{C3380CC4-5D6E-409C-BE32-E72D297353CC}">
              <c16:uniqueId val="{00000000-CC06-47A0-A053-4EF94F6FC7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8.7994453154140118E-2</c:v>
                </c:pt>
              </c:numCache>
            </c:numRef>
          </c:val>
          <c:extLst>
            <c:ext xmlns:c16="http://schemas.microsoft.com/office/drawing/2014/chart" uri="{C3380CC4-5D6E-409C-BE32-E72D297353CC}">
              <c16:uniqueId val="{00000001-CC06-47A0-A053-4EF94F6FC7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0.23624051627960618</c:v>
                </c:pt>
              </c:numCache>
            </c:numRef>
          </c:val>
          <c:extLst>
            <c:ext xmlns:c16="http://schemas.microsoft.com/office/drawing/2014/chart" uri="{C3380CC4-5D6E-409C-BE32-E72D297353CC}">
              <c16:uniqueId val="{00000002-CC06-47A0-A053-4EF94F6FC7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6.5862089680402747E-2</c:v>
                </c:pt>
              </c:numCache>
            </c:numRef>
          </c:val>
          <c:extLst>
            <c:ext xmlns:c16="http://schemas.microsoft.com/office/drawing/2014/chart" uri="{C3380CC4-5D6E-409C-BE32-E72D297353CC}">
              <c16:uniqueId val="{00000003-CC06-47A0-A053-4EF94F6FC7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0.68759083590817482</c:v>
                </c:pt>
              </c:numCache>
            </c:numRef>
          </c:val>
          <c:extLst>
            <c:ext xmlns:c16="http://schemas.microsoft.com/office/drawing/2014/chart" uri="{C3380CC4-5D6E-409C-BE32-E72D297353CC}">
              <c16:uniqueId val="{00000004-CC06-47A0-A053-4EF94F6FC7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6.5862089680402747E-2</c:v>
                </c:pt>
              </c:numCache>
            </c:numRef>
          </c:val>
          <c:extLst>
            <c:ext xmlns:c16="http://schemas.microsoft.com/office/drawing/2014/chart" uri="{C3380CC4-5D6E-409C-BE32-E72D297353CC}">
              <c16:uniqueId val="{00000005-CC06-47A0-A053-4EF94F6FC7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0.23624051627960618</c:v>
                </c:pt>
              </c:numCache>
            </c:numRef>
          </c:val>
          <c:extLst>
            <c:ext xmlns:c16="http://schemas.microsoft.com/office/drawing/2014/chart" uri="{C3380CC4-5D6E-409C-BE32-E72D297353CC}">
              <c16:uniqueId val="{00000006-CC06-47A0-A053-4EF94F6FC7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0.17657721751097988</c:v>
                </c:pt>
              </c:numCache>
            </c:numRef>
          </c:val>
          <c:extLst>
            <c:ext xmlns:c16="http://schemas.microsoft.com/office/drawing/2014/chart" uri="{C3380CC4-5D6E-409C-BE32-E72D297353CC}">
              <c16:uniqueId val="{00000007-CC06-47A0-A053-4EF94F6FC7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8.6293031036760404</c:v>
                </c:pt>
              </c:numCache>
            </c:numRef>
          </c:xVal>
          <c:yVal>
            <c:numLit>
              <c:formatCode>General</c:formatCode>
              <c:ptCount val="1"/>
              <c:pt idx="0">
                <c:v>1</c:v>
              </c:pt>
            </c:numLit>
          </c:yVal>
          <c:smooth val="0"/>
          <c:extLst>
            <c:ext xmlns:c16="http://schemas.microsoft.com/office/drawing/2014/chart" uri="{C3380CC4-5D6E-409C-BE32-E72D297353CC}">
              <c16:uniqueId val="{00000008-CC06-47A0-A053-4EF94F6FC7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C06-47A0-A053-4EF94F6FC7E4}"/>
              </c:ext>
            </c:extLst>
          </c:dPt>
          <c:xVal>
            <c:numRef>
              <c:f>Sheet1!$B$12</c:f>
              <c:numCache>
                <c:formatCode>0.0</c:formatCode>
                <c:ptCount val="1"/>
                <c:pt idx="0">
                  <c:v>8.6990573958189152</c:v>
                </c:pt>
              </c:numCache>
            </c:numRef>
          </c:xVal>
          <c:yVal>
            <c:numLit>
              <c:formatCode>General</c:formatCode>
              <c:ptCount val="1"/>
              <c:pt idx="0">
                <c:v>1</c:v>
              </c:pt>
            </c:numLit>
          </c:yVal>
          <c:smooth val="0"/>
          <c:extLst>
            <c:ext xmlns:c16="http://schemas.microsoft.com/office/drawing/2014/chart" uri="{C3380CC4-5D6E-409C-BE32-E72D297353CC}">
              <c16:uniqueId val="{0000000A-CC06-47A0-A053-4EF94F6FC7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C06-47A0-A053-4EF94F6FC7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Q14. When you asked doctors questions, did you get answers you could understand?</c:v>
                  </c:pt>
                </c15:dlblRangeCache>
              </c15:datalabelsRange>
            </c:ext>
            <c:ext xmlns:c16="http://schemas.microsoft.com/office/drawing/2014/chart" uri="{C3380CC4-5D6E-409C-BE32-E72D297353CC}">
              <c16:uniqueId val="{0000000C-CC06-47A0-A053-4EF94F6FC7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Sheet1!$B$2:$B$6</c:f>
              <c:numCache>
                <c:formatCode>0.0</c:formatCode>
                <c:ptCount val="5"/>
                <c:pt idx="0">
                  <c:v>8.3063266493778265</c:v>
                </c:pt>
                <c:pt idx="1">
                  <c:v>8.3629090243725841</c:v>
                </c:pt>
                <c:pt idx="2">
                  <c:v>8.404613612565953</c:v>
                </c:pt>
                <c:pt idx="3">
                  <c:v>8.4469604665676332</c:v>
                </c:pt>
                <c:pt idx="4">
                  <c:v>8.4470310317539568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E6C-4996-8BD0-AE0E6126191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Mid Yorkshire Teaching NHS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E6C-4996-8BD0-AE0E6126191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Sheet1!$B$2:$B$6</c:f>
              <c:numCache>
                <c:formatCode>0.0</c:formatCode>
                <c:ptCount val="5"/>
                <c:pt idx="0">
                  <c:v>8.9398374530865627</c:v>
                </c:pt>
                <c:pt idx="1">
                  <c:v>8.8927719390291848</c:v>
                </c:pt>
                <c:pt idx="2">
                  <c:v>8.8126282640363627</c:v>
                </c:pt>
                <c:pt idx="3">
                  <c:v>8.6897310659934099</c:v>
                </c:pt>
                <c:pt idx="4">
                  <c:v>8.6720659967758298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0-4CA5-B6E0-BECA335DD62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Northumbria Healthcare NHS Foundation Trust</c:v>
                </c:pt>
                <c:pt idx="1">
                  <c:v>Gateshead Health NHS Foundation Trust</c:v>
                </c:pt>
                <c:pt idx="2">
                  <c:v>South Tees Hospitals NHS Foundation Trust</c:v>
                </c:pt>
                <c:pt idx="3">
                  <c:v>North Cumbria Integrated Care NHS Foundation Trust</c:v>
                </c:pt>
                <c:pt idx="4">
                  <c:v>The Newcastle Upon Tyne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0-4CA5-B6E0-BECA335DD62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7.8175517653468356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37F8-4CAB-9D5C-FF8DF2A7185D}"/>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7.9723194257393581</c:v>
                </c:pt>
                <c:pt idx="2">
                  <c:v>7.9792198113575026</c:v>
                </c:pt>
                <c:pt idx="3">
                  <c:v>7.9867460797904926</c:v>
                </c:pt>
                <c:pt idx="4">
                  <c:v>8.0081917496455812</c:v>
                </c:pt>
                <c:pt idx="5">
                  <c:v>8.0602685021137432</c:v>
                </c:pt>
                <c:pt idx="6">
                  <c:v>8.0763012166574413</c:v>
                </c:pt>
                <c:pt idx="7">
                  <c:v>8.0863681582075309</c:v>
                </c:pt>
                <c:pt idx="8">
                  <c:v>8.0904617708639091</c:v>
                </c:pt>
                <c:pt idx="9">
                  <c:v>8.1042366515413402</c:v>
                </c:pt>
                <c:pt idx="10">
                  <c:v>8.105882782890367</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37F8-4CAB-9D5C-FF8DF2A7185D}"/>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8.0867138250969415</c:v>
                </c:pt>
                <c:pt idx="12">
                  <c:v>8.1366946682020398</c:v>
                </c:pt>
                <c:pt idx="13">
                  <c:v>8.1397583246257241</c:v>
                </c:pt>
                <c:pt idx="14">
                  <c:v>8.1399842339502424</c:v>
                </c:pt>
                <c:pt idx="15">
                  <c:v>8.1542951164183606</c:v>
                </c:pt>
                <c:pt idx="16">
                  <c:v>8.1564487496330944</c:v>
                </c:pt>
                <c:pt idx="17">
                  <c:v>8.1567295825882127</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37F8-4CAB-9D5C-FF8DF2A7185D}"/>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8.0982889926700636</c:v>
                </c:pt>
                <c:pt idx="19">
                  <c:v>8.2208607866535583</c:v>
                </c:pt>
                <c:pt idx="20">
                  <c:v>8.2328814570785109</c:v>
                </c:pt>
                <c:pt idx="21">
                  <c:v>8.2442387217174335</c:v>
                </c:pt>
                <c:pt idx="22">
                  <c:v>8.2666662927489796</c:v>
                </c:pt>
                <c:pt idx="23">
                  <c:v>8.2777389984572007</c:v>
                </c:pt>
                <c:pt idx="24">
                  <c:v>8.2821902278524604</c:v>
                </c:pt>
                <c:pt idx="25">
                  <c:v>8.2883693890122387</c:v>
                </c:pt>
                <c:pt idx="26">
                  <c:v>8.3063266493778265</c:v>
                </c:pt>
                <c:pt idx="27">
                  <c:v>8.3111172494328898</c:v>
                </c:pt>
                <c:pt idx="28">
                  <c:v>8.3131673728114865</c:v>
                </c:pt>
                <c:pt idx="29">
                  <c:v>8.3317965096097701</c:v>
                </c:pt>
                <c:pt idx="30">
                  <c:v>8.3323563284318176</c:v>
                </c:pt>
                <c:pt idx="31">
                  <c:v>8.3367871581140971</c:v>
                </c:pt>
                <c:pt idx="32">
                  <c:v>8.3389560891666807</c:v>
                </c:pt>
                <c:pt idx="33">
                  <c:v>8.3418024393420858</c:v>
                </c:pt>
                <c:pt idx="34">
                  <c:v>8.3444613883435732</c:v>
                </c:pt>
                <c:pt idx="35">
                  <c:v>8.3492649101646421</c:v>
                </c:pt>
                <c:pt idx="36">
                  <c:v>8.3499365044746057</c:v>
                </c:pt>
                <c:pt idx="37">
                  <c:v>8.3564166763759413</c:v>
                </c:pt>
                <c:pt idx="38">
                  <c:v>8.3629090243725841</c:v>
                </c:pt>
                <c:pt idx="39">
                  <c:v>8.3670867239716316</c:v>
                </c:pt>
                <c:pt idx="40">
                  <c:v>8.3783901225075574</c:v>
                </c:pt>
                <c:pt idx="41">
                  <c:v>8.379044825266206</c:v>
                </c:pt>
                <c:pt idx="42">
                  <c:v>8.3894813009801208</c:v>
                </c:pt>
                <c:pt idx="43">
                  <c:v>8.3920482536362186</c:v>
                </c:pt>
                <c:pt idx="44">
                  <c:v>8.3936135098780191</c:v>
                </c:pt>
                <c:pt idx="45">
                  <c:v>8.401685626551</c:v>
                </c:pt>
                <c:pt idx="46">
                  <c:v>8.404613612565953</c:v>
                </c:pt>
                <c:pt idx="47">
                  <c:v>8.4142466073891224</c:v>
                </c:pt>
                <c:pt idx="48">
                  <c:v>8.4199761360745544</c:v>
                </c:pt>
                <c:pt idx="49">
                  <c:v>8.4202027142768827</c:v>
                </c:pt>
                <c:pt idx="50">
                  <c:v>8.4293741583560262</c:v>
                </c:pt>
                <c:pt idx="51">
                  <c:v>8.4432752780432594</c:v>
                </c:pt>
                <c:pt idx="52">
                  <c:v>8.4466071080627678</c:v>
                </c:pt>
                <c:pt idx="53">
                  <c:v>8.4469604665676332</c:v>
                </c:pt>
                <c:pt idx="54">
                  <c:v>8.4470310317539568</c:v>
                </c:pt>
                <c:pt idx="55">
                  <c:v>8.4592626593758364</c:v>
                </c:pt>
                <c:pt idx="56">
                  <c:v>8.4627120801415323</c:v>
                </c:pt>
                <c:pt idx="57">
                  <c:v>8.4648942602079238</c:v>
                </c:pt>
                <c:pt idx="58">
                  <c:v>8.4741940040548371</c:v>
                </c:pt>
                <c:pt idx="59">
                  <c:v>8.4843496290503904</c:v>
                </c:pt>
                <c:pt idx="60">
                  <c:v>8.4853124810464156</c:v>
                </c:pt>
                <c:pt idx="61">
                  <c:v>8.4865753072572616</c:v>
                </c:pt>
                <c:pt idx="62">
                  <c:v>8.4885484111323688</c:v>
                </c:pt>
                <c:pt idx="63">
                  <c:v>8.4933606803780251</c:v>
                </c:pt>
                <c:pt idx="64">
                  <c:v>8.4977162486517486</c:v>
                </c:pt>
                <c:pt idx="65">
                  <c:v>8.4993725409341252</c:v>
                </c:pt>
                <c:pt idx="66">
                  <c:v>8.5026230964127407</c:v>
                </c:pt>
                <c:pt idx="67">
                  <c:v>8.5049178507079883</c:v>
                </c:pt>
                <c:pt idx="68">
                  <c:v>8.5057005319020433</c:v>
                </c:pt>
                <c:pt idx="69">
                  <c:v>8.5160299209817403</c:v>
                </c:pt>
                <c:pt idx="70">
                  <c:v>8.5212439543866694</c:v>
                </c:pt>
                <c:pt idx="71">
                  <c:v>8.5239725055822397</c:v>
                </c:pt>
                <c:pt idx="72">
                  <c:v>8.5248068452536305</c:v>
                </c:pt>
                <c:pt idx="73">
                  <c:v>8.5263539292751371</c:v>
                </c:pt>
                <c:pt idx="74">
                  <c:v>8.5284530487475401</c:v>
                </c:pt>
                <c:pt idx="75">
                  <c:v>8.5305730550794578</c:v>
                </c:pt>
                <c:pt idx="76">
                  <c:v>8.5423098580846197</c:v>
                </c:pt>
                <c:pt idx="77">
                  <c:v>8.5431460739890372</c:v>
                </c:pt>
                <c:pt idx="78">
                  <c:v>8.547909654849537</c:v>
                </c:pt>
                <c:pt idx="79">
                  <c:v>8.5557621795946215</c:v>
                </c:pt>
                <c:pt idx="80">
                  <c:v>8.5559635444557571</c:v>
                </c:pt>
                <c:pt idx="81">
                  <c:v>8.5565294886675449</c:v>
                </c:pt>
                <c:pt idx="82">
                  <c:v>8.5619825787686441</c:v>
                </c:pt>
                <c:pt idx="83">
                  <c:v>8.5719959087878088</c:v>
                </c:pt>
                <c:pt idx="84">
                  <c:v>8.5729926413126147</c:v>
                </c:pt>
                <c:pt idx="85">
                  <c:v>8.5773370342850015</c:v>
                </c:pt>
                <c:pt idx="86">
                  <c:v>8.5776721456264031</c:v>
                </c:pt>
                <c:pt idx="87">
                  <c:v>8.590324388079452</c:v>
                </c:pt>
                <c:pt idx="88">
                  <c:v>8.6106463381166378</c:v>
                </c:pt>
                <c:pt idx="89">
                  <c:v>8.6204691563544085</c:v>
                </c:pt>
                <c:pt idx="90">
                  <c:v>8.6264175605405118</c:v>
                </c:pt>
                <c:pt idx="91">
                  <c:v>8.6350071909226447</c:v>
                </c:pt>
                <c:pt idx="92">
                  <c:v>8.6357594469811332</c:v>
                </c:pt>
                <c:pt idx="93">
                  <c:v>8.6429909189189846</c:v>
                </c:pt>
                <c:pt idx="94">
                  <c:v>8.644759048556633</c:v>
                </c:pt>
                <c:pt idx="95">
                  <c:v>8.6498376375799033</c:v>
                </c:pt>
                <c:pt idx="96">
                  <c:v>8.6615192790587709</c:v>
                </c:pt>
                <c:pt idx="97">
                  <c:v>8.661891763968578</c:v>
                </c:pt>
                <c:pt idx="98">
                  <c:v>8.6646626393758392</c:v>
                </c:pt>
                <c:pt idx="99">
                  <c:v>8.6672136564019677</c:v>
                </c:pt>
                <c:pt idx="100">
                  <c:v>8.6720659967758298</c:v>
                </c:pt>
                <c:pt idx="101">
                  <c:v>8.6728490051410017</c:v>
                </c:pt>
                <c:pt idx="102">
                  <c:v>8.6772988226543806</c:v>
                </c:pt>
                <c:pt idx="103">
                  <c:v>8.6774004184233711</c:v>
                </c:pt>
                <c:pt idx="104">
                  <c:v>8.6897310659934099</c:v>
                </c:pt>
                <c:pt idx="105">
                  <c:v>8.6913677185569238</c:v>
                </c:pt>
                <c:pt idx="106">
                  <c:v>8.6941746278636653</c:v>
                </c:pt>
                <c:pt idx="107">
                  <c:v>8.6981487936820869</c:v>
                </c:pt>
                <c:pt idx="108">
                  <c:v>8.70724304729114</c:v>
                </c:pt>
                <c:pt idx="109">
                  <c:v>8.7170957150377379</c:v>
                </c:pt>
                <c:pt idx="110">
                  <c:v>8.7174467103214717</c:v>
                </c:pt>
                <c:pt idx="111">
                  <c:v>8.7251855786797776</c:v>
                </c:pt>
                <c:pt idx="112">
                  <c:v>8.7402628260933</c:v>
                </c:pt>
                <c:pt idx="113">
                  <c:v>8.7831914399342992</c:v>
                </c:pt>
                <c:pt idx="114">
                  <c:v>8.7894190747405325</c:v>
                </c:pt>
                <c:pt idx="115">
                  <c:v>8.8001854746915757</c:v>
                </c:pt>
                <c:pt idx="116">
                  <c:v>8.8126282640363627</c:v>
                </c:pt>
                <c:pt idx="117">
                  <c:v>8.8141045592251768</c:v>
                </c:pt>
                <c:pt idx="118">
                  <c:v>8.823939614283713</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37F8-4CAB-9D5C-FF8DF2A7185D}"/>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37F8-4CAB-9D5C-FF8DF2A7185D}"/>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8.8927719390291848</c:v>
                </c:pt>
                <c:pt idx="120">
                  <c:v>8.9398374530865627</c:v>
                </c:pt>
                <c:pt idx="121">
                  <c:v>8.9552596214088886</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37F8-4CAB-9D5C-FF8DF2A7185D}"/>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9.1822606216603937</c:v>
                </c:pt>
                <c:pt idx="123">
                  <c:v>9.2085795042407206</c:v>
                </c:pt>
                <c:pt idx="124">
                  <c:v>9.2238784365844815</c:v>
                </c:pt>
                <c:pt idx="125">
                  <c:v>9.3104721013974547</c:v>
                </c:pt>
                <c:pt idx="126">
                  <c:v>9.3258924639324743</c:v>
                </c:pt>
                <c:pt idx="127">
                  <c:v>9.3470849890882022</c:v>
                </c:pt>
                <c:pt idx="128">
                  <c:v>9.4639259379151728</c:v>
                </c:pt>
                <c:pt idx="129">
                  <c:v>9.502212012896468</c:v>
                </c:pt>
              </c:numCache>
            </c:numRef>
          </c:val>
          <c:extLst>
            <c:ext xmlns:c16="http://schemas.microsoft.com/office/drawing/2014/chart" uri="{C3380CC4-5D6E-409C-BE32-E72D297353CC}">
              <c16:uniqueId val="{00000006-37F8-4CAB-9D5C-FF8DF2A7185D}"/>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Your Trust</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8.5305730550794578</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37F8-4CAB-9D5C-FF8DF2A7185D}"/>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6.7020502284419896</c:v>
                </c:pt>
              </c:numCache>
            </c:numRef>
          </c:val>
          <c:extLst>
            <c:ext xmlns:c16="http://schemas.microsoft.com/office/drawing/2014/chart" uri="{C3380CC4-5D6E-409C-BE32-E72D297353CC}">
              <c16:uniqueId val="{00000000-06A2-4998-83B2-CBC158BC841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6A2-4998-83B2-CBC158BC841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0.32551230759750016</c:v>
                </c:pt>
              </c:numCache>
            </c:numRef>
          </c:val>
          <c:extLst>
            <c:ext xmlns:c16="http://schemas.microsoft.com/office/drawing/2014/chart" uri="{C3380CC4-5D6E-409C-BE32-E72D297353CC}">
              <c16:uniqueId val="{00000002-06A2-4998-83B2-CBC158BC841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9.8430541515731385E-2</c:v>
                </c:pt>
              </c:numCache>
            </c:numRef>
          </c:val>
          <c:extLst>
            <c:ext xmlns:c16="http://schemas.microsoft.com/office/drawing/2014/chart" uri="{C3380CC4-5D6E-409C-BE32-E72D297353CC}">
              <c16:uniqueId val="{00000003-06A2-4998-83B2-CBC158BC841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1.0276008345334171</c:v>
                </c:pt>
              </c:numCache>
            </c:numRef>
          </c:val>
          <c:extLst>
            <c:ext xmlns:c16="http://schemas.microsoft.com/office/drawing/2014/chart" uri="{C3380CC4-5D6E-409C-BE32-E72D297353CC}">
              <c16:uniqueId val="{00000004-06A2-4998-83B2-CBC158BC841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9.8430541515732273E-2</c:v>
                </c:pt>
              </c:numCache>
            </c:numRef>
          </c:val>
          <c:extLst>
            <c:ext xmlns:c16="http://schemas.microsoft.com/office/drawing/2014/chart" uri="{C3380CC4-5D6E-409C-BE32-E72D297353CC}">
              <c16:uniqueId val="{00000005-06A2-4998-83B2-CBC158BC841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0.35306019074394612</c:v>
                </c:pt>
              </c:numCache>
            </c:numRef>
          </c:val>
          <c:extLst>
            <c:ext xmlns:c16="http://schemas.microsoft.com/office/drawing/2014/chart" uri="{C3380CC4-5D6E-409C-BE32-E72D297353CC}">
              <c16:uniqueId val="{00000006-06A2-4998-83B2-CBC158BC841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0.68849247275443126</c:v>
                </c:pt>
              </c:numCache>
            </c:numRef>
          </c:val>
          <c:extLst>
            <c:ext xmlns:c16="http://schemas.microsoft.com/office/drawing/2014/chart" uri="{C3380CC4-5D6E-409C-BE32-E72D297353CC}">
              <c16:uniqueId val="{00000007-06A2-4998-83B2-CBC158BC8418}"/>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7.5004456868372724</c:v>
                </c:pt>
              </c:numCache>
            </c:numRef>
          </c:xVal>
          <c:yVal>
            <c:numLit>
              <c:formatCode>General</c:formatCode>
              <c:ptCount val="1"/>
              <c:pt idx="0">
                <c:v>1</c:v>
              </c:pt>
            </c:numLit>
          </c:yVal>
          <c:smooth val="0"/>
          <c:extLst>
            <c:ext xmlns:c16="http://schemas.microsoft.com/office/drawing/2014/chart" uri="{C3380CC4-5D6E-409C-BE32-E72D297353CC}">
              <c16:uniqueId val="{00000008-06A2-4998-83B2-CBC158BC841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6A2-4998-83B2-CBC158BC8418}"/>
              </c:ext>
            </c:extLst>
          </c:dPt>
          <c:xVal>
            <c:numRef>
              <c:f>Sheet1!$B$12</c:f>
              <c:numCache>
                <c:formatCode>0.0</c:formatCode>
                <c:ptCount val="1"/>
                <c:pt idx="0">
                  <c:v>7.6397934948219302</c:v>
                </c:pt>
              </c:numCache>
            </c:numRef>
          </c:xVal>
          <c:yVal>
            <c:numLit>
              <c:formatCode>General</c:formatCode>
              <c:ptCount val="1"/>
              <c:pt idx="0">
                <c:v>1</c:v>
              </c:pt>
            </c:numLit>
          </c:yVal>
          <c:smooth val="0"/>
          <c:extLst>
            <c:ext xmlns:c16="http://schemas.microsoft.com/office/drawing/2014/chart" uri="{C3380CC4-5D6E-409C-BE32-E72D297353CC}">
              <c16:uniqueId val="{0000000A-06A2-4998-83B2-CBC158BC8418}"/>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6A2-4998-83B2-CBC158BC841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Q20. In your opinion, were there enough nurses on duty to care for you in hospital?</c:v>
                  </c:pt>
                </c15:dlblRangeCache>
              </c15:datalabelsRange>
            </c:ext>
            <c:ext xmlns:c16="http://schemas.microsoft.com/office/drawing/2014/chart" uri="{C3380CC4-5D6E-409C-BE32-E72D297353CC}">
              <c16:uniqueId val="{0000000C-06A2-4998-83B2-CBC158BC8418}"/>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7.876258877304215</c:v>
                </c:pt>
              </c:numCache>
            </c:numRef>
          </c:val>
          <c:extLst>
            <c:ext xmlns:c16="http://schemas.microsoft.com/office/drawing/2014/chart" uri="{C3380CC4-5D6E-409C-BE32-E72D297353CC}">
              <c16:uniqueId val="{00000000-AD75-4032-B2CC-7BAEDC7395C1}"/>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0.20192625638004635</c:v>
                </c:pt>
              </c:numCache>
            </c:numRef>
          </c:val>
          <c:extLst>
            <c:ext xmlns:c16="http://schemas.microsoft.com/office/drawing/2014/chart" uri="{C3380CC4-5D6E-409C-BE32-E72D297353CC}">
              <c16:uniqueId val="{00000001-AD75-4032-B2CC-7BAEDC7395C1}"/>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0.25213099182622933</c:v>
                </c:pt>
              </c:numCache>
            </c:numRef>
          </c:val>
          <c:extLst>
            <c:ext xmlns:c16="http://schemas.microsoft.com/office/drawing/2014/chart" uri="{C3380CC4-5D6E-409C-BE32-E72D297353CC}">
              <c16:uniqueId val="{00000002-AD75-4032-B2CC-7BAEDC7395C1}"/>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7.0292235457248609E-2</c:v>
                </c:pt>
              </c:numCache>
            </c:numRef>
          </c:val>
          <c:extLst>
            <c:ext xmlns:c16="http://schemas.microsoft.com/office/drawing/2014/chart" uri="{C3380CC4-5D6E-409C-BE32-E72D297353CC}">
              <c16:uniqueId val="{00000003-AD75-4032-B2CC-7BAEDC7395C1}"/>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0.73384092685848756</c:v>
                </c:pt>
              </c:numCache>
            </c:numRef>
          </c:val>
          <c:extLst>
            <c:ext xmlns:c16="http://schemas.microsoft.com/office/drawing/2014/chart" uri="{C3380CC4-5D6E-409C-BE32-E72D297353CC}">
              <c16:uniqueId val="{00000004-AD75-4032-B2CC-7BAEDC7395C1}"/>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7.0292235457248609E-2</c:v>
                </c:pt>
              </c:numCache>
            </c:numRef>
          </c:val>
          <c:extLst>
            <c:ext xmlns:c16="http://schemas.microsoft.com/office/drawing/2014/chart" uri="{C3380CC4-5D6E-409C-BE32-E72D297353CC}">
              <c16:uniqueId val="{00000005-AD75-4032-B2CC-7BAEDC7395C1}"/>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0.25213099182622933</c:v>
                </c:pt>
              </c:numCache>
            </c:numRef>
          </c:val>
          <c:extLst>
            <c:ext xmlns:c16="http://schemas.microsoft.com/office/drawing/2014/chart" uri="{C3380CC4-5D6E-409C-BE32-E72D297353CC}">
              <c16:uniqueId val="{00000006-AD75-4032-B2CC-7BAEDC7395C1}"/>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0.19443730368424994</c:v>
                </c:pt>
              </c:numCache>
            </c:numRef>
          </c:val>
          <c:extLst>
            <c:ext xmlns:c16="http://schemas.microsoft.com/office/drawing/2014/chart" uri="{C3380CC4-5D6E-409C-BE32-E72D297353CC}">
              <c16:uniqueId val="{00000007-AD75-4032-B2CC-7BAEDC7395C1}"/>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9.0186523049057019</c:v>
                </c:pt>
              </c:numCache>
            </c:numRef>
          </c:xVal>
          <c:yVal>
            <c:numLit>
              <c:formatCode>General</c:formatCode>
              <c:ptCount val="1"/>
              <c:pt idx="0">
                <c:v>1</c:v>
              </c:pt>
            </c:numLit>
          </c:yVal>
          <c:smooth val="0"/>
          <c:extLst>
            <c:ext xmlns:c16="http://schemas.microsoft.com/office/drawing/2014/chart" uri="{C3380CC4-5D6E-409C-BE32-E72D297353CC}">
              <c16:uniqueId val="{00000008-AD75-4032-B2CC-7BAEDC7395C1}"/>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AD75-4032-B2CC-7BAEDC7395C1}"/>
              </c:ext>
            </c:extLst>
          </c:dPt>
          <c:xVal>
            <c:numRef>
              <c:f>Sheet1!$B$12</c:f>
              <c:numCache>
                <c:formatCode>0.0</c:formatCode>
                <c:ptCount val="1"/>
                <c:pt idx="0">
                  <c:v>8.7675288243969831</c:v>
                </c:pt>
              </c:numCache>
            </c:numRef>
          </c:xVal>
          <c:yVal>
            <c:numLit>
              <c:formatCode>General</c:formatCode>
              <c:ptCount val="1"/>
              <c:pt idx="0">
                <c:v>1</c:v>
              </c:pt>
            </c:numLit>
          </c:yVal>
          <c:smooth val="0"/>
          <c:extLst>
            <c:ext xmlns:c16="http://schemas.microsoft.com/office/drawing/2014/chart" uri="{C3380CC4-5D6E-409C-BE32-E72D297353CC}">
              <c16:uniqueId val="{0000000A-AD75-4032-B2CC-7BAEDC7395C1}"/>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AD75-4032-B2CC-7BAEDC7395C1}"/>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Q19. When nurses spoke about your care in front of you, were you included in the conversation?</c:v>
                  </c:pt>
                </c15:dlblRangeCache>
              </c15:datalabelsRange>
            </c:ext>
            <c:ext xmlns:c16="http://schemas.microsoft.com/office/drawing/2014/chart" uri="{C3380CC4-5D6E-409C-BE32-E72D297353CC}">
              <c16:uniqueId val="{0000000C-AD75-4032-B2CC-7BAEDC7395C1}"/>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87264107573118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8.3271007111118873</c:v>
                </c:pt>
              </c:numCache>
            </c:numRef>
          </c:val>
          <c:extLst>
            <c:ext xmlns:c16="http://schemas.microsoft.com/office/drawing/2014/chart" uri="{C3380CC4-5D6E-409C-BE32-E72D297353CC}">
              <c16:uniqueId val="{00000000-86FB-4E02-85BF-288A5CA0AD2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0.11332183496927328</c:v>
                </c:pt>
              </c:numCache>
            </c:numRef>
          </c:val>
          <c:extLst>
            <c:ext xmlns:c16="http://schemas.microsoft.com/office/drawing/2014/chart" uri="{C3380CC4-5D6E-409C-BE32-E72D297353CC}">
              <c16:uniqueId val="{00000001-86FB-4E02-85BF-288A5CA0AD2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0.19150037480923032</c:v>
                </c:pt>
              </c:numCache>
            </c:numRef>
          </c:val>
          <c:extLst>
            <c:ext xmlns:c16="http://schemas.microsoft.com/office/drawing/2014/chart" uri="{C3380CC4-5D6E-409C-BE32-E72D297353CC}">
              <c16:uniqueId val="{00000002-86FB-4E02-85BF-288A5CA0AD2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5.3388872739290605E-2</c:v>
                </c:pt>
              </c:numCache>
            </c:numRef>
          </c:val>
          <c:extLst>
            <c:ext xmlns:c16="http://schemas.microsoft.com/office/drawing/2014/chart" uri="{C3380CC4-5D6E-409C-BE32-E72D297353CC}">
              <c16:uniqueId val="{00000003-86FB-4E02-85BF-288A5CA0AD2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0.55737222753086968</c:v>
                </c:pt>
              </c:numCache>
            </c:numRef>
          </c:val>
          <c:extLst>
            <c:ext xmlns:c16="http://schemas.microsoft.com/office/drawing/2014/chart" uri="{C3380CC4-5D6E-409C-BE32-E72D297353CC}">
              <c16:uniqueId val="{00000004-86FB-4E02-85BF-288A5CA0AD2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5.3388872739290605E-2</c:v>
                </c:pt>
              </c:numCache>
            </c:numRef>
          </c:val>
          <c:extLst>
            <c:ext xmlns:c16="http://schemas.microsoft.com/office/drawing/2014/chart" uri="{C3380CC4-5D6E-409C-BE32-E72D297353CC}">
              <c16:uniqueId val="{00000005-86FB-4E02-85BF-288A5CA0AD2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0.19150037480923032</c:v>
                </c:pt>
              </c:numCache>
            </c:numRef>
          </c:val>
          <c:extLst>
            <c:ext xmlns:c16="http://schemas.microsoft.com/office/drawing/2014/chart" uri="{C3380CC4-5D6E-409C-BE32-E72D297353CC}">
              <c16:uniqueId val="{00000006-86FB-4E02-85BF-288A5CA0AD2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0.23204518403268715</c:v>
                </c:pt>
              </c:numCache>
            </c:numRef>
          </c:val>
          <c:extLst>
            <c:ext xmlns:c16="http://schemas.microsoft.com/office/drawing/2014/chart" uri="{C3380CC4-5D6E-409C-BE32-E72D297353CC}">
              <c16:uniqueId val="{00000007-86FB-4E02-85BF-288A5CA0AD2C}"/>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8.8735884512927807</c:v>
                </c:pt>
              </c:numCache>
            </c:numRef>
          </c:xVal>
          <c:yVal>
            <c:numLit>
              <c:formatCode>General</c:formatCode>
              <c:ptCount val="1"/>
              <c:pt idx="0">
                <c:v>1</c:v>
              </c:pt>
            </c:numLit>
          </c:yVal>
          <c:smooth val="0"/>
          <c:extLst>
            <c:ext xmlns:c16="http://schemas.microsoft.com/office/drawing/2014/chart" uri="{C3380CC4-5D6E-409C-BE32-E72D297353CC}">
              <c16:uniqueId val="{00000008-86FB-4E02-85BF-288A5CA0AD2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6FB-4E02-85BF-288A5CA0AD2C}"/>
              </c:ext>
            </c:extLst>
          </c:dPt>
          <c:xVal>
            <c:numRef>
              <c:f>Sheet1!$B$12</c:f>
              <c:numCache>
                <c:formatCode>0.0</c:formatCode>
                <c:ptCount val="1"/>
                <c:pt idx="0">
                  <c:v>8.9639979073951164</c:v>
                </c:pt>
              </c:numCache>
            </c:numRef>
          </c:xVal>
          <c:yVal>
            <c:numLit>
              <c:formatCode>General</c:formatCode>
              <c:ptCount val="1"/>
              <c:pt idx="0">
                <c:v>1</c:v>
              </c:pt>
            </c:numLit>
          </c:yVal>
          <c:smooth val="0"/>
          <c:extLst>
            <c:ext xmlns:c16="http://schemas.microsoft.com/office/drawing/2014/chart" uri="{C3380CC4-5D6E-409C-BE32-E72D297353CC}">
              <c16:uniqueId val="{0000000A-86FB-4E02-85BF-288A5CA0AD2C}"/>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6FB-4E02-85BF-288A5CA0AD2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Q18. Did you have confidence and trust in the nurses treating you?</c:v>
                  </c:pt>
                </c15:dlblRangeCache>
              </c15:datalabelsRange>
            </c:ext>
            <c:ext xmlns:c16="http://schemas.microsoft.com/office/drawing/2014/chart" uri="{C3380CC4-5D6E-409C-BE32-E72D297353CC}">
              <c16:uniqueId val="{0000000C-86FB-4E02-85BF-288A5CA0AD2C}"/>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7.9768316442780671</c:v>
                </c:pt>
              </c:numCache>
            </c:numRef>
          </c:val>
          <c:extLst>
            <c:ext xmlns:c16="http://schemas.microsoft.com/office/drawing/2014/chart" uri="{C3380CC4-5D6E-409C-BE32-E72D297353CC}">
              <c16:uniqueId val="{00000000-8FF0-4B79-B9C7-ECBF66B52C7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FF0-4B79-B9C7-ECBF66B52C7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0.23843100506792414</c:v>
                </c:pt>
              </c:numCache>
            </c:numRef>
          </c:val>
          <c:extLst>
            <c:ext xmlns:c16="http://schemas.microsoft.com/office/drawing/2014/chart" uri="{C3380CC4-5D6E-409C-BE32-E72D297353CC}">
              <c16:uniqueId val="{00000002-8FF0-4B79-B9C7-ECBF66B52C7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7.3047517473348478E-2</c:v>
                </c:pt>
              </c:numCache>
            </c:numRef>
          </c:val>
          <c:extLst>
            <c:ext xmlns:c16="http://schemas.microsoft.com/office/drawing/2014/chart" uri="{C3380CC4-5D6E-409C-BE32-E72D297353CC}">
              <c16:uniqueId val="{00000003-8FF0-4B79-B9C7-ECBF66B52C7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0.76260567868775553</c:v>
                </c:pt>
              </c:numCache>
            </c:numRef>
          </c:val>
          <c:extLst>
            <c:ext xmlns:c16="http://schemas.microsoft.com/office/drawing/2014/chart" uri="{C3380CC4-5D6E-409C-BE32-E72D297353CC}">
              <c16:uniqueId val="{00000004-8FF0-4B79-B9C7-ECBF66B52C7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7.3047517473348478E-2</c:v>
                </c:pt>
              </c:numCache>
            </c:numRef>
          </c:val>
          <c:extLst>
            <c:ext xmlns:c16="http://schemas.microsoft.com/office/drawing/2014/chart" uri="{C3380CC4-5D6E-409C-BE32-E72D297353CC}">
              <c16:uniqueId val="{00000005-8FF0-4B79-B9C7-ECBF66B52C7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0.26201390397095636</c:v>
                </c:pt>
              </c:numCache>
            </c:numRef>
          </c:val>
          <c:extLst>
            <c:ext xmlns:c16="http://schemas.microsoft.com/office/drawing/2014/chart" uri="{C3380CC4-5D6E-409C-BE32-E72D297353CC}">
              <c16:uniqueId val="{00000006-8FF0-4B79-B9C7-ECBF66B52C7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0.18063195846418978</c:v>
                </c:pt>
              </c:numCache>
            </c:numRef>
          </c:val>
          <c:extLst>
            <c:ext xmlns:c16="http://schemas.microsoft.com/office/drawing/2014/chart" uri="{C3380CC4-5D6E-409C-BE32-E72D297353CC}">
              <c16:uniqueId val="{00000007-8FF0-4B79-B9C7-ECBF66B52C7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8.7296057772820728</c:v>
                </c:pt>
              </c:numCache>
            </c:numRef>
          </c:xVal>
          <c:yVal>
            <c:numLit>
              <c:formatCode>General</c:formatCode>
              <c:ptCount val="1"/>
              <c:pt idx="0">
                <c:v>1</c:v>
              </c:pt>
            </c:numLit>
          </c:yVal>
          <c:smooth val="0"/>
          <c:extLst>
            <c:ext xmlns:c16="http://schemas.microsoft.com/office/drawing/2014/chart" uri="{C3380CC4-5D6E-409C-BE32-E72D297353CC}">
              <c16:uniqueId val="{00000008-8FF0-4B79-B9C7-ECBF66B52C7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FF0-4B79-B9C7-ECBF66B52C79}"/>
              </c:ext>
            </c:extLst>
          </c:dPt>
          <c:xVal>
            <c:numRef>
              <c:f>Sheet1!$B$12</c:f>
              <c:numCache>
                <c:formatCode>0.0</c:formatCode>
                <c:ptCount val="1"/>
                <c:pt idx="0">
                  <c:v>8.6696130061632175</c:v>
                </c:pt>
              </c:numCache>
            </c:numRef>
          </c:xVal>
          <c:yVal>
            <c:numLit>
              <c:formatCode>General</c:formatCode>
              <c:ptCount val="1"/>
              <c:pt idx="0">
                <c:v>1</c:v>
              </c:pt>
            </c:numLit>
          </c:yVal>
          <c:smooth val="0"/>
          <c:extLst>
            <c:ext xmlns:c16="http://schemas.microsoft.com/office/drawing/2014/chart" uri="{C3380CC4-5D6E-409C-BE32-E72D297353CC}">
              <c16:uniqueId val="{0000000A-8FF0-4B79-B9C7-ECBF66B52C7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FF0-4B79-B9C7-ECBF66B52C7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Q17. When you asked nurses questions, did you get answers you could understand? </c:v>
                  </c:pt>
                </c15:dlblRangeCache>
              </c15:datalabelsRange>
            </c:ext>
            <c:ext xmlns:c16="http://schemas.microsoft.com/office/drawing/2014/chart" uri="{C3380CC4-5D6E-409C-BE32-E72D297353CC}">
              <c16:uniqueId val="{0000000C-8FF0-4B79-B9C7-ECBF66B52C7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Sheet1!$B$2:$B$6</c:f>
              <c:numCache>
                <c:formatCode>0.0</c:formatCode>
                <c:ptCount val="5"/>
                <c:pt idx="0">
                  <c:v>8.1419688738442932</c:v>
                </c:pt>
                <c:pt idx="1">
                  <c:v>8.1587548991525214</c:v>
                </c:pt>
                <c:pt idx="2">
                  <c:v>8.1964215463164045</c:v>
                </c:pt>
                <c:pt idx="3">
                  <c:v>8.2006998840304863</c:v>
                </c:pt>
                <c:pt idx="4">
                  <c:v>8.2129921370451573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Bradford Teaching Hospitals NHS Foundation Trust</c:v>
                </c:pt>
                <c:pt idx="2">
                  <c:v>Mid Yorkshire Teaching NHS Trust</c:v>
                </c:pt>
                <c:pt idx="3">
                  <c:v>South Tyneside and Sunderland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Sheet1!$B$2:$B$6</c:f>
              <c:numCache>
                <c:formatCode>0.0</c:formatCode>
                <c:ptCount val="5"/>
                <c:pt idx="0">
                  <c:v>8.8473619978199363</c:v>
                </c:pt>
                <c:pt idx="1">
                  <c:v>8.7635269886481275</c:v>
                </c:pt>
                <c:pt idx="2">
                  <c:v>8.5433719912406367</c:v>
                </c:pt>
                <c:pt idx="3">
                  <c:v>8.4955288463716787</c:v>
                </c:pt>
                <c:pt idx="4">
                  <c:v>8.4924705677817514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Barnsley Hospital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7.7620657294615132</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7.8046624997899849</c:v>
                </c:pt>
                <c:pt idx="2">
                  <c:v>7.8783171747004834</c:v>
                </c:pt>
                <c:pt idx="3">
                  <c:v>7.8797290543997676</c:v>
                </c:pt>
                <c:pt idx="4">
                  <c:v>7.943291239929013</c:v>
                </c:pt>
                <c:pt idx="5">
                  <c:v>7.9493254369158217</c:v>
                </c:pt>
                <c:pt idx="6">
                  <c:v>7.9509424273779947</c:v>
                </c:pt>
                <c:pt idx="7">
                  <c:v>7.9676475411187369</c:v>
                </c:pt>
                <c:pt idx="8">
                  <c:v>7.9825088692364883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#N/A</c:v>
                </c:pt>
                <c:pt idx="9">
                  <c:v>7.8958166801003236</c:v>
                </c:pt>
                <c:pt idx="10">
                  <c:v>7.9857516791697218</c:v>
                </c:pt>
                <c:pt idx="11">
                  <c:v>8.0002052381793405</c:v>
                </c:pt>
                <c:pt idx="12">
                  <c:v>8.021824311764135</c:v>
                </c:pt>
                <c:pt idx="13">
                  <c:v>8.024003033301387</c:v>
                </c:pt>
                <c:pt idx="14">
                  <c:v>8.0478254189627272</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8.0499643702739867</c:v>
                </c:pt>
                <c:pt idx="16">
                  <c:v>8.0502942673836362</c:v>
                </c:pt>
                <c:pt idx="17">
                  <c:v>8.0638345945812784</c:v>
                </c:pt>
                <c:pt idx="18">
                  <c:v>8.0665558978852783</c:v>
                </c:pt>
                <c:pt idx="19">
                  <c:v>8.0694164880466168</c:v>
                </c:pt>
                <c:pt idx="20">
                  <c:v>8.0741874905396482</c:v>
                </c:pt>
                <c:pt idx="21">
                  <c:v>8.1078194233850116</c:v>
                </c:pt>
                <c:pt idx="22">
                  <c:v>8.1099898405282271</c:v>
                </c:pt>
                <c:pt idx="23">
                  <c:v>8.1118932687048932</c:v>
                </c:pt>
                <c:pt idx="24">
                  <c:v>8.1138845032342228</c:v>
                </c:pt>
                <c:pt idx="25">
                  <c:v>8.1195272003646064</c:v>
                </c:pt>
                <c:pt idx="26">
                  <c:v>8.1231468866044256</c:v>
                </c:pt>
                <c:pt idx="27">
                  <c:v>8.1310508695196688</c:v>
                </c:pt>
                <c:pt idx="28">
                  <c:v>8.1377232603892491</c:v>
                </c:pt>
                <c:pt idx="29">
                  <c:v>8.1419688738442932</c:v>
                </c:pt>
                <c:pt idx="30">
                  <c:v>8.1543391261091944</c:v>
                </c:pt>
                <c:pt idx="31">
                  <c:v>8.1586311340741595</c:v>
                </c:pt>
                <c:pt idx="32">
                  <c:v>8.1587548991525214</c:v>
                </c:pt>
                <c:pt idx="33">
                  <c:v>8.1608673858744378</c:v>
                </c:pt>
                <c:pt idx="34">
                  <c:v>8.1656672867482509</c:v>
                </c:pt>
                <c:pt idx="35">
                  <c:v>8.1660202983449501</c:v>
                </c:pt>
                <c:pt idx="36">
                  <c:v>8.1723056565146042</c:v>
                </c:pt>
                <c:pt idx="37">
                  <c:v>8.1964215463164045</c:v>
                </c:pt>
                <c:pt idx="38">
                  <c:v>8.2006998840304863</c:v>
                </c:pt>
                <c:pt idx="39">
                  <c:v>8.202817560359362</c:v>
                </c:pt>
                <c:pt idx="40">
                  <c:v>8.2115132676586722</c:v>
                </c:pt>
                <c:pt idx="41">
                  <c:v>8.2129921370451573</c:v>
                </c:pt>
                <c:pt idx="42">
                  <c:v>8.2246853674126648</c:v>
                </c:pt>
                <c:pt idx="43">
                  <c:v>8.2277921897905788</c:v>
                </c:pt>
                <c:pt idx="44">
                  <c:v>8.2299601293404994</c:v>
                </c:pt>
                <c:pt idx="45">
                  <c:v>8.2329833630475466</c:v>
                </c:pt>
                <c:pt idx="46">
                  <c:v>8.2344935364759735</c:v>
                </c:pt>
                <c:pt idx="47">
                  <c:v>8.2390409093920827</c:v>
                </c:pt>
                <c:pt idx="48">
                  <c:v>8.2409063160137492</c:v>
                </c:pt>
                <c:pt idx="49">
                  <c:v>8.2451248930809804</c:v>
                </c:pt>
                <c:pt idx="50">
                  <c:v>8.247337174103107</c:v>
                </c:pt>
                <c:pt idx="51">
                  <c:v>8.2506701591482745</c:v>
                </c:pt>
                <c:pt idx="52">
                  <c:v>8.2507243851563405</c:v>
                </c:pt>
                <c:pt idx="53">
                  <c:v>8.2551904498698114</c:v>
                </c:pt>
                <c:pt idx="54">
                  <c:v>8.2563344586850214</c:v>
                </c:pt>
                <c:pt idx="55">
                  <c:v>8.2694887170737239</c:v>
                </c:pt>
                <c:pt idx="56">
                  <c:v>8.2700309880954208</c:v>
                </c:pt>
                <c:pt idx="57">
                  <c:v>8.281788765720675</c:v>
                </c:pt>
                <c:pt idx="58">
                  <c:v>8.2888474179647993</c:v>
                </c:pt>
                <c:pt idx="59">
                  <c:v>8.2969651974635301</c:v>
                </c:pt>
                <c:pt idx="60">
                  <c:v>8.2974303217515608</c:v>
                </c:pt>
                <c:pt idx="61">
                  <c:v>8.2986229591658454</c:v>
                </c:pt>
                <c:pt idx="62">
                  <c:v>8.2989318890356909</c:v>
                </c:pt>
                <c:pt idx="63">
                  <c:v>8.3002585471151669</c:v>
                </c:pt>
                <c:pt idx="64">
                  <c:v>8.3014405678652476</c:v>
                </c:pt>
                <c:pt idx="65">
                  <c:v>8.3112851981028282</c:v>
                </c:pt>
                <c:pt idx="66">
                  <c:v>8.3159238026070987</c:v>
                </c:pt>
                <c:pt idx="67">
                  <c:v>8.3161863188911767</c:v>
                </c:pt>
                <c:pt idx="68">
                  <c:v>8.3163243141505454</c:v>
                </c:pt>
                <c:pt idx="69">
                  <c:v>8.3170947915090316</c:v>
                </c:pt>
                <c:pt idx="70">
                  <c:v>8.3259556666072552</c:v>
                </c:pt>
                <c:pt idx="71">
                  <c:v>8.3339246855500129</c:v>
                </c:pt>
                <c:pt idx="72">
                  <c:v>8.3434632790361363</c:v>
                </c:pt>
                <c:pt idx="73">
                  <c:v>8.3495757980316068</c:v>
                </c:pt>
                <c:pt idx="74">
                  <c:v>8.3516978269790325</c:v>
                </c:pt>
                <c:pt idx="75">
                  <c:v>8.3522572584340509</c:v>
                </c:pt>
                <c:pt idx="76">
                  <c:v>8.3529358193198266</c:v>
                </c:pt>
                <c:pt idx="77">
                  <c:v>8.3552683952198272</c:v>
                </c:pt>
                <c:pt idx="78">
                  <c:v>8.361415439152891</c:v>
                </c:pt>
                <c:pt idx="79">
                  <c:v>8.3618185886688909</c:v>
                </c:pt>
                <c:pt idx="80">
                  <c:v>8.3635467989359302</c:v>
                </c:pt>
                <c:pt idx="81">
                  <c:v>8.3731215138867885</c:v>
                </c:pt>
                <c:pt idx="82">
                  <c:v>8.3752094621187485</c:v>
                </c:pt>
                <c:pt idx="83">
                  <c:v>8.3769024086157398</c:v>
                </c:pt>
                <c:pt idx="84">
                  <c:v>8.3854148389184022</c:v>
                </c:pt>
                <c:pt idx="85">
                  <c:v>8.385760849716231</c:v>
                </c:pt>
                <c:pt idx="86">
                  <c:v>8.3958394986638805</c:v>
                </c:pt>
                <c:pt idx="87">
                  <c:v>8.4028983865714242</c:v>
                </c:pt>
                <c:pt idx="88">
                  <c:v>8.4043259769590204</c:v>
                </c:pt>
                <c:pt idx="89">
                  <c:v>8.4056883292536693</c:v>
                </c:pt>
                <c:pt idx="90">
                  <c:v>8.4073482384645271</c:v>
                </c:pt>
                <c:pt idx="91">
                  <c:v>8.4128167060125545</c:v>
                </c:pt>
                <c:pt idx="92">
                  <c:v>8.4133428563148644</c:v>
                </c:pt>
                <c:pt idx="93">
                  <c:v>8.41602917304618</c:v>
                </c:pt>
                <c:pt idx="94">
                  <c:v>8.4161313550328689</c:v>
                </c:pt>
                <c:pt idx="95">
                  <c:v>8.420801890280547</c:v>
                </c:pt>
                <c:pt idx="96">
                  <c:v>8.4246075698896927</c:v>
                </c:pt>
                <c:pt idx="97">
                  <c:v>8.436461424827856</c:v>
                </c:pt>
                <c:pt idx="98">
                  <c:v>8.4466738352045727</c:v>
                </c:pt>
                <c:pt idx="99">
                  <c:v>8.4504504009538426</c:v>
                </c:pt>
                <c:pt idx="100">
                  <c:v>8.4507027040983722</c:v>
                </c:pt>
                <c:pt idx="101">
                  <c:v>8.4575847383895013</c:v>
                </c:pt>
                <c:pt idx="102">
                  <c:v>8.4586975825048629</c:v>
                </c:pt>
                <c:pt idx="103">
                  <c:v>8.4699683012214066</c:v>
                </c:pt>
                <c:pt idx="104">
                  <c:v>8.4732170474873652</c:v>
                </c:pt>
                <c:pt idx="105">
                  <c:v>8.4828636990905402</c:v>
                </c:pt>
                <c:pt idx="106">
                  <c:v>8.4924705677817514</c:v>
                </c:pt>
                <c:pt idx="107">
                  <c:v>8.4926163876962271</c:v>
                </c:pt>
                <c:pt idx="108">
                  <c:v>8.4955288463716787</c:v>
                </c:pt>
                <c:pt idx="109">
                  <c:v>8.4981418189693656</c:v>
                </c:pt>
                <c:pt idx="110">
                  <c:v>8.5036343656655955</c:v>
                </c:pt>
                <c:pt idx="111">
                  <c:v>8.5433719912406367</c:v>
                </c:pt>
                <c:pt idx="112">
                  <c:v>8.5790901298648077</c:v>
                </c:pt>
                <c:pt idx="113">
                  <c:v>8.5953864870314387</c:v>
                </c:pt>
                <c:pt idx="114">
                  <c:v>8.599084173113317</c:v>
                </c:pt>
                <c:pt idx="115">
                  <c:v>8.6011552153899746</c:v>
                </c:pt>
                <c:pt idx="116">
                  <c:v>8.7016908292536144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8.6055093579888542</c:v>
                </c:pt>
                <c:pt idx="118">
                  <c:v>8.649502892383806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8.7445818322876185</c:v>
                </c:pt>
                <c:pt idx="120">
                  <c:v>8.7635269886481275</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8.8473619978199363</c:v>
                </c:pt>
                <c:pt idx="122">
                  <c:v>9.0031832932126097</c:v>
                </c:pt>
                <c:pt idx="123">
                  <c:v>9.0779219110685112</c:v>
                </c:pt>
                <c:pt idx="124">
                  <c:v>9.0785419637629357</c:v>
                </c:pt>
                <c:pt idx="125">
                  <c:v>9.0858730240348944</c:v>
                </c:pt>
                <c:pt idx="126">
                  <c:v>9.1404463265633016</c:v>
                </c:pt>
                <c:pt idx="127">
                  <c:v>9.152064963264845</c:v>
                </c:pt>
                <c:pt idx="128">
                  <c:v>9.2275248906840179</c:v>
                </c:pt>
                <c:pt idx="129">
                  <c:v>9.3389298516936172</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Your Trust</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8.3529358193198266</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6.6680529055590494</c:v>
                </c:pt>
              </c:numCache>
            </c:numRef>
          </c:val>
          <c:extLst>
            <c:ext xmlns:c16="http://schemas.microsoft.com/office/drawing/2014/chart" uri="{C3380CC4-5D6E-409C-BE32-E72D297353CC}">
              <c16:uniqueId val="{00000000-5851-4EC9-BC77-1E3EBD90480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0.29405557410562544</c:v>
                </c:pt>
              </c:numCache>
            </c:numRef>
          </c:val>
          <c:extLst>
            <c:ext xmlns:c16="http://schemas.microsoft.com/office/drawing/2014/chart" uri="{C3380CC4-5D6E-409C-BE32-E72D297353CC}">
              <c16:uniqueId val="{00000001-5851-4EC9-BC77-1E3EBD90480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0.30918012783272175</c:v>
                </c:pt>
              </c:numCache>
            </c:numRef>
          </c:val>
          <c:extLst>
            <c:ext xmlns:c16="http://schemas.microsoft.com/office/drawing/2014/chart" uri="{C3380CC4-5D6E-409C-BE32-E72D297353CC}">
              <c16:uniqueId val="{00000002-5851-4EC9-BC77-1E3EBD90480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8.6197108046513371E-2</c:v>
                </c:pt>
              </c:numCache>
            </c:numRef>
          </c:val>
          <c:extLst>
            <c:ext xmlns:c16="http://schemas.microsoft.com/office/drawing/2014/chart" uri="{C3380CC4-5D6E-409C-BE32-E72D297353CC}">
              <c16:uniqueId val="{00000003-5851-4EC9-BC77-1E3EBD90480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0.89988553145170425</c:v>
                </c:pt>
              </c:numCache>
            </c:numRef>
          </c:val>
          <c:extLst>
            <c:ext xmlns:c16="http://schemas.microsoft.com/office/drawing/2014/chart" uri="{C3380CC4-5D6E-409C-BE32-E72D297353CC}">
              <c16:uniqueId val="{00000004-5851-4EC9-BC77-1E3EBD90480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8.6197108046510706E-2</c:v>
                </c:pt>
              </c:numCache>
            </c:numRef>
          </c:val>
          <c:extLst>
            <c:ext xmlns:c16="http://schemas.microsoft.com/office/drawing/2014/chart" uri="{C3380CC4-5D6E-409C-BE32-E72D297353CC}">
              <c16:uniqueId val="{00000005-5851-4EC9-BC77-1E3EBD90480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0.30918012783272353</c:v>
                </c:pt>
              </c:numCache>
            </c:numRef>
          </c:val>
          <c:extLst>
            <c:ext xmlns:c16="http://schemas.microsoft.com/office/drawing/2014/chart" uri="{C3380CC4-5D6E-409C-BE32-E72D297353CC}">
              <c16:uniqueId val="{00000006-5851-4EC9-BC77-1E3EBD90480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0.58957871591357858</c:v>
                </c:pt>
              </c:numCache>
            </c:numRef>
          </c:val>
          <c:extLst>
            <c:ext xmlns:c16="http://schemas.microsoft.com/office/drawing/2014/chart" uri="{C3380CC4-5D6E-409C-BE32-E72D297353CC}">
              <c16:uniqueId val="{00000007-5851-4EC9-BC77-1E3EBD904804}"/>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7.7792692196178974</c:v>
                </c:pt>
              </c:numCache>
            </c:numRef>
          </c:xVal>
          <c:yVal>
            <c:numLit>
              <c:formatCode>General</c:formatCode>
              <c:ptCount val="1"/>
              <c:pt idx="0">
                <c:v>1</c:v>
              </c:pt>
            </c:numLit>
          </c:yVal>
          <c:smooth val="0"/>
          <c:extLst>
            <c:ext xmlns:c16="http://schemas.microsoft.com/office/drawing/2014/chart" uri="{C3380CC4-5D6E-409C-BE32-E72D297353CC}">
              <c16:uniqueId val="{00000008-5851-4EC9-BC77-1E3EBD904804}"/>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851-4EC9-BC77-1E3EBD904804}"/>
              </c:ext>
            </c:extLst>
          </c:dPt>
          <c:xVal>
            <c:numRef>
              <c:f>Sheet1!$B$12</c:f>
              <c:numCache>
                <c:formatCode>0.0</c:formatCode>
                <c:ptCount val="1"/>
                <c:pt idx="0">
                  <c:v>7.8074284812697616</c:v>
                </c:pt>
              </c:numCache>
            </c:numRef>
          </c:xVal>
          <c:yVal>
            <c:numLit>
              <c:formatCode>General</c:formatCode>
              <c:ptCount val="1"/>
              <c:pt idx="0">
                <c:v>1</c:v>
              </c:pt>
            </c:numLit>
          </c:yVal>
          <c:smooth val="0"/>
          <c:extLst>
            <c:ext xmlns:c16="http://schemas.microsoft.com/office/drawing/2014/chart" uri="{C3380CC4-5D6E-409C-BE32-E72D297353CC}">
              <c16:uniqueId val="{0000000A-5851-4EC9-BC77-1E3EBD904804}"/>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851-4EC9-BC77-1E3EBD90480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Q24. Did you feel able to talk to members of hospital staff about your worries and fears?</c:v>
                  </c:pt>
                </c15:dlblRangeCache>
              </c15:datalabelsRange>
            </c:ext>
            <c:ext xmlns:c16="http://schemas.microsoft.com/office/drawing/2014/chart" uri="{C3380CC4-5D6E-409C-BE32-E72D297353CC}">
              <c16:uniqueId val="{0000000C-5851-4EC9-BC77-1E3EBD904804}"/>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8.3378661934792184</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0.19063291961895423</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5.7994075625105168E-2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0.60544988976644376</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5.7994075625105168E-2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0.20801876213335291</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0.3326343145249151</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8.8286133977453503</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8.8892181336064997</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Q23. How much information about your condition or treatment was given to you?</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27202743739239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6.2691077308658461</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0.26065821548268708</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0.27245574252372418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7.5958623993185093E-2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0.79299721614281804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7.5958623993184204E-2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0.27245574252372418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0.50991762312170863</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7.3688221878941214</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7.274678920936851</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Q22. To what extent did staff looking after you involve you in decisions about your care and treatment?</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7.0094199170814111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0.26739765485072464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7.9379293551669505E-2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0.8287085191473027</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7.9379293551671282E-2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0.2847253310903799</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0.35173612859508196</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7.9658272886713908</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7.770551125057457</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Q21. Thinking about your care and treatment, were you told something by a member of staff that was different to what you had been told by another member of staff?</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7919077341434911"/>
          <c:w val="0.74050409342017565"/>
          <c:h val="0.720809226585650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7.6018838901727168</c:v>
                </c:pt>
              </c:numCache>
            </c:numRef>
          </c:val>
          <c:extLst>
            <c:ext xmlns:c16="http://schemas.microsoft.com/office/drawing/2014/chart" uri="{C3380CC4-5D6E-409C-BE32-E72D297353CC}">
              <c16:uniqueId val="{00000000-8261-497C-81A4-8DC0FF2F018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6.9957988447863606E-2</c:v>
                </c:pt>
              </c:numCache>
            </c:numRef>
          </c:val>
          <c:extLst>
            <c:ext xmlns:c16="http://schemas.microsoft.com/office/drawing/2014/chart" uri="{C3380CC4-5D6E-409C-BE32-E72D297353CC}">
              <c16:uniqueId val="{00000001-8261-497C-81A4-8DC0FF2F018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0.23014372558119245</c:v>
                </c:pt>
              </c:numCache>
            </c:numRef>
          </c:val>
          <c:extLst>
            <c:ext xmlns:c16="http://schemas.microsoft.com/office/drawing/2014/chart" uri="{C3380CC4-5D6E-409C-BE32-E72D297353CC}">
              <c16:uniqueId val="{00000002-8261-497C-81A4-8DC0FF2F018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6.4162350016498948E-2</c:v>
                </c:pt>
              </c:numCache>
            </c:numRef>
          </c:val>
          <c:extLst>
            <c:ext xmlns:c16="http://schemas.microsoft.com/office/drawing/2014/chart" uri="{C3380CC4-5D6E-409C-BE32-E72D297353CC}">
              <c16:uniqueId val="{00000003-8261-497C-81A4-8DC0FF2F018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0.66984579590107529</c:v>
                </c:pt>
              </c:numCache>
            </c:numRef>
          </c:val>
          <c:extLst>
            <c:ext xmlns:c16="http://schemas.microsoft.com/office/drawing/2014/chart" uri="{C3380CC4-5D6E-409C-BE32-E72D297353CC}">
              <c16:uniqueId val="{00000004-8261-497C-81A4-8DC0FF2F018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6.4162350016498948E-2</c:v>
                </c:pt>
              </c:numCache>
            </c:numRef>
          </c:val>
          <c:extLst>
            <c:ext xmlns:c16="http://schemas.microsoft.com/office/drawing/2014/chart" uri="{C3380CC4-5D6E-409C-BE32-E72D297353CC}">
              <c16:uniqueId val="{00000005-8261-497C-81A4-8DC0FF2F018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0.23014372558119334</c:v>
                </c:pt>
              </c:numCache>
            </c:numRef>
          </c:val>
          <c:extLst>
            <c:ext xmlns:c16="http://schemas.microsoft.com/office/drawing/2014/chart" uri="{C3380CC4-5D6E-409C-BE32-E72D297353CC}">
              <c16:uniqueId val="{00000006-8261-497C-81A4-8DC0FF2F018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0.51784111201305016</c:v>
                </c:pt>
              </c:numCache>
            </c:numRef>
          </c:val>
          <c:extLst>
            <c:ext xmlns:c16="http://schemas.microsoft.com/office/drawing/2014/chart" uri="{C3380CC4-5D6E-409C-BE32-E72D297353CC}">
              <c16:uniqueId val="{00000007-8261-497C-81A4-8DC0FF2F0180}"/>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8.1787036145630712</c:v>
                </c:pt>
              </c:numCache>
            </c:numRef>
          </c:xVal>
          <c:yVal>
            <c:numLit>
              <c:formatCode>General</c:formatCode>
              <c:ptCount val="1"/>
              <c:pt idx="0">
                <c:v>1</c:v>
              </c:pt>
            </c:numLit>
          </c:yVal>
          <c:smooth val="0"/>
          <c:extLst>
            <c:ext xmlns:c16="http://schemas.microsoft.com/office/drawing/2014/chart" uri="{C3380CC4-5D6E-409C-BE32-E72D297353CC}">
              <c16:uniqueId val="{00000008-8261-497C-81A4-8DC0FF2F0180}"/>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261-497C-81A4-8DC0FF2F0180}"/>
              </c:ext>
            </c:extLst>
          </c:dPt>
          <c:xVal>
            <c:numRef>
              <c:f>Sheet1!$B$12</c:f>
              <c:numCache>
                <c:formatCode>0.0</c:formatCode>
                <c:ptCount val="1"/>
                <c:pt idx="0">
                  <c:v>8.3010708521688095</c:v>
                </c:pt>
              </c:numCache>
            </c:numRef>
          </c:xVal>
          <c:yVal>
            <c:numLit>
              <c:formatCode>General</c:formatCode>
              <c:ptCount val="1"/>
              <c:pt idx="0">
                <c:v>1</c:v>
              </c:pt>
            </c:numLit>
          </c:yVal>
          <c:smooth val="0"/>
          <c:extLst>
            <c:ext xmlns:c16="http://schemas.microsoft.com/office/drawing/2014/chart" uri="{C3380CC4-5D6E-409C-BE32-E72D297353CC}">
              <c16:uniqueId val="{0000000A-8261-497C-81A4-8DC0FF2F0180}"/>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261-497C-81A4-8DC0FF2F018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Q27. Were you able to get a member of staff to help you when you needed attention?</c:v>
                  </c:pt>
                </c15:dlblRangeCache>
              </c15:datalabelsRange>
            </c:ext>
            <c:ext xmlns:c16="http://schemas.microsoft.com/office/drawing/2014/chart" uri="{C3380CC4-5D6E-409C-BE32-E72D297353CC}">
              <c16:uniqueId val="{0000000C-8261-497C-81A4-8DC0FF2F0180}"/>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47223198350531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8.1811540481139797</c:v>
                </c:pt>
              </c:numCache>
            </c:numRef>
          </c:val>
          <c:extLst>
            <c:ext xmlns:c16="http://schemas.microsoft.com/office/drawing/2014/chart" uri="{C3380CC4-5D6E-409C-BE32-E72D297353CC}">
              <c16:uniqueId val="{00000000-046D-49FE-8EE2-7A400DA0E0B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0.14031499922687374</c:v>
                </c:pt>
              </c:numCache>
            </c:numRef>
          </c:val>
          <c:extLst>
            <c:ext xmlns:c16="http://schemas.microsoft.com/office/drawing/2014/chart" uri="{C3380CC4-5D6E-409C-BE32-E72D297353CC}">
              <c16:uniqueId val="{00000001-046D-49FE-8EE2-7A400DA0E0B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0.19277211246702208</c:v>
                </c:pt>
              </c:numCache>
            </c:numRef>
          </c:val>
          <c:extLst>
            <c:ext xmlns:c16="http://schemas.microsoft.com/office/drawing/2014/chart" uri="{C3380CC4-5D6E-409C-BE32-E72D297353CC}">
              <c16:uniqueId val="{00000002-046D-49FE-8EE2-7A400DA0E0B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5.3743423690104208E-2</c:v>
                </c:pt>
              </c:numCache>
            </c:numRef>
          </c:val>
          <c:extLst>
            <c:ext xmlns:c16="http://schemas.microsoft.com/office/drawing/2014/chart" uri="{C3380CC4-5D6E-409C-BE32-E72D297353CC}">
              <c16:uniqueId val="{00000003-046D-49FE-8EE2-7A400DA0E0B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0.56107368896072174</c:v>
                </c:pt>
              </c:numCache>
            </c:numRef>
          </c:val>
          <c:extLst>
            <c:ext xmlns:c16="http://schemas.microsoft.com/office/drawing/2014/chart" uri="{C3380CC4-5D6E-409C-BE32-E72D297353CC}">
              <c16:uniqueId val="{00000004-046D-49FE-8EE2-7A400DA0E0B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5.3743423690104208E-2</c:v>
                </c:pt>
              </c:numCache>
            </c:numRef>
          </c:val>
          <c:extLst>
            <c:ext xmlns:c16="http://schemas.microsoft.com/office/drawing/2014/chart" uri="{C3380CC4-5D6E-409C-BE32-E72D297353CC}">
              <c16:uniqueId val="{00000005-046D-49FE-8EE2-7A400DA0E0B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0.19277211246702208</c:v>
                </c:pt>
              </c:numCache>
            </c:numRef>
          </c:val>
          <c:extLst>
            <c:ext xmlns:c16="http://schemas.microsoft.com/office/drawing/2014/chart" uri="{C3380CC4-5D6E-409C-BE32-E72D297353CC}">
              <c16:uniqueId val="{00000006-046D-49FE-8EE2-7A400DA0E0B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0.46174885549951128</c:v>
                </c:pt>
              </c:numCache>
            </c:numRef>
          </c:val>
          <c:extLst>
            <c:ext xmlns:c16="http://schemas.microsoft.com/office/drawing/2014/chart" uri="{C3380CC4-5D6E-409C-BE32-E72D297353CC}">
              <c16:uniqueId val="{00000007-046D-49FE-8EE2-7A400DA0E0B2}"/>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9.0490845231492987</c:v>
                </c:pt>
              </c:numCache>
            </c:numRef>
          </c:xVal>
          <c:yVal>
            <c:numLit>
              <c:formatCode>General</c:formatCode>
              <c:ptCount val="1"/>
              <c:pt idx="0">
                <c:v>1</c:v>
              </c:pt>
            </c:numLit>
          </c:yVal>
          <c:smooth val="0"/>
          <c:extLst>
            <c:ext xmlns:c16="http://schemas.microsoft.com/office/drawing/2014/chart" uri="{C3380CC4-5D6E-409C-BE32-E72D297353CC}">
              <c16:uniqueId val="{00000008-046D-49FE-8EE2-7A400DA0E0B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46D-49FE-8EE2-7A400DA0E0B2}"/>
              </c:ext>
            </c:extLst>
          </c:dPt>
          <c:xVal>
            <c:numRef>
              <c:f>Sheet1!$B$12</c:f>
              <c:numCache>
                <c:formatCode>0.0</c:formatCode>
                <c:ptCount val="1"/>
                <c:pt idx="0">
                  <c:v>8.8485214279783406</c:v>
                </c:pt>
              </c:numCache>
            </c:numRef>
          </c:xVal>
          <c:yVal>
            <c:numLit>
              <c:formatCode>General</c:formatCode>
              <c:ptCount val="1"/>
              <c:pt idx="0">
                <c:v>1</c:v>
              </c:pt>
            </c:numLit>
          </c:yVal>
          <c:smooth val="0"/>
          <c:extLst>
            <c:ext xmlns:c16="http://schemas.microsoft.com/office/drawing/2014/chart" uri="{C3380CC4-5D6E-409C-BE32-E72D297353CC}">
              <c16:uniqueId val="{0000000A-046D-49FE-8EE2-7A400DA0E0B2}"/>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46D-49FE-8EE2-7A400DA0E0B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Q26. Do you think the hospital staff did everything they could to help control your pain?</c:v>
                  </c:pt>
                </c15:dlblRangeCache>
              </c15:datalabelsRange>
            </c:ext>
            <c:ext xmlns:c16="http://schemas.microsoft.com/office/drawing/2014/chart" uri="{C3380CC4-5D6E-409C-BE32-E72D297353CC}">
              <c16:uniqueId val="{0000000C-046D-49FE-8EE2-7A400DA0E0B2}"/>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9.0650297667258783</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0.13498370599209508</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4.0792902747993409E-2</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0.42587209479263066</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4.0792902747993409E-2</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0.146319930820491</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3.9952365474629659E-2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9.3002305035976587</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9.4537424228622822</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Q25. Were you given enough privacy when being examined or treated?</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Sheet1!$B$2:$B$6</c:f>
              <c:numCache>
                <c:formatCode>0.0</c:formatCode>
                <c:ptCount val="5"/>
                <c:pt idx="0">
                  <c:v>7.5520760178466837</c:v>
                </c:pt>
                <c:pt idx="1">
                  <c:v>7.6438149690480159</c:v>
                </c:pt>
                <c:pt idx="2">
                  <c:v>7.668498605924909</c:v>
                </c:pt>
                <c:pt idx="3">
                  <c:v>7.6834142293690686</c:v>
                </c:pt>
                <c:pt idx="4">
                  <c:v>7.686117777697965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2D4-4621-B7E7-FE124E08A588}"/>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Leeds Teaching Hospitals NHS Trust</c:v>
                </c:pt>
                <c:pt idx="2">
                  <c:v>Hull University Teaching Hospitals NHS Trust</c:v>
                </c:pt>
                <c:pt idx="3">
                  <c:v>Bradford Teaching Hospitals NHS Foundation Trust</c:v>
                </c:pt>
                <c:pt idx="4">
                  <c:v>Airedale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2D4-4621-B7E7-FE124E08A588}"/>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Sheet1!$B$2:$B$6</c:f>
              <c:numCache>
                <c:formatCode>0.0</c:formatCode>
                <c:ptCount val="5"/>
                <c:pt idx="0">
                  <c:v>8.7594419389262903</c:v>
                </c:pt>
                <c:pt idx="1">
                  <c:v>8.4225155049690024</c:v>
                </c:pt>
                <c:pt idx="2">
                  <c:v>8.3609874655288703</c:v>
                </c:pt>
                <c:pt idx="3">
                  <c:v>8.3576649725676493</c:v>
                </c:pt>
                <c:pt idx="4">
                  <c:v>8.1703257797071185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F6D-4DE4-AA44-EC51D8FC1020}"/>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North Cumbria Integrated Care NHS Foundation Trust</c:v>
                </c:pt>
                <c:pt idx="3">
                  <c:v>Sheffield Teaching Hospitals NHS Foundation Trust</c:v>
                </c:pt>
                <c:pt idx="4">
                  <c:v>Calderdale and Huddersfield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F6D-4DE4-AA44-EC51D8FC1020}"/>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Sheet1!$D$2:$D$126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0-6ED4-451E-96A9-5F53518A5C1B}"/>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Sheet1!$E$2:$E$126</c:f>
              <c:numCache>
                <c:formatCode>General</c:formatCode>
                <c:ptCount val="125"/>
                <c:pt idx="0">
                  <c:v>6.579015532105605</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1-6ED4-451E-96A9-5F53518A5C1B}"/>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Sheet1!$F$2:$F$126</c:f>
              <c:numCache>
                <c:formatCode>General</c:formatCode>
                <c:ptCount val="125"/>
                <c:pt idx="0">
                  <c:v>#N/A</c:v>
                </c:pt>
                <c:pt idx="1">
                  <c:v>6.8694075213775028</c:v>
                </c:pt>
                <c:pt idx="2">
                  <c:v>6.9627687138529621</c:v>
                </c:pt>
                <c:pt idx="3">
                  <c:v>6.9654426637798217</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2-6ED4-451E-96A9-5F53518A5C1B}"/>
            </c:ext>
          </c:extLst>
        </c:ser>
        <c:ser>
          <c:idx val="3"/>
          <c:order val="3"/>
          <c:tx>
            <c:strRef>
              <c:f>Sheet1!$G$1</c:f>
              <c:strCache>
                <c:ptCount val="1"/>
                <c:pt idx="0">
                  <c:v>About the same</c:v>
                </c:pt>
              </c:strCache>
            </c:strRef>
          </c:tx>
          <c:spPr>
            <a:solidFill>
              <a:srgbClr val="D9D9D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Sheet1!$G$2:$G$126</c:f>
              <c:numCache>
                <c:formatCode>General</c:formatCode>
                <c:ptCount val="125"/>
                <c:pt idx="0">
                  <c:v>#N/A</c:v>
                </c:pt>
                <c:pt idx="1">
                  <c:v>#N/A</c:v>
                </c:pt>
                <c:pt idx="2">
                  <c:v>#N/A</c:v>
                </c:pt>
                <c:pt idx="3">
                  <c:v>#N/A</c:v>
                </c:pt>
                <c:pt idx="4">
                  <c:v>6.9939903512796988</c:v>
                </c:pt>
                <c:pt idx="5">
                  <c:v>7.0104552095733759</c:v>
                </c:pt>
                <c:pt idx="6">
                  <c:v>7.0277181276957412</c:v>
                </c:pt>
                <c:pt idx="7">
                  <c:v>7.0673867520998446</c:v>
                </c:pt>
                <c:pt idx="8">
                  <c:v>7.0726986814425956</c:v>
                </c:pt>
                <c:pt idx="9">
                  <c:v>7.1127880239470036</c:v>
                </c:pt>
                <c:pt idx="10">
                  <c:v>7.1758378239691893</c:v>
                </c:pt>
                <c:pt idx="11">
                  <c:v>7.1829133553656872</c:v>
                </c:pt>
                <c:pt idx="12">
                  <c:v>7.1908011394375047</c:v>
                </c:pt>
                <c:pt idx="13">
                  <c:v>7.1932849785166662</c:v>
                </c:pt>
                <c:pt idx="14">
                  <c:v>7.1973612369815276</c:v>
                </c:pt>
                <c:pt idx="15">
                  <c:v>7.2153901393206246</c:v>
                </c:pt>
                <c:pt idx="16">
                  <c:v>7.2211496124230541</c:v>
                </c:pt>
                <c:pt idx="17">
                  <c:v>7.2215063699930511</c:v>
                </c:pt>
                <c:pt idx="18">
                  <c:v>7.2361347233425759</c:v>
                </c:pt>
                <c:pt idx="19">
                  <c:v>7.2658130136748591</c:v>
                </c:pt>
                <c:pt idx="20">
                  <c:v>7.2793298854983917</c:v>
                </c:pt>
                <c:pt idx="21">
                  <c:v>7.3238980764740376</c:v>
                </c:pt>
                <c:pt idx="22">
                  <c:v>7.3292417262227962</c:v>
                </c:pt>
                <c:pt idx="23">
                  <c:v>7.3301969300092829</c:v>
                </c:pt>
                <c:pt idx="24">
                  <c:v>7.3763602617851376</c:v>
                </c:pt>
                <c:pt idx="25">
                  <c:v>7.3925884875240042</c:v>
                </c:pt>
                <c:pt idx="26">
                  <c:v>7.4328787380884762</c:v>
                </c:pt>
                <c:pt idx="27">
                  <c:v>7.4681053113012403</c:v>
                </c:pt>
                <c:pt idx="28">
                  <c:v>7.4939486186607516</c:v>
                </c:pt>
                <c:pt idx="29">
                  <c:v>7.4996126807999346</c:v>
                </c:pt>
                <c:pt idx="30">
                  <c:v>7.5040911883070969</c:v>
                </c:pt>
                <c:pt idx="31">
                  <c:v>7.5106131813404131</c:v>
                </c:pt>
                <c:pt idx="32">
                  <c:v>7.5279695205055548</c:v>
                </c:pt>
                <c:pt idx="33">
                  <c:v>7.5286092225575807</c:v>
                </c:pt>
                <c:pt idx="34">
                  <c:v>7.5315090288371307</c:v>
                </c:pt>
                <c:pt idx="35">
                  <c:v>7.5520760178466837</c:v>
                </c:pt>
                <c:pt idx="36">
                  <c:v>7.5709942622999584</c:v>
                </c:pt>
                <c:pt idx="37">
                  <c:v>7.5730476991669891</c:v>
                </c:pt>
                <c:pt idx="38">
                  <c:v>7.583895805286379</c:v>
                </c:pt>
                <c:pt idx="39">
                  <c:v>7.5855676299739976</c:v>
                </c:pt>
                <c:pt idx="40">
                  <c:v>7.5933950333818103</c:v>
                </c:pt>
                <c:pt idx="41">
                  <c:v>7.602815254080455</c:v>
                </c:pt>
                <c:pt idx="42">
                  <c:v>7.6117923681693549</c:v>
                </c:pt>
                <c:pt idx="43">
                  <c:v>7.6264880827066248</c:v>
                </c:pt>
                <c:pt idx="44">
                  <c:v>7.6438149690480159</c:v>
                </c:pt>
                <c:pt idx="45">
                  <c:v>7.648085217524188</c:v>
                </c:pt>
                <c:pt idx="46">
                  <c:v>7.668498605924909</c:v>
                </c:pt>
                <c:pt idx="47">
                  <c:v>7.67701066175088</c:v>
                </c:pt>
                <c:pt idx="48">
                  <c:v>7.6834142293690686</c:v>
                </c:pt>
                <c:pt idx="49">
                  <c:v>7.686117777697965</c:v>
                </c:pt>
                <c:pt idx="50">
                  <c:v>7.6961908395893772</c:v>
                </c:pt>
                <c:pt idx="51">
                  <c:v>7.7002751534370644</c:v>
                </c:pt>
                <c:pt idx="52">
                  <c:v>7.7121338135493316</c:v>
                </c:pt>
                <c:pt idx="53">
                  <c:v>7.7306290343979827</c:v>
                </c:pt>
                <c:pt idx="54">
                  <c:v>7.7424072673300914</c:v>
                </c:pt>
                <c:pt idx="55">
                  <c:v>7.7460636673372472</c:v>
                </c:pt>
                <c:pt idx="56">
                  <c:v>7.7580660982581451</c:v>
                </c:pt>
                <c:pt idx="57">
                  <c:v>7.759313896004822</c:v>
                </c:pt>
                <c:pt idx="58">
                  <c:v>7.7639795631053117</c:v>
                </c:pt>
                <c:pt idx="59">
                  <c:v>7.7648400130722424</c:v>
                </c:pt>
                <c:pt idx="60">
                  <c:v>7.7672064113539436</c:v>
                </c:pt>
                <c:pt idx="61">
                  <c:v>7.7698674771210143</c:v>
                </c:pt>
                <c:pt idx="62">
                  <c:v>7.7754410500548827</c:v>
                </c:pt>
                <c:pt idx="63">
                  <c:v>7.7774348611892554</c:v>
                </c:pt>
                <c:pt idx="64">
                  <c:v>7.7942593472718089</c:v>
                </c:pt>
                <c:pt idx="65">
                  <c:v>7.8070131623816152</c:v>
                </c:pt>
                <c:pt idx="66">
                  <c:v>7.8073685826807262</c:v>
                </c:pt>
                <c:pt idx="67">
                  <c:v>7.8120853545341564</c:v>
                </c:pt>
                <c:pt idx="68">
                  <c:v>7.8127908326475106</c:v>
                </c:pt>
                <c:pt idx="69">
                  <c:v>7.8263523730103168</c:v>
                </c:pt>
                <c:pt idx="70">
                  <c:v>7.8416884647903302</c:v>
                </c:pt>
                <c:pt idx="71">
                  <c:v>7.8680423920906009</c:v>
                </c:pt>
                <c:pt idx="72">
                  <c:v>7.8753810646785603</c:v>
                </c:pt>
                <c:pt idx="73">
                  <c:v>7.8827874437823864</c:v>
                </c:pt>
                <c:pt idx="74">
                  <c:v>7.8840629733564276</c:v>
                </c:pt>
                <c:pt idx="75">
                  <c:v>7.8916201424201082</c:v>
                </c:pt>
                <c:pt idx="76">
                  <c:v>7.9123233425110939</c:v>
                </c:pt>
                <c:pt idx="77">
                  <c:v>7.9149135197894323</c:v>
                </c:pt>
                <c:pt idx="78">
                  <c:v>7.9264904499206779</c:v>
                </c:pt>
                <c:pt idx="79">
                  <c:v>7.9501100589207576</c:v>
                </c:pt>
                <c:pt idx="80">
                  <c:v>7.9515552243957304</c:v>
                </c:pt>
                <c:pt idx="81">
                  <c:v>7.9774763128815858</c:v>
                </c:pt>
                <c:pt idx="82">
                  <c:v>7.9808590511082214</c:v>
                </c:pt>
                <c:pt idx="83">
                  <c:v>7.9829352580733302</c:v>
                </c:pt>
                <c:pt idx="84">
                  <c:v>7.9851720882944663</c:v>
                </c:pt>
                <c:pt idx="85">
                  <c:v>7.9905202962419084</c:v>
                </c:pt>
                <c:pt idx="86">
                  <c:v>7.9914902568021828</c:v>
                </c:pt>
                <c:pt idx="87">
                  <c:v>8.0048974050367239</c:v>
                </c:pt>
                <c:pt idx="88">
                  <c:v>8.0302492990868561</c:v>
                </c:pt>
                <c:pt idx="89">
                  <c:v>8.033409757358454</c:v>
                </c:pt>
                <c:pt idx="90">
                  <c:v>8.043668668186589</c:v>
                </c:pt>
                <c:pt idx="91">
                  <c:v>8.0563259276457231</c:v>
                </c:pt>
                <c:pt idx="92">
                  <c:v>8.091906661433244</c:v>
                </c:pt>
                <c:pt idx="93">
                  <c:v>8.100336911050471</c:v>
                </c:pt>
                <c:pt idx="94">
                  <c:v>8.1120381201081084</c:v>
                </c:pt>
                <c:pt idx="95">
                  <c:v>8.1260652200855166</c:v>
                </c:pt>
                <c:pt idx="96">
                  <c:v>8.1553710124263983</c:v>
                </c:pt>
                <c:pt idx="97">
                  <c:v>8.1703257797071185</c:v>
                </c:pt>
                <c:pt idx="98">
                  <c:v>8.1756913883291968</c:v>
                </c:pt>
                <c:pt idx="99">
                  <c:v>8.1826205981213658</c:v>
                </c:pt>
                <c:pt idx="100">
                  <c:v>8.1836308282263062</c:v>
                </c:pt>
                <c:pt idx="101">
                  <c:v>8.1927717188786584</c:v>
                </c:pt>
                <c:pt idx="102">
                  <c:v>8.2028547892477572</c:v>
                </c:pt>
                <c:pt idx="103">
                  <c:v>8.203977568735862</c:v>
                </c:pt>
                <c:pt idx="104">
                  <c:v>8.2297153437371904</c:v>
                </c:pt>
                <c:pt idx="105">
                  <c:v>8.2418676125714487</c:v>
                </c:pt>
                <c:pt idx="106">
                  <c:v>8.2468363863889724</c:v>
                </c:pt>
                <c:pt idx="107">
                  <c:v>8.2482060335881666</c:v>
                </c:pt>
                <c:pt idx="108">
                  <c:v>8.2507099158819752</c:v>
                </c:pt>
                <c:pt idx="109">
                  <c:v>8.3576649725676493</c:v>
                </c:pt>
                <c:pt idx="110">
                  <c:v>8.4225155049690024</c:v>
                </c:pt>
                <c:pt idx="111">
                  <c:v>8.6185414692277718</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3-6ED4-451E-96A9-5F53518A5C1B}"/>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Sheet1!$H$2:$H$126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8.3609874655288703</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4-6ED4-451E-96A9-5F53518A5C1B}"/>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Sheet1!$I$2:$I$126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8.4191515083299588</c:v>
                </c:pt>
                <c:pt idx="114">
                  <c:v>8.4831277762956372</c:v>
                </c:pt>
                <c:pt idx="115">
                  <c:v>8.5583568908084491</c:v>
                </c:pt>
                <c:pt idx="116">
                  <c:v>8.5647676502781618</c:v>
                </c:pt>
                <c:pt idx="117">
                  <c:v>8.587994504153448</c:v>
                </c:pt>
                <c:pt idx="118">
                  <c:v>8.7594419389262903</c:v>
                </c:pt>
                <c:pt idx="119">
                  <c:v>8.8814537294117013</c:v>
                </c:pt>
                <c:pt idx="120">
                  <c:v>8.9165678286473398</c:v>
                </c:pt>
                <c:pt idx="121">
                  <c:v>#N/A</c:v>
                </c:pt>
                <c:pt idx="122">
                  <c:v>#N/A</c:v>
                </c:pt>
                <c:pt idx="123">
                  <c:v>#N/A</c:v>
                </c:pt>
                <c:pt idx="124">
                  <c:v>#N/A</c:v>
                </c:pt>
              </c:numCache>
            </c:numRef>
          </c:val>
          <c:extLst>
            <c:ext xmlns:c16="http://schemas.microsoft.com/office/drawing/2014/chart" uri="{C3380CC4-5D6E-409C-BE32-E72D297353CC}">
              <c16:uniqueId val="{00000005-6ED4-451E-96A9-5F53518A5C1B}"/>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Sheet1!$J$2:$J$126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9.0735948788185254</c:v>
                </c:pt>
                <c:pt idx="122">
                  <c:v>9.1203179693421728</c:v>
                </c:pt>
                <c:pt idx="123">
                  <c:v>9.1359890633412544</c:v>
                </c:pt>
                <c:pt idx="124">
                  <c:v>9.3384995580685501</c:v>
                </c:pt>
              </c:numCache>
            </c:numRef>
          </c:val>
          <c:extLst>
            <c:ext xmlns:c16="http://schemas.microsoft.com/office/drawing/2014/chart" uri="{C3380CC4-5D6E-409C-BE32-E72D297353CC}">
              <c16:uniqueId val="{00000006-6ED4-451E-96A9-5F53518A5C1B}"/>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Sheet1!$A$2:$A$126</c:f>
              <c:strCache>
                <c:ptCount val="125"/>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Your Trust</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strCache>
            </c:strRef>
          </c:cat>
          <c:val>
            <c:numRef>
              <c:f>Sheet1!$K$2:$K$126</c:f>
              <c:numCache>
                <c:formatCode>General</c:formatCode>
                <c:ptCount val="125"/>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7.8073685826807262</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numCache>
            </c:numRef>
          </c:val>
          <c:extLst>
            <c:ext xmlns:c16="http://schemas.microsoft.com/office/drawing/2014/chart" uri="{C3380CC4-5D6E-409C-BE32-E72D297353CC}">
              <c16:uniqueId val="{00000007-6ED4-451E-96A9-5F53518A5C1B}"/>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067463401784527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2947537994539041"/>
          <c:w val="0.74050409342017565"/>
          <c:h val="0.67009454435360438"/>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7.0878130115803071</c:v>
                </c:pt>
              </c:numCache>
            </c:numRef>
          </c:val>
          <c:extLst>
            <c:ext xmlns:c16="http://schemas.microsoft.com/office/drawing/2014/chart" uri="{C3380CC4-5D6E-409C-BE32-E72D297353CC}">
              <c16:uniqueId val="{00000000-2C13-46B9-AC7A-3C33B1716ED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0.44807561138989449</c:v>
                </c:pt>
              </c:numCache>
            </c:numRef>
          </c:val>
          <c:extLst>
            <c:ext xmlns:c16="http://schemas.microsoft.com/office/drawing/2014/chart" uri="{C3380CC4-5D6E-409C-BE32-E72D297353CC}">
              <c16:uniqueId val="{00000001-2C13-46B9-AC7A-3C33B1716ED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0.34677022749106357</c:v>
                </c:pt>
              </c:numCache>
            </c:numRef>
          </c:val>
          <c:extLst>
            <c:ext xmlns:c16="http://schemas.microsoft.com/office/drawing/2014/chart" uri="{C3380CC4-5D6E-409C-BE32-E72D297353CC}">
              <c16:uniqueId val="{00000002-2C13-46B9-AC7A-3C33B1716ED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9.6676946787900953E-2</c:v>
                </c:pt>
              </c:numCache>
            </c:numRef>
          </c:val>
          <c:extLst>
            <c:ext xmlns:c16="http://schemas.microsoft.com/office/drawing/2014/chart" uri="{C3380CC4-5D6E-409C-BE32-E72D297353CC}">
              <c16:uniqueId val="{00000003-2C13-46B9-AC7A-3C33B1716ED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1.0092935553291911</c:v>
                </c:pt>
              </c:numCache>
            </c:numRef>
          </c:val>
          <c:extLst>
            <c:ext xmlns:c16="http://schemas.microsoft.com/office/drawing/2014/chart" uri="{C3380CC4-5D6E-409C-BE32-E72D297353CC}">
              <c16:uniqueId val="{00000004-2C13-46B9-AC7A-3C33B1716ED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9.6676946787901841E-2</c:v>
                </c:pt>
              </c:numCache>
            </c:numRef>
          </c:val>
          <c:extLst>
            <c:ext xmlns:c16="http://schemas.microsoft.com/office/drawing/2014/chart" uri="{C3380CC4-5D6E-409C-BE32-E72D297353CC}">
              <c16:uniqueId val="{00000005-2C13-46B9-AC7A-3C33B1716ED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0.34677022749106179</c:v>
                </c:pt>
              </c:numCache>
            </c:numRef>
          </c:val>
          <c:extLst>
            <c:ext xmlns:c16="http://schemas.microsoft.com/office/drawing/2014/chart" uri="{C3380CC4-5D6E-409C-BE32-E72D297353CC}">
              <c16:uniqueId val="{00000006-2C13-46B9-AC7A-3C33B1716ED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0.35062032070446136</c:v>
                </c:pt>
              </c:numCache>
            </c:numRef>
          </c:val>
          <c:extLst>
            <c:ext xmlns:c16="http://schemas.microsoft.com/office/drawing/2014/chart" uri="{C3380CC4-5D6E-409C-BE32-E72D297353CC}">
              <c16:uniqueId val="{00000007-2C13-46B9-AC7A-3C33B1716ED6}"/>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8.9236356465606423</c:v>
                </c:pt>
              </c:numCache>
            </c:numRef>
          </c:xVal>
          <c:yVal>
            <c:numLit>
              <c:formatCode>General</c:formatCode>
              <c:ptCount val="1"/>
              <c:pt idx="0">
                <c:v>1</c:v>
              </c:pt>
            </c:numLit>
          </c:yVal>
          <c:smooth val="0"/>
          <c:extLst>
            <c:ext xmlns:c16="http://schemas.microsoft.com/office/drawing/2014/chart" uri="{C3380CC4-5D6E-409C-BE32-E72D297353CC}">
              <c16:uniqueId val="{00000008-2C13-46B9-AC7A-3C33B1716ED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C13-46B9-AC7A-3C33B1716ED6}"/>
              </c:ext>
            </c:extLst>
          </c:dPt>
          <c:xVal>
            <c:numRef>
              <c:f>Sheet1!$B$12</c:f>
              <c:numCache>
                <c:formatCode>0.0</c:formatCode>
                <c:ptCount val="1"/>
                <c:pt idx="0">
                  <c:v>8.4839825749137621</c:v>
                </c:pt>
              </c:numCache>
            </c:numRef>
          </c:xVal>
          <c:yVal>
            <c:numLit>
              <c:formatCode>General</c:formatCode>
              <c:ptCount val="1"/>
              <c:pt idx="0">
                <c:v>1</c:v>
              </c:pt>
            </c:numLit>
          </c:yVal>
          <c:smooth val="0"/>
          <c:extLst>
            <c:ext xmlns:c16="http://schemas.microsoft.com/office/drawing/2014/chart" uri="{C3380CC4-5D6E-409C-BE32-E72D297353CC}">
              <c16:uniqueId val="{0000000A-2C13-46B9-AC7A-3C33B1716ED6}"/>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C13-46B9-AC7A-3C33B1716ED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Q28_4. Thinking about your care and treatment, did hospital staff take into account the following individual needs? Accessibility needs (e.g. mobility needs. room adaptations)</c:v>
                  </c:pt>
                </c15:dlblRangeCache>
              </c15:datalabelsRange>
            </c:ext>
            <c:ext xmlns:c16="http://schemas.microsoft.com/office/drawing/2014/chart" uri="{C3380CC4-5D6E-409C-BE32-E72D297353CC}">
              <c16:uniqueId val="{0000000C-2C13-46B9-AC7A-3C33B1716ED6}"/>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438225336169626"/>
          <c:w val="0.74050409342017565"/>
          <c:h val="0.69878885169674865"/>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6.40604607557081</c:v>
                </c:pt>
              </c:numCache>
            </c:numRef>
          </c:val>
          <c:extLst>
            <c:ext xmlns:c16="http://schemas.microsoft.com/office/drawing/2014/chart" uri="{C3380CC4-5D6E-409C-BE32-E72D297353CC}">
              <c16:uniqueId val="{00000000-B529-48CC-B94D-39B5BD7DAB3B}"/>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529-48CC-B94D-39B5BD7DAB3B}"/>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c:v>
                </c:pt>
              </c:numCache>
            </c:numRef>
          </c:val>
          <c:extLst>
            <c:ext xmlns:c16="http://schemas.microsoft.com/office/drawing/2014/chart" uri="{C3380CC4-5D6E-409C-BE32-E72D297353CC}">
              <c16:uniqueId val="{00000002-B529-48CC-B94D-39B5BD7DAB3B}"/>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c:v>
                </c:pt>
              </c:numCache>
            </c:numRef>
          </c:val>
          <c:extLst>
            <c:ext xmlns:c16="http://schemas.microsoft.com/office/drawing/2014/chart" uri="{C3380CC4-5D6E-409C-BE32-E72D297353CC}">
              <c16:uniqueId val="{00000003-B529-48CC-B94D-39B5BD7DAB3B}"/>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2.9349387454757867</c:v>
                </c:pt>
              </c:numCache>
            </c:numRef>
          </c:val>
          <c:extLst>
            <c:ext xmlns:c16="http://schemas.microsoft.com/office/drawing/2014/chart" uri="{C3380CC4-5D6E-409C-BE32-E72D297353CC}">
              <c16:uniqueId val="{00000004-B529-48CC-B94D-39B5BD7DAB3B}"/>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0.25202120084180812</c:v>
                </c:pt>
              </c:numCache>
            </c:numRef>
          </c:val>
          <c:extLst>
            <c:ext xmlns:c16="http://schemas.microsoft.com/office/drawing/2014/chart" uri="{C3380CC4-5D6E-409C-BE32-E72D297353CC}">
              <c16:uniqueId val="{00000005-B529-48CC-B94D-39B5BD7DAB3B}"/>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c:v>
                </c:pt>
              </c:numCache>
            </c:numRef>
          </c:val>
          <c:extLst>
            <c:ext xmlns:c16="http://schemas.microsoft.com/office/drawing/2014/chart" uri="{C3380CC4-5D6E-409C-BE32-E72D297353CC}">
              <c16:uniqueId val="{00000006-B529-48CC-B94D-39B5BD7DAB3B}"/>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B529-48CC-B94D-39B5BD7DAB3B}"/>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6.9591137091745807</c:v>
                </c:pt>
              </c:numCache>
            </c:numRef>
          </c:xVal>
          <c:yVal>
            <c:numLit>
              <c:formatCode>General</c:formatCode>
              <c:ptCount val="1"/>
              <c:pt idx="0">
                <c:v>1</c:v>
              </c:pt>
            </c:numLit>
          </c:yVal>
          <c:smooth val="0"/>
          <c:extLst>
            <c:ext xmlns:c16="http://schemas.microsoft.com/office/drawing/2014/chart" uri="{C3380CC4-5D6E-409C-BE32-E72D297353CC}">
              <c16:uniqueId val="{00000008-B529-48CC-B94D-39B5BD7DAB3B}"/>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29-48CC-B94D-39B5BD7DAB3B}"/>
              </c:ext>
            </c:extLst>
          </c:dPt>
          <c:xVal>
            <c:numRef>
              <c:f>Sheet1!$B$12</c:f>
              <c:numCache>
                <c:formatCode>0.0</c:formatCode>
                <c:ptCount val="1"/>
                <c:pt idx="0">
                  <c:v>7.8723268219443092</c:v>
                </c:pt>
              </c:numCache>
            </c:numRef>
          </c:xVal>
          <c:yVal>
            <c:numLit>
              <c:formatCode>General</c:formatCode>
              <c:ptCount val="1"/>
              <c:pt idx="0">
                <c:v>1</c:v>
              </c:pt>
            </c:numLit>
          </c:yVal>
          <c:smooth val="0"/>
          <c:extLst>
            <c:ext xmlns:c16="http://schemas.microsoft.com/office/drawing/2014/chart" uri="{C3380CC4-5D6E-409C-BE32-E72D297353CC}">
              <c16:uniqueId val="{0000000A-B529-48CC-B94D-39B5BD7DAB3B}"/>
            </c:ext>
          </c:extLst>
        </c:ser>
        <c:ser>
          <c:idx val="9"/>
          <c:order val="10"/>
          <c:tx>
            <c:v>label</c:v>
          </c:tx>
          <c:spPr>
            <a:ln w="25400" cap="rnd">
              <a:noFill/>
              <a:round/>
            </a:ln>
            <a:effectLst/>
          </c:spPr>
          <c:marker>
            <c:symbol val="none"/>
          </c:marker>
          <c:dLbls>
            <c:dLbl>
              <c:idx val="0"/>
              <c:layout>
                <c:manualLayout>
                  <c:x val="-0.20989393474368059"/>
                  <c:y val="0"/>
                </c:manualLayout>
              </c:layout>
              <c:tx>
                <c:rich>
                  <a:bodyPr/>
                  <a:lstStyle/>
                  <a:p>
                    <a:fld id="{71A77917-B6F5-4C68-B6F9-B7E34402C675}" type="CELLRANGE">
                      <a:rPr lang="en-GB" dirty="0"/>
                      <a:pPr/>
                      <a:t>[CELLRANGE]</a:t>
                    </a:fld>
                    <a:endParaRPr lang="en-GB"/>
                  </a:p>
                </c:rich>
              </c:tx>
              <c:dLblPos val="r"/>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29-48CC-B94D-39B5BD7DAB3B}"/>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Q28_3. Thinking about your care and treatment, did hospital staff take into account the following individual needs? Religious needs (e.g. space to pray / meditate)</c:v>
                  </c:pt>
                </c15:dlblRangeCache>
              </c15:datalabelsRange>
            </c:ext>
            <c:ext xmlns:c16="http://schemas.microsoft.com/office/drawing/2014/chart" uri="{C3380CC4-5D6E-409C-BE32-E72D297353CC}">
              <c16:uniqueId val="{0000000C-B529-48CC-B94D-39B5BD7DAB3B}"/>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1029533564200931"/>
          <c:w val="0.74050409342017565"/>
          <c:h val="0.68786478780304239"/>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6.3906959348781003</c:v>
                </c:pt>
              </c:numCache>
            </c:numRef>
          </c:val>
          <c:extLst>
            <c:ext xmlns:c16="http://schemas.microsoft.com/office/drawing/2014/chart" uri="{C3380CC4-5D6E-409C-BE32-E72D297353CC}">
              <c16:uniqueId val="{00000000-DA25-4DD4-91BB-8D38F187F10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DA25-4DD4-91BB-8D38F187F10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0.59273893537835054</c:v>
                </c:pt>
              </c:numCache>
            </c:numRef>
          </c:val>
          <c:extLst>
            <c:ext xmlns:c16="http://schemas.microsoft.com/office/drawing/2014/chart" uri="{C3380CC4-5D6E-409C-BE32-E72D297353CC}">
              <c16:uniqueId val="{00000002-DA25-4DD4-91BB-8D38F187F10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0.17496420400241774</c:v>
                </c:pt>
              </c:numCache>
            </c:numRef>
          </c:val>
          <c:extLst>
            <c:ext xmlns:c16="http://schemas.microsoft.com/office/drawing/2014/chart" uri="{C3380CC4-5D6E-409C-BE32-E72D297353CC}">
              <c16:uniqueId val="{00000003-DA25-4DD4-91BB-8D38F187F10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1.8266013706490227</c:v>
                </c:pt>
              </c:numCache>
            </c:numRef>
          </c:val>
          <c:extLst>
            <c:ext xmlns:c16="http://schemas.microsoft.com/office/drawing/2014/chart" uri="{C3380CC4-5D6E-409C-BE32-E72D297353CC}">
              <c16:uniqueId val="{00000004-DA25-4DD4-91BB-8D38F187F10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0.17496420400241774</c:v>
                </c:pt>
              </c:numCache>
            </c:numRef>
          </c:val>
          <c:extLst>
            <c:ext xmlns:c16="http://schemas.microsoft.com/office/drawing/2014/chart" uri="{C3380CC4-5D6E-409C-BE32-E72D297353CC}">
              <c16:uniqueId val="{00000005-DA25-4DD4-91BB-8D38F187F10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0.45606782016897718</c:v>
                </c:pt>
              </c:numCache>
            </c:numRef>
          </c:val>
          <c:extLst>
            <c:ext xmlns:c16="http://schemas.microsoft.com/office/drawing/2014/chart" uri="{C3380CC4-5D6E-409C-BE32-E72D297353CC}">
              <c16:uniqueId val="{00000006-DA25-4DD4-91BB-8D38F187F10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c:v>
                </c:pt>
              </c:numCache>
            </c:numRef>
          </c:val>
          <c:extLst>
            <c:ext xmlns:c16="http://schemas.microsoft.com/office/drawing/2014/chart" uri="{C3380CC4-5D6E-409C-BE32-E72D297353CC}">
              <c16:uniqueId val="{00000007-DA25-4DD4-91BB-8D38F187F102}"/>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8.4371984237741895</c:v>
                </c:pt>
              </c:numCache>
            </c:numRef>
          </c:xVal>
          <c:yVal>
            <c:numLit>
              <c:formatCode>General</c:formatCode>
              <c:ptCount val="1"/>
              <c:pt idx="0">
                <c:v>1</c:v>
              </c:pt>
            </c:numLit>
          </c:yVal>
          <c:smooth val="0"/>
          <c:extLst>
            <c:ext xmlns:c16="http://schemas.microsoft.com/office/drawing/2014/chart" uri="{C3380CC4-5D6E-409C-BE32-E72D297353CC}">
              <c16:uniqueId val="{00000008-DA25-4DD4-91BB-8D38F187F10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DA25-4DD4-91BB-8D38F187F102}"/>
              </c:ext>
            </c:extLst>
          </c:dPt>
          <c:xVal>
            <c:numRef>
              <c:f>Sheet1!$B$12</c:f>
              <c:numCache>
                <c:formatCode>0.0</c:formatCode>
                <c:ptCount val="1"/>
                <c:pt idx="0">
                  <c:v>8.0716997595833799</c:v>
                </c:pt>
              </c:numCache>
            </c:numRef>
          </c:xVal>
          <c:yVal>
            <c:numLit>
              <c:formatCode>General</c:formatCode>
              <c:ptCount val="1"/>
              <c:pt idx="0">
                <c:v>1</c:v>
              </c:pt>
            </c:numLit>
          </c:yVal>
          <c:smooth val="0"/>
          <c:extLst>
            <c:ext xmlns:c16="http://schemas.microsoft.com/office/drawing/2014/chart" uri="{C3380CC4-5D6E-409C-BE32-E72D297353CC}">
              <c16:uniqueId val="{0000000A-DA25-4DD4-91BB-8D38F187F102}"/>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DA25-4DD4-91BB-8D38F187F10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Q28_2. Thinking about your care and treatment, did hospital staff take into account the following individual needs? Cultural needs (e.g. same gender staff)</c:v>
                  </c:pt>
                </c15:dlblRangeCache>
              </c15:datalabelsRange>
            </c:ext>
            <c:ext xmlns:c16="http://schemas.microsoft.com/office/drawing/2014/chart" uri="{C3380CC4-5D6E-409C-BE32-E72D297353CC}">
              <c16:uniqueId val="{0000000C-DA25-4DD4-91BB-8D38F187F102}"/>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6.2992340783444627</c:v>
                </c:pt>
              </c:numCache>
            </c:numRef>
          </c:val>
          <c:extLst>
            <c:ext xmlns:c16="http://schemas.microsoft.com/office/drawing/2014/chart" uri="{C3380CC4-5D6E-409C-BE32-E72D297353CC}">
              <c16:uniqueId val="{00000000-E430-475E-965D-D1D1AA62298E}"/>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0.70522800347896286</c:v>
                </c:pt>
              </c:numCache>
            </c:numRef>
          </c:val>
          <c:extLst>
            <c:ext xmlns:c16="http://schemas.microsoft.com/office/drawing/2014/chart" uri="{C3380CC4-5D6E-409C-BE32-E72D297353CC}">
              <c16:uniqueId val="{00000001-E430-475E-965D-D1D1AA62298E}"/>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0.48797457270409961</c:v>
                </c:pt>
              </c:numCache>
            </c:numRef>
          </c:val>
          <c:extLst>
            <c:ext xmlns:c16="http://schemas.microsoft.com/office/drawing/2014/chart" uri="{C3380CC4-5D6E-409C-BE32-E72D297353CC}">
              <c16:uniqueId val="{00000002-E430-475E-965D-D1D1AA62298E}"/>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0.13604366251534383</c:v>
                </c:pt>
              </c:numCache>
            </c:numRef>
          </c:val>
          <c:extLst>
            <c:ext xmlns:c16="http://schemas.microsoft.com/office/drawing/2014/chart" uri="{C3380CC4-5D6E-409C-BE32-E72D297353CC}">
              <c16:uniqueId val="{00000003-E430-475E-965D-D1D1AA62298E}"/>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1.4202764607508227</c:v>
                </c:pt>
              </c:numCache>
            </c:numRef>
          </c:val>
          <c:extLst>
            <c:ext xmlns:c16="http://schemas.microsoft.com/office/drawing/2014/chart" uri="{C3380CC4-5D6E-409C-BE32-E72D297353CC}">
              <c16:uniqueId val="{00000004-E430-475E-965D-D1D1AA62298E}"/>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0.13604366251534294</c:v>
                </c:pt>
              </c:numCache>
            </c:numRef>
          </c:val>
          <c:extLst>
            <c:ext xmlns:c16="http://schemas.microsoft.com/office/drawing/2014/chart" uri="{C3380CC4-5D6E-409C-BE32-E72D297353CC}">
              <c16:uniqueId val="{00000005-E430-475E-965D-D1D1AA62298E}"/>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0.48797457270409872</c:v>
                </c:pt>
              </c:numCache>
            </c:numRef>
          </c:val>
          <c:extLst>
            <c:ext xmlns:c16="http://schemas.microsoft.com/office/drawing/2014/chart" uri="{C3380CC4-5D6E-409C-BE32-E72D297353CC}">
              <c16:uniqueId val="{00000006-E430-475E-965D-D1D1AA62298E}"/>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0.19299484948068368</c:v>
                </c:pt>
              </c:numCache>
            </c:numRef>
          </c:val>
          <c:extLst>
            <c:ext xmlns:c16="http://schemas.microsoft.com/office/drawing/2014/chart" uri="{C3380CC4-5D6E-409C-BE32-E72D297353CC}">
              <c16:uniqueId val="{00000007-E430-475E-965D-D1D1AA62298E}"/>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9.2815394976867509</c:v>
                </c:pt>
              </c:numCache>
            </c:numRef>
          </c:xVal>
          <c:yVal>
            <c:numLit>
              <c:formatCode>General</c:formatCode>
              <c:ptCount val="1"/>
              <c:pt idx="0">
                <c:v>1</c:v>
              </c:pt>
            </c:numLit>
          </c:yVal>
          <c:smooth val="0"/>
          <c:extLst>
            <c:ext xmlns:c16="http://schemas.microsoft.com/office/drawing/2014/chart" uri="{C3380CC4-5D6E-409C-BE32-E72D297353CC}">
              <c16:uniqueId val="{00000008-E430-475E-965D-D1D1AA62298E}"/>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430-475E-965D-D1D1AA62298E}"/>
              </c:ext>
            </c:extLst>
          </c:dPt>
          <c:xVal>
            <c:numRef>
              <c:f>Sheet1!$B$12</c:f>
              <c:numCache>
                <c:formatCode>0.0</c:formatCode>
                <c:ptCount val="1"/>
                <c:pt idx="0">
                  <c:v>8.3386185474182799</c:v>
                </c:pt>
              </c:numCache>
            </c:numRef>
          </c:xVal>
          <c:yVal>
            <c:numLit>
              <c:formatCode>General</c:formatCode>
              <c:ptCount val="1"/>
              <c:pt idx="0">
                <c:v>1</c:v>
              </c:pt>
            </c:numLit>
          </c:yVal>
          <c:smooth val="0"/>
          <c:extLst>
            <c:ext xmlns:c16="http://schemas.microsoft.com/office/drawing/2014/chart" uri="{C3380CC4-5D6E-409C-BE32-E72D297353CC}">
              <c16:uniqueId val="{0000000A-E430-475E-965D-D1D1AA62298E}"/>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430-475E-965D-D1D1AA62298E}"/>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Q28_1. Thinking about your care and treatment, did hospital staff take into account the following individual needs? Language needs (e.g. translation, braille)</c:v>
                  </c:pt>
                </c15:dlblRangeCache>
              </c15:datalabelsRange>
            </c:ext>
            <c:ext xmlns:c16="http://schemas.microsoft.com/office/drawing/2014/chart" uri="{C3380CC4-5D6E-409C-BE32-E72D297353CC}">
              <c16:uniqueId val="{0000000C-E430-475E-965D-D1D1AA62298E}"/>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5.3126293870053951</c:v>
                </c:pt>
              </c:numCache>
            </c:numRef>
          </c:val>
          <c:extLst>
            <c:ext xmlns:c16="http://schemas.microsoft.com/office/drawing/2014/chart" uri="{C3380CC4-5D6E-409C-BE32-E72D297353CC}">
              <c16:uniqueId val="{00000000-7B8D-4C54-B4FC-3696FC4B29F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1.0384923942511533</c:v>
                </c:pt>
              </c:numCache>
            </c:numRef>
          </c:val>
          <c:extLst>
            <c:ext xmlns:c16="http://schemas.microsoft.com/office/drawing/2014/chart" uri="{C3380CC4-5D6E-409C-BE32-E72D297353CC}">
              <c16:uniqueId val="{00000001-7B8D-4C54-B4FC-3696FC4B29F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0.55632941209572184</c:v>
                </c:pt>
              </c:numCache>
            </c:numRef>
          </c:val>
          <c:extLst>
            <c:ext xmlns:c16="http://schemas.microsoft.com/office/drawing/2014/chart" uri="{C3380CC4-5D6E-409C-BE32-E72D297353CC}">
              <c16:uniqueId val="{00000002-7B8D-4C54-B4FC-3696FC4B29F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0.15510048068099813</c:v>
                </c:pt>
              </c:numCache>
            </c:numRef>
          </c:val>
          <c:extLst>
            <c:ext xmlns:c16="http://schemas.microsoft.com/office/drawing/2014/chart" uri="{C3380CC4-5D6E-409C-BE32-E72D297353CC}">
              <c16:uniqueId val="{00000003-7B8D-4C54-B4FC-3696FC4B29F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1.6192269282482235</c:v>
                </c:pt>
              </c:numCache>
            </c:numRef>
          </c:val>
          <c:extLst>
            <c:ext xmlns:c16="http://schemas.microsoft.com/office/drawing/2014/chart" uri="{C3380CC4-5D6E-409C-BE32-E72D297353CC}">
              <c16:uniqueId val="{00000004-7B8D-4C54-B4FC-3696FC4B29F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0.15510048068099636</c:v>
                </c:pt>
              </c:numCache>
            </c:numRef>
          </c:val>
          <c:extLst>
            <c:ext xmlns:c16="http://schemas.microsoft.com/office/drawing/2014/chart" uri="{C3380CC4-5D6E-409C-BE32-E72D297353CC}">
              <c16:uniqueId val="{00000005-7B8D-4C54-B4FC-3696FC4B29F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0.55632941209572273</c:v>
                </c:pt>
              </c:numCache>
            </c:numRef>
          </c:val>
          <c:extLst>
            <c:ext xmlns:c16="http://schemas.microsoft.com/office/drawing/2014/chart" uri="{C3380CC4-5D6E-409C-BE32-E72D297353CC}">
              <c16:uniqueId val="{00000006-7B8D-4C54-B4FC-3696FC4B29F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5.681152078521734E-2</c:v>
                </c:pt>
              </c:numCache>
            </c:numRef>
          </c:val>
          <c:extLst>
            <c:ext xmlns:c16="http://schemas.microsoft.com/office/drawing/2014/chart" uri="{C3380CC4-5D6E-409C-BE32-E72D297353CC}">
              <c16:uniqueId val="{00000007-7B8D-4C54-B4FC-3696FC4B29F9}"/>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7.3446847657657504</c:v>
                </c:pt>
              </c:numCache>
            </c:numRef>
          </c:xVal>
          <c:yVal>
            <c:numLit>
              <c:formatCode>General</c:formatCode>
              <c:ptCount val="1"/>
              <c:pt idx="0">
                <c:v>1</c:v>
              </c:pt>
            </c:numLit>
          </c:yVal>
          <c:smooth val="0"/>
          <c:extLst>
            <c:ext xmlns:c16="http://schemas.microsoft.com/office/drawing/2014/chart" uri="{C3380CC4-5D6E-409C-BE32-E72D297353CC}">
              <c16:uniqueId val="{00000008-7B8D-4C54-B4FC-3696FC4B29F9}"/>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B8D-4C54-B4FC-3696FC4B29F9}"/>
              </c:ext>
            </c:extLst>
          </c:dPt>
          <c:xVal>
            <c:numRef>
              <c:f>Sheet1!$B$12</c:f>
              <c:numCache>
                <c:formatCode>0.0</c:formatCode>
                <c:ptCount val="1"/>
                <c:pt idx="0">
                  <c:v>7.8721651381573796</c:v>
                </c:pt>
              </c:numCache>
            </c:numRef>
          </c:xVal>
          <c:yVal>
            <c:numLit>
              <c:formatCode>General</c:formatCode>
              <c:ptCount val="1"/>
              <c:pt idx="0">
                <c:v>1</c:v>
              </c:pt>
            </c:numLit>
          </c:yVal>
          <c:smooth val="0"/>
          <c:extLst>
            <c:ext xmlns:c16="http://schemas.microsoft.com/office/drawing/2014/chart" uri="{C3380CC4-5D6E-409C-BE32-E72D297353CC}">
              <c16:uniqueId val="{0000000A-7B8D-4C54-B4FC-3696FC4B29F9}"/>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B8D-4C54-B4FC-3696FC4B29F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Q28_5 Thinking about your care and treatment, did hospital staff take into account the following individual needs? Dietary needs (e.g. medical, allergy, vegan)</c:v>
                  </c:pt>
                </c15:dlblRangeCache>
              </c15:datalabelsRange>
            </c:ext>
            <c:ext xmlns:c16="http://schemas.microsoft.com/office/drawing/2014/chart" uri="{C3380CC4-5D6E-409C-BE32-E72D297353CC}">
              <c16:uniqueId val="{0000000C-7B8D-4C54-B4FC-3696FC4B29F9}"/>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20078107260224606"/>
          <c:w val="0.74050409342017565"/>
          <c:h val="0.69141983725583012"/>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4.5386640096653066</c:v>
                </c:pt>
              </c:numCache>
            </c:numRef>
          </c:val>
          <c:extLst>
            <c:ext xmlns:c16="http://schemas.microsoft.com/office/drawing/2014/chart" uri="{C3380CC4-5D6E-409C-BE32-E72D297353CC}">
              <c16:uniqueId val="{00000000-8B17-476E-A878-85686FE483F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8B17-476E-A878-85686FE483F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0.6180016869541971</c:v>
                </c:pt>
              </c:numCache>
            </c:numRef>
          </c:val>
          <c:extLst>
            <c:ext xmlns:c16="http://schemas.microsoft.com/office/drawing/2014/chart" uri="{C3380CC4-5D6E-409C-BE32-E72D297353CC}">
              <c16:uniqueId val="{00000002-8B17-476E-A878-85686FE483F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0.18394429224209041</c:v>
                </c:pt>
              </c:numCache>
            </c:numRef>
          </c:val>
          <c:extLst>
            <c:ext xmlns:c16="http://schemas.microsoft.com/office/drawing/2014/chart" uri="{C3380CC4-5D6E-409C-BE32-E72D297353CC}">
              <c16:uniqueId val="{00000003-8B17-476E-A878-85686FE483F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1.9203522128893393</c:v>
                </c:pt>
              </c:numCache>
            </c:numRef>
          </c:val>
          <c:extLst>
            <c:ext xmlns:c16="http://schemas.microsoft.com/office/drawing/2014/chart" uri="{C3380CC4-5D6E-409C-BE32-E72D297353CC}">
              <c16:uniqueId val="{00000004-8B17-476E-A878-85686FE483F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0.18394429224209041</c:v>
                </c:pt>
              </c:numCache>
            </c:numRef>
          </c:val>
          <c:extLst>
            <c:ext xmlns:c16="http://schemas.microsoft.com/office/drawing/2014/chart" uri="{C3380CC4-5D6E-409C-BE32-E72D297353CC}">
              <c16:uniqueId val="{00000005-8B17-476E-A878-85686FE483F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0.6597891864170311</c:v>
                </c:pt>
              </c:numCache>
            </c:numRef>
          </c:val>
          <c:extLst>
            <c:ext xmlns:c16="http://schemas.microsoft.com/office/drawing/2014/chart" uri="{C3380CC4-5D6E-409C-BE32-E72D297353CC}">
              <c16:uniqueId val="{00000006-8B17-476E-A878-85686FE483F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0.58087474278633877</c:v>
                </c:pt>
              </c:numCache>
            </c:numRef>
          </c:val>
          <c:extLst>
            <c:ext xmlns:c16="http://schemas.microsoft.com/office/drawing/2014/chart" uri="{C3380CC4-5D6E-409C-BE32-E72D297353CC}">
              <c16:uniqueId val="{00000007-8B17-476E-A878-85686FE483F3}"/>
            </c:ext>
          </c:extLst>
        </c:ser>
        <c:dLbls>
          <c:showLegendKey val="0"/>
          <c:showVal val="0"/>
          <c:showCatName val="0"/>
          <c:showSerName val="0"/>
          <c:showPercent val="0"/>
          <c:showBubbleSize val="0"/>
        </c:dLbls>
        <c:gapWidth val="0"/>
        <c:overlap val="100"/>
        <c:axId val="896871824"/>
        <c:axId val="896872912"/>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5.898039453122446</c:v>
                </c:pt>
              </c:numCache>
            </c:numRef>
          </c:xVal>
          <c:yVal>
            <c:numLit>
              <c:formatCode>General</c:formatCode>
              <c:ptCount val="1"/>
              <c:pt idx="0">
                <c:v>1</c:v>
              </c:pt>
            </c:numLit>
          </c:yVal>
          <c:smooth val="0"/>
          <c:extLst>
            <c:ext xmlns:c16="http://schemas.microsoft.com/office/drawing/2014/chart" uri="{C3380CC4-5D6E-409C-BE32-E72D297353CC}">
              <c16:uniqueId val="{00000008-8B17-476E-A878-85686FE483F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8B17-476E-A878-85686FE483F3}"/>
              </c:ext>
            </c:extLst>
          </c:dPt>
          <c:xVal>
            <c:numRef>
              <c:f>Sheet1!$B$12</c:f>
              <c:numCache>
                <c:formatCode>0.0</c:formatCode>
                <c:ptCount val="1"/>
                <c:pt idx="0">
                  <c:v>6.3007860953062638</c:v>
                </c:pt>
              </c:numCache>
            </c:numRef>
          </c:xVal>
          <c:yVal>
            <c:numLit>
              <c:formatCode>General</c:formatCode>
              <c:ptCount val="1"/>
              <c:pt idx="0">
                <c:v>1</c:v>
              </c:pt>
            </c:numLit>
          </c:yVal>
          <c:smooth val="0"/>
          <c:extLst>
            <c:ext xmlns:c16="http://schemas.microsoft.com/office/drawing/2014/chart" uri="{C3380CC4-5D6E-409C-BE32-E72D297353CC}">
              <c16:uniqueId val="{0000000A-8B17-476E-A878-85686FE483F3}"/>
            </c:ext>
          </c:extLst>
        </c:ser>
        <c:ser>
          <c:idx val="9"/>
          <c:order val="10"/>
          <c:tx>
            <c:v>label</c:v>
          </c:tx>
          <c:spPr>
            <a:ln w="25400" cap="rnd">
              <a:noFill/>
              <a:round/>
            </a:ln>
            <a:effectLst/>
          </c:spPr>
          <c:marker>
            <c:symbol val="none"/>
          </c:marker>
          <c:dLbls>
            <c:dLbl>
              <c:idx val="0"/>
              <c:tx>
                <c:rich>
                  <a:bodyPr/>
                  <a:lstStyle/>
                  <a:p>
                    <a:fld id="{71A77917-B6F5-4C68-B6F9-B7E34402C67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8B17-476E-A878-85686FE483F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Q28_6. Thinking about your care and treatment, did hospital staff take into account the following individual needs? Mental health needs (e.g. a quiet space, emotional support)</c:v>
                  </c:pt>
                </c15:dlblRangeCache>
              </c15:datalabelsRange>
            </c:ext>
            <c:ext xmlns:c16="http://schemas.microsoft.com/office/drawing/2014/chart" uri="{C3380CC4-5D6E-409C-BE32-E72D297353CC}">
              <c16:uniqueId val="{0000000C-8B17-476E-A878-85686FE483F3}"/>
            </c:ext>
          </c:extLst>
        </c:ser>
        <c:dLbls>
          <c:showLegendKey val="0"/>
          <c:showVal val="0"/>
          <c:showCatName val="0"/>
          <c:showSerName val="0"/>
          <c:showPercent val="0"/>
          <c:showBubbleSize val="0"/>
        </c:dLbls>
        <c:axId val="896877808"/>
        <c:axId val="896876176"/>
      </c:scatterChart>
      <c:catAx>
        <c:axId val="896871824"/>
        <c:scaling>
          <c:orientation val="minMax"/>
        </c:scaling>
        <c:delete val="1"/>
        <c:axPos val="l"/>
        <c:numFmt formatCode="General" sourceLinked="1"/>
        <c:majorTickMark val="out"/>
        <c:minorTickMark val="none"/>
        <c:tickLblPos val="nextTo"/>
        <c:crossAx val="896872912"/>
        <c:crosses val="autoZero"/>
        <c:auto val="1"/>
        <c:lblAlgn val="ctr"/>
        <c:lblOffset val="100"/>
        <c:noMultiLvlLbl val="0"/>
      </c:catAx>
      <c:valAx>
        <c:axId val="896872912"/>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6871824"/>
        <c:crosses val="autoZero"/>
        <c:crossBetween val="between"/>
      </c:valAx>
      <c:valAx>
        <c:axId val="896876176"/>
        <c:scaling>
          <c:orientation val="minMax"/>
          <c:min val="0"/>
        </c:scaling>
        <c:delete val="1"/>
        <c:axPos val="r"/>
        <c:numFmt formatCode="#;;0" sourceLinked="0"/>
        <c:majorTickMark val="out"/>
        <c:minorTickMark val="none"/>
        <c:tickLblPos val="nextTo"/>
        <c:crossAx val="896877808"/>
        <c:crosses val="max"/>
        <c:crossBetween val="midCat"/>
        <c:majorUnit val="1"/>
      </c:valAx>
      <c:valAx>
        <c:axId val="896877808"/>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6176"/>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Sheet1!$B$2:$B$6</c:f>
              <c:numCache>
                <c:formatCode>0.0</c:formatCode>
                <c:ptCount val="5"/>
                <c:pt idx="0">
                  <c:v>5.7622282624258538</c:v>
                </c:pt>
                <c:pt idx="1">
                  <c:v>6.5649990646659191</c:v>
                </c:pt>
                <c:pt idx="2">
                  <c:v>6.6914271754790704</c:v>
                </c:pt>
                <c:pt idx="3">
                  <c:v>6.7547330539008952</c:v>
                </c:pt>
                <c:pt idx="4">
                  <c:v>6.8605103808595116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46C-41B7-BFC6-F8BACA210B27}"/>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Leeds Teaching Hospitals NHS Trust</c:v>
                </c:pt>
                <c:pt idx="2">
                  <c:v>York and Scarborough Teaching Hospitals NHS Foundation Trust</c:v>
                </c:pt>
                <c:pt idx="3">
                  <c:v>Doncaster and Bassetlaw Teaching Hospitals NHS Foundation Trust</c:v>
                </c:pt>
                <c:pt idx="4">
                  <c:v>Barnsley Hospital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46C-41B7-BFC6-F8BACA210B27}"/>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Sheet1!$B$2:$B$6</c:f>
              <c:numCache>
                <c:formatCode>0.0</c:formatCode>
                <c:ptCount val="5"/>
                <c:pt idx="0">
                  <c:v>8.1991755646310285</c:v>
                </c:pt>
                <c:pt idx="1">
                  <c:v>8.1906283012421781</c:v>
                </c:pt>
                <c:pt idx="2">
                  <c:v>7.7532870508753184</c:v>
                </c:pt>
                <c:pt idx="3">
                  <c:v>7.714354187816225</c:v>
                </c:pt>
                <c:pt idx="4">
                  <c:v>7.6069249079414671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3AE-409C-B770-887DB6D4565B}"/>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Airedale NHS Foundation Trust</c:v>
                </c:pt>
                <c:pt idx="1">
                  <c:v>Northern Lincolnshire And Goole NHS Foundation Trust</c:v>
                </c:pt>
                <c:pt idx="2">
                  <c:v>County Durham and Darlington NHS Foundation Trust</c:v>
                </c:pt>
                <c:pt idx="3">
                  <c:v>Gateshead Health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3AE-409C-B770-887DB6D4565B}"/>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Sheet1!$D$2:$D$103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0-233A-41B5-8BB2-34ABE25F7EBF}"/>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Sheet1!$E$2:$E$103</c:f>
              <c:numCache>
                <c:formatCode>General</c:formatCode>
                <c:ptCount val="102"/>
                <c:pt idx="0">
                  <c:v>#N/A</c:v>
                </c:pt>
                <c:pt idx="1">
                  <c:v>5.0955222791405452</c:v>
                </c:pt>
                <c:pt idx="2">
                  <c:v>5.734388727587679</c:v>
                </c:pt>
                <c:pt idx="3">
                  <c:v>5.7622282624258538</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1-233A-41B5-8BB2-34ABE25F7EBF}"/>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Sheet1!$F$2:$F$103</c:f>
              <c:numCache>
                <c:formatCode>General</c:formatCode>
                <c:ptCount val="102"/>
                <c:pt idx="0">
                  <c:v>#N/A</c:v>
                </c:pt>
                <c:pt idx="1">
                  <c:v>#N/A</c:v>
                </c:pt>
                <c:pt idx="2">
                  <c:v>#N/A</c:v>
                </c:pt>
                <c:pt idx="3">
                  <c:v>#N/A</c:v>
                </c:pt>
                <c:pt idx="4">
                  <c:v>5.6955013197833129</c:v>
                </c:pt>
                <c:pt idx="5">
                  <c:v>5.8770031097678128</c:v>
                </c:pt>
                <c:pt idx="6">
                  <c:v>5.8969642311742163</c:v>
                </c:pt>
                <c:pt idx="7">
                  <c:v>6.1252324387197756</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2-233A-41B5-8BB2-34ABE25F7EBF}"/>
            </c:ext>
          </c:extLst>
        </c:ser>
        <c:ser>
          <c:idx val="3"/>
          <c:order val="3"/>
          <c:tx>
            <c:strRef>
              <c:f>Sheet1!$G$1</c:f>
              <c:strCache>
                <c:ptCount val="1"/>
                <c:pt idx="0">
                  <c:v>About the same</c:v>
                </c:pt>
              </c:strCache>
            </c:strRef>
          </c:tx>
          <c:spPr>
            <a:solidFill>
              <a:srgbClr val="D9D9D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Sheet1!$G$2:$G$103</c:f>
              <c:numCache>
                <c:formatCode>General</c:formatCode>
                <c:ptCount val="102"/>
                <c:pt idx="0">
                  <c:v>#N/A</c:v>
                </c:pt>
                <c:pt idx="1">
                  <c:v>#N/A</c:v>
                </c:pt>
                <c:pt idx="2">
                  <c:v>#N/A</c:v>
                </c:pt>
                <c:pt idx="3">
                  <c:v>#N/A</c:v>
                </c:pt>
                <c:pt idx="4">
                  <c:v>#N/A</c:v>
                </c:pt>
                <c:pt idx="5">
                  <c:v>#N/A</c:v>
                </c:pt>
                <c:pt idx="6">
                  <c:v>#N/A</c:v>
                </c:pt>
                <c:pt idx="7">
                  <c:v>#N/A</c:v>
                </c:pt>
                <c:pt idx="8">
                  <c:v>6.0892638729608297</c:v>
                </c:pt>
                <c:pt idx="9">
                  <c:v>6.2477683940858153</c:v>
                </c:pt>
                <c:pt idx="10">
                  <c:v>6.2600896940071094</c:v>
                </c:pt>
                <c:pt idx="11">
                  <c:v>6.2686301693259354</c:v>
                </c:pt>
                <c:pt idx="12">
                  <c:v>6.3018353664486337</c:v>
                </c:pt>
                <c:pt idx="13">
                  <c:v>6.307652735654961</c:v>
                </c:pt>
                <c:pt idx="14">
                  <c:v>6.3161441231447988</c:v>
                </c:pt>
                <c:pt idx="15">
                  <c:v>6.3510585336089207</c:v>
                </c:pt>
                <c:pt idx="16">
                  <c:v>6.4161767496423634</c:v>
                </c:pt>
                <c:pt idx="17">
                  <c:v>6.4360258016534182</c:v>
                </c:pt>
                <c:pt idx="18">
                  <c:v>6.4376563573557029</c:v>
                </c:pt>
                <c:pt idx="19">
                  <c:v>6.5286188040906152</c:v>
                </c:pt>
                <c:pt idx="20">
                  <c:v>6.5295677748873526</c:v>
                </c:pt>
                <c:pt idx="21">
                  <c:v>6.5299490898263386</c:v>
                </c:pt>
                <c:pt idx="22">
                  <c:v>6.5649990646659191</c:v>
                </c:pt>
                <c:pt idx="23">
                  <c:v>6.5826050186604839</c:v>
                </c:pt>
                <c:pt idx="24">
                  <c:v>6.5909776408435441</c:v>
                </c:pt>
                <c:pt idx="25">
                  <c:v>6.5990283850420717</c:v>
                </c:pt>
                <c:pt idx="26">
                  <c:v>6.6101806716690046</c:v>
                </c:pt>
                <c:pt idx="27">
                  <c:v>6.6307962062009924</c:v>
                </c:pt>
                <c:pt idx="28">
                  <c:v>6.6391076506032114</c:v>
                </c:pt>
                <c:pt idx="29">
                  <c:v>6.6743523255592789</c:v>
                </c:pt>
                <c:pt idx="30">
                  <c:v>6.6859739027629166</c:v>
                </c:pt>
                <c:pt idx="31">
                  <c:v>6.6871840847808466</c:v>
                </c:pt>
                <c:pt idx="32">
                  <c:v>6.6914271754790704</c:v>
                </c:pt>
                <c:pt idx="33">
                  <c:v>6.7547330539008952</c:v>
                </c:pt>
                <c:pt idx="34">
                  <c:v>6.7714827955809582</c:v>
                </c:pt>
                <c:pt idx="35">
                  <c:v>6.8605103808595116</c:v>
                </c:pt>
                <c:pt idx="36">
                  <c:v>6.9016115369850422</c:v>
                </c:pt>
                <c:pt idx="37">
                  <c:v>6.9034322307238716</c:v>
                </c:pt>
                <c:pt idx="38">
                  <c:v>6.904925548415779</c:v>
                </c:pt>
                <c:pt idx="39">
                  <c:v>6.9319192029759442</c:v>
                </c:pt>
                <c:pt idx="40">
                  <c:v>6.9338949498911031</c:v>
                </c:pt>
                <c:pt idx="41">
                  <c:v>6.9471934625052718</c:v>
                </c:pt>
                <c:pt idx="42">
                  <c:v>6.967294133698152</c:v>
                </c:pt>
                <c:pt idx="43">
                  <c:v>6.9789422721282266</c:v>
                </c:pt>
                <c:pt idx="44">
                  <c:v>7.0038689078046046</c:v>
                </c:pt>
                <c:pt idx="45">
                  <c:v>7.010177166596363</c:v>
                </c:pt>
                <c:pt idx="46">
                  <c:v>7.0297841634292144</c:v>
                </c:pt>
                <c:pt idx="47">
                  <c:v>7.0341437012085608</c:v>
                </c:pt>
                <c:pt idx="48">
                  <c:v>7.0349446824033084</c:v>
                </c:pt>
                <c:pt idx="49">
                  <c:v>7.0392205062769744</c:v>
                </c:pt>
                <c:pt idx="50">
                  <c:v>7.0810774930396807</c:v>
                </c:pt>
                <c:pt idx="51">
                  <c:v>7.0829723045886066</c:v>
                </c:pt>
                <c:pt idx="52">
                  <c:v>7.1224406666137003</c:v>
                </c:pt>
                <c:pt idx="53">
                  <c:v>7.129017238265857</c:v>
                </c:pt>
                <c:pt idx="54">
                  <c:v>7.1359059641350226</c:v>
                </c:pt>
                <c:pt idx="55">
                  <c:v>7.1570367678187967</c:v>
                </c:pt>
                <c:pt idx="56">
                  <c:v>7.1932848689732776</c:v>
                </c:pt>
                <c:pt idx="57">
                  <c:v>7.1979400596111773</c:v>
                </c:pt>
                <c:pt idx="58">
                  <c:v>7.2050395125310214</c:v>
                </c:pt>
                <c:pt idx="59">
                  <c:v>7.217533191430153</c:v>
                </c:pt>
                <c:pt idx="60">
                  <c:v>7.2312533404814889</c:v>
                </c:pt>
                <c:pt idx="61">
                  <c:v>7.2373475332124642</c:v>
                </c:pt>
                <c:pt idx="62">
                  <c:v>7.2457904218657507</c:v>
                </c:pt>
                <c:pt idx="63">
                  <c:v>7.2616191505114296</c:v>
                </c:pt>
                <c:pt idx="64">
                  <c:v>7.2638036062477553</c:v>
                </c:pt>
                <c:pt idx="65">
                  <c:v>7.2751096427060844</c:v>
                </c:pt>
                <c:pt idx="66">
                  <c:v>7.2786878165054372</c:v>
                </c:pt>
                <c:pt idx="67">
                  <c:v>7.301027919668245</c:v>
                </c:pt>
                <c:pt idx="68">
                  <c:v>7.3062868095844076</c:v>
                </c:pt>
                <c:pt idx="69">
                  <c:v>7.3321261734698364</c:v>
                </c:pt>
                <c:pt idx="70">
                  <c:v>7.3407988204826573</c:v>
                </c:pt>
                <c:pt idx="71">
                  <c:v>7.3674981103901231</c:v>
                </c:pt>
                <c:pt idx="72">
                  <c:v>7.3804505446252771</c:v>
                </c:pt>
                <c:pt idx="73">
                  <c:v>7.4167742818801408</c:v>
                </c:pt>
                <c:pt idx="74">
                  <c:v>7.4257008000996052</c:v>
                </c:pt>
                <c:pt idx="75">
                  <c:v>7.4358498258539187</c:v>
                </c:pt>
                <c:pt idx="76">
                  <c:v>7.4525832587487884</c:v>
                </c:pt>
                <c:pt idx="77">
                  <c:v>7.460878133087137</c:v>
                </c:pt>
                <c:pt idx="78">
                  <c:v>7.4671055297590367</c:v>
                </c:pt>
                <c:pt idx="79">
                  <c:v>7.5165313158241327</c:v>
                </c:pt>
                <c:pt idx="80">
                  <c:v>7.5633188147595893</c:v>
                </c:pt>
                <c:pt idx="81">
                  <c:v>7.6069249079414671</c:v>
                </c:pt>
                <c:pt idx="82">
                  <c:v>7.6387120529717354</c:v>
                </c:pt>
                <c:pt idx="83">
                  <c:v>7.6612850259144167</c:v>
                </c:pt>
                <c:pt idx="84">
                  <c:v>7.714354187816225</c:v>
                </c:pt>
                <c:pt idx="85">
                  <c:v>7.7495536251834523</c:v>
                </c:pt>
                <c:pt idx="86">
                  <c:v>7.7532870508753184</c:v>
                </c:pt>
                <c:pt idx="87">
                  <c:v>7.7989372352349866</c:v>
                </c:pt>
                <c:pt idx="88">
                  <c:v>7.8076249375084634</c:v>
                </c:pt>
                <c:pt idx="89">
                  <c:v>7.8845702581578676</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3-233A-41B5-8BB2-34ABE25F7EBF}"/>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Sheet1!$H$2:$H$103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7.9845369335941161</c:v>
                </c:pt>
                <c:pt idx="91">
                  <c:v>8.0069768772153971</c:v>
                </c:pt>
                <c:pt idx="92">
                  <c:v>8.0851893425020798</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4-233A-41B5-8BB2-34ABE25F7EBF}"/>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Sheet1!$I$2:$I$103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7.9396491520974681</c:v>
                </c:pt>
                <c:pt idx="94">
                  <c:v>8.1425607431035925</c:v>
                </c:pt>
                <c:pt idx="95">
                  <c:v>8.1608500983313732</c:v>
                </c:pt>
                <c:pt idx="96">
                  <c:v>8.1906283012421781</c:v>
                </c:pt>
                <c:pt idx="97">
                  <c:v>8.1991755646310285</c:v>
                </c:pt>
                <c:pt idx="98">
                  <c:v>#N/A</c:v>
                </c:pt>
                <c:pt idx="99">
                  <c:v>#N/A</c:v>
                </c:pt>
                <c:pt idx="100">
                  <c:v>#N/A</c:v>
                </c:pt>
                <c:pt idx="101">
                  <c:v>#N/A</c:v>
                </c:pt>
              </c:numCache>
            </c:numRef>
          </c:val>
          <c:extLst>
            <c:ext xmlns:c16="http://schemas.microsoft.com/office/drawing/2014/chart" uri="{C3380CC4-5D6E-409C-BE32-E72D297353CC}">
              <c16:uniqueId val="{00000005-233A-41B5-8BB2-34ABE25F7EBF}"/>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Sheet1!$J$2:$J$103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8.345181292389837</c:v>
                </c:pt>
                <c:pt idx="99">
                  <c:v>8.428086305428085</c:v>
                </c:pt>
                <c:pt idx="100">
                  <c:v>8.5055551710363773</c:v>
                </c:pt>
                <c:pt idx="101">
                  <c:v>9.1251872808150729</c:v>
                </c:pt>
              </c:numCache>
            </c:numRef>
          </c:val>
          <c:extLst>
            <c:ext xmlns:c16="http://schemas.microsoft.com/office/drawing/2014/chart" uri="{C3380CC4-5D6E-409C-BE32-E72D297353CC}">
              <c16:uniqueId val="{00000006-233A-41B5-8BB2-34ABE25F7EBF}"/>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Sheet1!$A$2:$A$103</c:f>
              <c:strCache>
                <c:ptCount val="102"/>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Your Trust</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strCache>
            </c:strRef>
          </c:cat>
          <c:val>
            <c:numRef>
              <c:f>Sheet1!$K$2:$K$103</c:f>
              <c:numCache>
                <c:formatCode>General</c:formatCode>
                <c:ptCount val="102"/>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7.7532870508753184</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numCache>
            </c:numRef>
          </c:val>
          <c:extLst>
            <c:ext xmlns:c16="http://schemas.microsoft.com/office/drawing/2014/chart" uri="{C3380CC4-5D6E-409C-BE32-E72D297353CC}">
              <c16:uniqueId val="{00000007-233A-41B5-8BB2-34ABE25F7EBF}"/>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4031388193133736"/>
          <c:h val="0.20674634017845275"/>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3274064751696597"/>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5.3043304836925227</c:v>
                </c:pt>
              </c:numCache>
            </c:numRef>
          </c:val>
          <c:extLst>
            <c:ext xmlns:c16="http://schemas.microsoft.com/office/drawing/2014/chart" uri="{C3380CC4-5D6E-409C-BE32-E72D297353CC}">
              <c16:uniqueId val="{00000000-FDB2-4638-A8CA-7EDD61BFEEE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0.3761514863062736</c:v>
                </c:pt>
              </c:numCache>
            </c:numRef>
          </c:val>
          <c:extLst>
            <c:ext xmlns:c16="http://schemas.microsoft.com/office/drawing/2014/chart" uri="{C3380CC4-5D6E-409C-BE32-E72D297353CC}">
              <c16:uniqueId val="{00000001-FDB2-4638-A8CA-7EDD61BFEEE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0.6067434767425075</c:v>
                </c:pt>
              </c:numCache>
            </c:numRef>
          </c:val>
          <c:extLst>
            <c:ext xmlns:c16="http://schemas.microsoft.com/office/drawing/2014/chart" uri="{C3380CC4-5D6E-409C-BE32-E72D297353CC}">
              <c16:uniqueId val="{00000002-FDB2-4638-A8CA-7EDD61BFEEE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0.16915554498245822</c:v>
                </c:pt>
              </c:numCache>
            </c:numRef>
          </c:val>
          <c:extLst>
            <c:ext xmlns:c16="http://schemas.microsoft.com/office/drawing/2014/chart" uri="{C3380CC4-5D6E-409C-BE32-E72D297353CC}">
              <c16:uniqueId val="{00000003-FDB2-4638-A8CA-7EDD61BFEEE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1.7659597977742312</c:v>
                </c:pt>
              </c:numCache>
            </c:numRef>
          </c:val>
          <c:extLst>
            <c:ext xmlns:c16="http://schemas.microsoft.com/office/drawing/2014/chart" uri="{C3380CC4-5D6E-409C-BE32-E72D297353CC}">
              <c16:uniqueId val="{00000004-FDB2-4638-A8CA-7EDD61BFEEE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0.16915554498245733</c:v>
                </c:pt>
              </c:numCache>
            </c:numRef>
          </c:val>
          <c:extLst>
            <c:ext xmlns:c16="http://schemas.microsoft.com/office/drawing/2014/chart" uri="{C3380CC4-5D6E-409C-BE32-E72D297353CC}">
              <c16:uniqueId val="{00000005-FDB2-4638-A8CA-7EDD61BFEEE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0.60674347674250839</c:v>
                </c:pt>
              </c:numCache>
            </c:numRef>
          </c:val>
          <c:extLst>
            <c:ext xmlns:c16="http://schemas.microsoft.com/office/drawing/2014/chart" uri="{C3380CC4-5D6E-409C-BE32-E72D297353CC}">
              <c16:uniqueId val="{00000006-FDB2-4638-A8CA-7EDD61BFEEE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0.27448028031804128</c:v>
                </c:pt>
              </c:numCache>
            </c:numRef>
          </c:val>
          <c:extLst>
            <c:ext xmlns:c16="http://schemas.microsoft.com/office/drawing/2014/chart" uri="{C3380CC4-5D6E-409C-BE32-E72D297353CC}">
              <c16:uniqueId val="{00000007-FDB2-4638-A8CA-7EDD61BFEEE3}"/>
            </c:ext>
          </c:extLst>
        </c:ser>
        <c:dLbls>
          <c:showLegendKey val="0"/>
          <c:showVal val="0"/>
          <c:showCatName val="0"/>
          <c:showSerName val="0"/>
          <c:showPercent val="0"/>
          <c:showBubbleSize val="0"/>
        </c:dLbls>
        <c:gapWidth val="0"/>
        <c:overlap val="100"/>
        <c:axId val="894151424"/>
        <c:axId val="89687400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8.3418187508814388</c:v>
                </c:pt>
              </c:numCache>
            </c:numRef>
          </c:xVal>
          <c:yVal>
            <c:numLit>
              <c:formatCode>General</c:formatCode>
              <c:ptCount val="1"/>
              <c:pt idx="0">
                <c:v>1</c:v>
              </c:pt>
            </c:numLit>
          </c:yVal>
          <c:smooth val="0"/>
          <c:extLst>
            <c:ext xmlns:c16="http://schemas.microsoft.com/office/drawing/2014/chart" uri="{C3380CC4-5D6E-409C-BE32-E72D297353CC}">
              <c16:uniqueId val="{00000008-FDB2-4638-A8CA-7EDD61BFEEE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FDB2-4638-A8CA-7EDD61BFEEE3}"/>
              </c:ext>
            </c:extLst>
          </c:dPt>
          <c:xVal>
            <c:numRef>
              <c:f>Sheet1!$B$12</c:f>
              <c:numCache>
                <c:formatCode>0.0</c:formatCode>
                <c:ptCount val="1"/>
                <c:pt idx="0">
                  <c:v>7.3393608906108776</c:v>
                </c:pt>
              </c:numCache>
            </c:numRef>
          </c:xVal>
          <c:yVal>
            <c:numLit>
              <c:formatCode>General</c:formatCode>
              <c:ptCount val="1"/>
              <c:pt idx="0">
                <c:v>1</c:v>
              </c:pt>
            </c:numLit>
          </c:yVal>
          <c:smooth val="0"/>
          <c:extLst>
            <c:ext xmlns:c16="http://schemas.microsoft.com/office/drawing/2014/chart" uri="{C3380CC4-5D6E-409C-BE32-E72D297353CC}">
              <c16:uniqueId val="{0000000A-FDB2-4638-A8CA-7EDD61BFEEE3}"/>
            </c:ext>
          </c:extLst>
        </c:ser>
        <c:ser>
          <c:idx val="9"/>
          <c:order val="10"/>
          <c:tx>
            <c:v>label</c:v>
          </c:tx>
          <c:spPr>
            <a:ln w="25400" cap="rnd">
              <a:noFill/>
              <a:round/>
            </a:ln>
            <a:effectLst/>
          </c:spPr>
          <c:marker>
            <c:symbol val="none"/>
          </c:marker>
          <c:dLbls>
            <c:dLbl>
              <c:idx val="0"/>
              <c:tx>
                <c:rich>
                  <a:bodyPr/>
                  <a:lstStyle/>
                  <a:p>
                    <a:fld id="{3D3282DF-4EAB-4F82-AF26-A959EDECD9B3}"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FDB2-4638-A8CA-7EDD61BFEEE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Q31. Were you given enough information about the care and treatment you would receive while on a virtual ward?</c:v>
                  </c:pt>
                </c15:dlblRangeCache>
              </c15:datalabelsRange>
            </c:ext>
            <c:ext xmlns:c16="http://schemas.microsoft.com/office/drawing/2014/chart" uri="{C3380CC4-5D6E-409C-BE32-E72D297353CC}">
              <c16:uniqueId val="{0000000C-FDB2-4638-A8CA-7EDD61BFEEE3}"/>
            </c:ext>
          </c:extLst>
        </c:ser>
        <c:dLbls>
          <c:showLegendKey val="0"/>
          <c:showVal val="0"/>
          <c:showCatName val="0"/>
          <c:showSerName val="0"/>
          <c:showPercent val="0"/>
          <c:showBubbleSize val="0"/>
        </c:dLbls>
        <c:axId val="896869104"/>
        <c:axId val="896872368"/>
      </c:scatterChart>
      <c:catAx>
        <c:axId val="894151424"/>
        <c:scaling>
          <c:orientation val="minMax"/>
        </c:scaling>
        <c:delete val="1"/>
        <c:axPos val="l"/>
        <c:numFmt formatCode="General" sourceLinked="1"/>
        <c:majorTickMark val="out"/>
        <c:minorTickMark val="none"/>
        <c:tickLblPos val="nextTo"/>
        <c:crossAx val="896874000"/>
        <c:crosses val="autoZero"/>
        <c:auto val="1"/>
        <c:lblAlgn val="ctr"/>
        <c:lblOffset val="100"/>
        <c:noMultiLvlLbl val="0"/>
      </c:catAx>
      <c:valAx>
        <c:axId val="89687400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51424"/>
        <c:crosses val="autoZero"/>
        <c:crossBetween val="between"/>
      </c:valAx>
      <c:valAx>
        <c:axId val="896872368"/>
        <c:scaling>
          <c:orientation val="minMax"/>
          <c:min val="0"/>
        </c:scaling>
        <c:delete val="1"/>
        <c:axPos val="r"/>
        <c:numFmt formatCode="#;;0" sourceLinked="0"/>
        <c:majorTickMark val="out"/>
        <c:minorTickMark val="none"/>
        <c:tickLblPos val="nextTo"/>
        <c:crossAx val="896869104"/>
        <c:crosses val="max"/>
        <c:crossBetween val="midCat"/>
        <c:majorUnit val="1"/>
      </c:valAx>
      <c:valAx>
        <c:axId val="89686910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687236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405398420371118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4.6201392467403846</c:v>
                </c:pt>
              </c:numCache>
            </c:numRef>
          </c:val>
          <c:extLst>
            <c:ext xmlns:c16="http://schemas.microsoft.com/office/drawing/2014/chart" uri="{C3380CC4-5D6E-409C-BE32-E72D297353CC}">
              <c16:uniqueId val="{00000000-B232-4244-A766-8A946C0328E4}"/>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0.10934614055211167</c:v>
                </c:pt>
              </c:numCache>
            </c:numRef>
          </c:val>
          <c:extLst>
            <c:ext xmlns:c16="http://schemas.microsoft.com/office/drawing/2014/chart" uri="{C3380CC4-5D6E-409C-BE32-E72D297353CC}">
              <c16:uniqueId val="{00000001-B232-4244-A766-8A946C0328E4}"/>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0.75008711431007313</c:v>
                </c:pt>
              </c:numCache>
            </c:numRef>
          </c:val>
          <c:extLst>
            <c:ext xmlns:c16="http://schemas.microsoft.com/office/drawing/2014/chart" uri="{C3380CC4-5D6E-409C-BE32-E72D297353CC}">
              <c16:uniqueId val="{00000002-B232-4244-A766-8A946C0328E4}"/>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0.2091186794238693</c:v>
                </c:pt>
              </c:numCache>
            </c:numRef>
          </c:val>
          <c:extLst>
            <c:ext xmlns:c16="http://schemas.microsoft.com/office/drawing/2014/chart" uri="{C3380CC4-5D6E-409C-BE32-E72D297353CC}">
              <c16:uniqueId val="{00000003-B232-4244-A766-8A946C0328E4}"/>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2.1831692296252285</c:v>
                </c:pt>
              </c:numCache>
            </c:numRef>
          </c:val>
          <c:extLst>
            <c:ext xmlns:c16="http://schemas.microsoft.com/office/drawing/2014/chart" uri="{C3380CC4-5D6E-409C-BE32-E72D297353CC}">
              <c16:uniqueId val="{00000004-B232-4244-A766-8A946C0328E4}"/>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0.20911867942386841</c:v>
                </c:pt>
              </c:numCache>
            </c:numRef>
          </c:val>
          <c:extLst>
            <c:ext xmlns:c16="http://schemas.microsoft.com/office/drawing/2014/chart" uri="{C3380CC4-5D6E-409C-BE32-E72D297353CC}">
              <c16:uniqueId val="{00000005-B232-4244-A766-8A946C0328E4}"/>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0.75008711431007491</c:v>
                </c:pt>
              </c:numCache>
            </c:numRef>
          </c:val>
          <c:extLst>
            <c:ext xmlns:c16="http://schemas.microsoft.com/office/drawing/2014/chart" uri="{C3380CC4-5D6E-409C-BE32-E72D297353CC}">
              <c16:uniqueId val="{00000006-B232-4244-A766-8A946C0328E4}"/>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0.14658826570353334</c:v>
                </c:pt>
              </c:numCache>
            </c:numRef>
          </c:val>
          <c:extLst>
            <c:ext xmlns:c16="http://schemas.microsoft.com/office/drawing/2014/chart" uri="{C3380CC4-5D6E-409C-BE32-E72D297353CC}">
              <c16:uniqueId val="{00000007-B232-4244-A766-8A946C0328E4}"/>
            </c:ext>
          </c:extLst>
        </c:ser>
        <c:dLbls>
          <c:showLegendKey val="0"/>
          <c:showVal val="0"/>
          <c:showCatName val="0"/>
          <c:showSerName val="0"/>
          <c:showPercent val="0"/>
          <c:showBubbleSize val="0"/>
        </c:dLbls>
        <c:gapWidth val="0"/>
        <c:overlap val="100"/>
        <c:axId val="894144896"/>
        <c:axId val="89414870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7.1647553508691972</c:v>
                </c:pt>
              </c:numCache>
            </c:numRef>
          </c:xVal>
          <c:yVal>
            <c:numLit>
              <c:formatCode>General</c:formatCode>
              <c:ptCount val="1"/>
              <c:pt idx="0">
                <c:v>1</c:v>
              </c:pt>
            </c:numLit>
          </c:yVal>
          <c:smooth val="0"/>
          <c:extLst>
            <c:ext xmlns:c16="http://schemas.microsoft.com/office/drawing/2014/chart" uri="{C3380CC4-5D6E-409C-BE32-E72D297353CC}">
              <c16:uniqueId val="{00000008-B232-4244-A766-8A946C0328E4}"/>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232-4244-A766-8A946C0328E4}"/>
              </c:ext>
            </c:extLst>
          </c:dPt>
          <c:xVal>
            <c:numRef>
              <c:f>Sheet1!$B$12</c:f>
              <c:numCache>
                <c:formatCode>0.0</c:formatCode>
                <c:ptCount val="1"/>
                <c:pt idx="0">
                  <c:v>6.7802757958390529</c:v>
                </c:pt>
              </c:numCache>
            </c:numRef>
          </c:xVal>
          <c:yVal>
            <c:numLit>
              <c:formatCode>General</c:formatCode>
              <c:ptCount val="1"/>
              <c:pt idx="0">
                <c:v>1</c:v>
              </c:pt>
            </c:numLit>
          </c:yVal>
          <c:smooth val="0"/>
          <c:extLst>
            <c:ext xmlns:c16="http://schemas.microsoft.com/office/drawing/2014/chart" uri="{C3380CC4-5D6E-409C-BE32-E72D297353CC}">
              <c16:uniqueId val="{0000000A-B232-4244-A766-8A946C0328E4}"/>
            </c:ext>
          </c:extLst>
        </c:ser>
        <c:ser>
          <c:idx val="9"/>
          <c:order val="10"/>
          <c:tx>
            <c:v>label</c:v>
          </c:tx>
          <c:spPr>
            <a:ln w="25400" cap="rnd">
              <a:noFill/>
              <a:round/>
            </a:ln>
            <a:effectLst/>
          </c:spPr>
          <c:marker>
            <c:symbol val="none"/>
          </c:marker>
          <c:dLbls>
            <c:dLbl>
              <c:idx val="0"/>
              <c:tx>
                <c:rich>
                  <a:bodyPr/>
                  <a:lstStyle/>
                  <a:p>
                    <a:fld id="{06E82CA1-4877-4439-8D32-7B4052B0B033}" type="CELLRANGE">
                      <a:rPr lang="en-GB" smtClean="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232-4244-A766-8A946C0328E4}"/>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Q30. Before being admitted onto a virtual ward, did hospital staff give you information about the risks and benefits of continuing your treatment on a virtual ward?</c:v>
                  </c:pt>
                </c15:dlblRangeCache>
              </c15:datalabelsRange>
            </c:ext>
            <c:ext xmlns:c16="http://schemas.microsoft.com/office/drawing/2014/chart" uri="{C3380CC4-5D6E-409C-BE32-E72D297353CC}">
              <c16:uniqueId val="{0000000C-B232-4244-A766-8A946C0328E4}"/>
            </c:ext>
          </c:extLst>
        </c:ser>
        <c:dLbls>
          <c:showLegendKey val="0"/>
          <c:showVal val="0"/>
          <c:showCatName val="0"/>
          <c:showSerName val="0"/>
          <c:showPercent val="0"/>
          <c:showBubbleSize val="0"/>
        </c:dLbls>
        <c:axId val="894150880"/>
        <c:axId val="894149792"/>
      </c:scatterChart>
      <c:catAx>
        <c:axId val="894144896"/>
        <c:scaling>
          <c:orientation val="minMax"/>
        </c:scaling>
        <c:delete val="1"/>
        <c:axPos val="l"/>
        <c:numFmt formatCode="General" sourceLinked="1"/>
        <c:majorTickMark val="out"/>
        <c:minorTickMark val="none"/>
        <c:tickLblPos val="nextTo"/>
        <c:crossAx val="894148704"/>
        <c:crosses val="autoZero"/>
        <c:auto val="1"/>
        <c:lblAlgn val="ctr"/>
        <c:lblOffset val="100"/>
        <c:noMultiLvlLbl val="0"/>
      </c:catAx>
      <c:valAx>
        <c:axId val="89414870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4144896"/>
        <c:crosses val="autoZero"/>
        <c:crossBetween val="between"/>
      </c:valAx>
      <c:valAx>
        <c:axId val="894149792"/>
        <c:scaling>
          <c:orientation val="minMax"/>
          <c:min val="0"/>
        </c:scaling>
        <c:delete val="1"/>
        <c:axPos val="r"/>
        <c:numFmt formatCode="#;;0" sourceLinked="0"/>
        <c:majorTickMark val="out"/>
        <c:minorTickMark val="none"/>
        <c:tickLblPos val="nextTo"/>
        <c:crossAx val="894150880"/>
        <c:crosses val="max"/>
        <c:crossBetween val="midCat"/>
        <c:majorUnit val="1"/>
      </c:valAx>
      <c:valAx>
        <c:axId val="89415088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4149792"/>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Sheet1!$B$2:$B$6</c:f>
              <c:numCache>
                <c:formatCode>0.0</c:formatCode>
                <c:ptCount val="5"/>
                <c:pt idx="0">
                  <c:v>6.4974342083169594</c:v>
                </c:pt>
                <c:pt idx="1">
                  <c:v>6.749268104767121</c:v>
                </c:pt>
                <c:pt idx="2">
                  <c:v>6.8061622715341104</c:v>
                </c:pt>
                <c:pt idx="3">
                  <c:v>6.8168562922272136</c:v>
                </c:pt>
                <c:pt idx="4">
                  <c:v>6.8401948824352026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E34-4660-812C-03E8848AD3A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The Rotherham NHS Foundation Trust</c:v>
                </c:pt>
                <c:pt idx="1">
                  <c:v>South Tyneside and Sunderland NHS Foundation Trust</c:v>
                </c:pt>
                <c:pt idx="2">
                  <c:v>Bradford Teaching Hospitals NHS Foundation Trust</c:v>
                </c:pt>
                <c:pt idx="3">
                  <c:v>York and Scarborough Teaching Hospitals NHS Foundation Trust</c:v>
                </c:pt>
                <c:pt idx="4">
                  <c:v>Hull University Teaching Hospitals NHS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E34-4660-812C-03E8848AD3A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Sheet1!$B$2:$B$6</c:f>
              <c:numCache>
                <c:formatCode>0.0</c:formatCode>
                <c:ptCount val="5"/>
                <c:pt idx="0">
                  <c:v>7.7470016505733623</c:v>
                </c:pt>
                <c:pt idx="1">
                  <c:v>7.65098651615543</c:v>
                </c:pt>
                <c:pt idx="2">
                  <c:v>7.4103345859008192</c:v>
                </c:pt>
                <c:pt idx="3">
                  <c:v>7.3852975810002199</c:v>
                </c:pt>
                <c:pt idx="4">
                  <c:v>7.3168705939169598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8F1-4449-A74D-532F54E2604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The Newcastle Upon Tyne Hospitals NHS Foundation Trust</c:v>
                </c:pt>
                <c:pt idx="3">
                  <c:v>Sheffield Teaching Hospitals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8F1-4449-A74D-532F54E2604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A0A7-47ED-8790-627FB0914449}"/>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6.0586175060012417</c:v>
                </c:pt>
                <c:pt idx="1">
                  <c:v>6.4182622168479257</c:v>
                </c:pt>
                <c:pt idx="2">
                  <c:v>6.4191515871212594</c:v>
                </c:pt>
                <c:pt idx="3">
                  <c:v>6.4282984093121476</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A0A7-47ED-8790-627FB0914449}"/>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6.4974342083169594</c:v>
                </c:pt>
                <c:pt idx="5">
                  <c:v>6.5036035092617581</c:v>
                </c:pt>
                <c:pt idx="6">
                  <c:v>6.5115202835134154</c:v>
                </c:pt>
                <c:pt idx="7">
                  <c:v>6.526571958826513</c:v>
                </c:pt>
                <c:pt idx="8">
                  <c:v>6.5401692058709129</c:v>
                </c:pt>
                <c:pt idx="9">
                  <c:v>6.5470320847566592</c:v>
                </c:pt>
                <c:pt idx="10">
                  <c:v>6.5616279809977129</c:v>
                </c:pt>
                <c:pt idx="11">
                  <c:v>6.5694448417081128</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A0A7-47ED-8790-627FB0914449}"/>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6.5817711037600786</c:v>
                </c:pt>
                <c:pt idx="13">
                  <c:v>6.5867714541857358</c:v>
                </c:pt>
                <c:pt idx="14">
                  <c:v>6.6101046068535334</c:v>
                </c:pt>
                <c:pt idx="15">
                  <c:v>6.6198418248449942</c:v>
                </c:pt>
                <c:pt idx="16">
                  <c:v>6.6223357621883752</c:v>
                </c:pt>
                <c:pt idx="17">
                  <c:v>6.6336915020683422</c:v>
                </c:pt>
                <c:pt idx="18">
                  <c:v>6.6393628659601296</c:v>
                </c:pt>
                <c:pt idx="19">
                  <c:v>6.6404139729462424</c:v>
                </c:pt>
                <c:pt idx="20">
                  <c:v>6.6442600303454684</c:v>
                </c:pt>
                <c:pt idx="21">
                  <c:v>6.6462570042302103</c:v>
                </c:pt>
                <c:pt idx="22">
                  <c:v>6.6558920496088092</c:v>
                </c:pt>
                <c:pt idx="23">
                  <c:v>6.6583448310159801</c:v>
                </c:pt>
                <c:pt idx="24">
                  <c:v>6.6795313441946966</c:v>
                </c:pt>
                <c:pt idx="25">
                  <c:v>6.6974932175842907</c:v>
                </c:pt>
                <c:pt idx="26">
                  <c:v>6.7120146142836603</c:v>
                </c:pt>
                <c:pt idx="27">
                  <c:v>6.7309939969343056</c:v>
                </c:pt>
                <c:pt idx="28">
                  <c:v>6.7341948097963131</c:v>
                </c:pt>
                <c:pt idx="29">
                  <c:v>6.741561637630384</c:v>
                </c:pt>
                <c:pt idx="30">
                  <c:v>6.7461253301390576</c:v>
                </c:pt>
                <c:pt idx="31">
                  <c:v>6.749268104767121</c:v>
                </c:pt>
                <c:pt idx="32">
                  <c:v>6.7512301313365084</c:v>
                </c:pt>
                <c:pt idx="33">
                  <c:v>6.7652280207683484</c:v>
                </c:pt>
                <c:pt idx="34">
                  <c:v>6.772309812305374</c:v>
                </c:pt>
                <c:pt idx="35">
                  <c:v>6.7846799473284696</c:v>
                </c:pt>
                <c:pt idx="36">
                  <c:v>6.7868310149988993</c:v>
                </c:pt>
                <c:pt idx="37">
                  <c:v>6.7967490035348241</c:v>
                </c:pt>
                <c:pt idx="38">
                  <c:v>6.8061622715341104</c:v>
                </c:pt>
                <c:pt idx="39">
                  <c:v>6.8168562922272136</c:v>
                </c:pt>
                <c:pt idx="40">
                  <c:v>6.8200615338607724</c:v>
                </c:pt>
                <c:pt idx="41">
                  <c:v>6.8273513642581456</c:v>
                </c:pt>
                <c:pt idx="42">
                  <c:v>6.8325470880403998</c:v>
                </c:pt>
                <c:pt idx="43">
                  <c:v>6.8351806934805657</c:v>
                </c:pt>
                <c:pt idx="44">
                  <c:v>6.8401948824352026</c:v>
                </c:pt>
                <c:pt idx="45">
                  <c:v>6.8413088859095952</c:v>
                </c:pt>
                <c:pt idx="46">
                  <c:v>6.8458142705998464</c:v>
                </c:pt>
                <c:pt idx="47">
                  <c:v>6.8505167124409114</c:v>
                </c:pt>
                <c:pt idx="48">
                  <c:v>6.8719808147496906</c:v>
                </c:pt>
                <c:pt idx="49">
                  <c:v>6.8856912209388419</c:v>
                </c:pt>
                <c:pt idx="50">
                  <c:v>6.8930027063342578</c:v>
                </c:pt>
                <c:pt idx="51">
                  <c:v>6.8932190254096737</c:v>
                </c:pt>
                <c:pt idx="52">
                  <c:v>6.8979038572269422</c:v>
                </c:pt>
                <c:pt idx="53">
                  <c:v>6.9013259194254957</c:v>
                </c:pt>
                <c:pt idx="54">
                  <c:v>6.9025198903570972</c:v>
                </c:pt>
                <c:pt idx="55">
                  <c:v>6.9052340619503587</c:v>
                </c:pt>
                <c:pt idx="56">
                  <c:v>6.9141593604773126</c:v>
                </c:pt>
                <c:pt idx="57">
                  <c:v>6.9284995782904284</c:v>
                </c:pt>
                <c:pt idx="58">
                  <c:v>6.9339858215133114</c:v>
                </c:pt>
                <c:pt idx="59">
                  <c:v>6.939706786321878</c:v>
                </c:pt>
                <c:pt idx="60">
                  <c:v>6.9432569145431087</c:v>
                </c:pt>
                <c:pt idx="61">
                  <c:v>6.9438364712780301</c:v>
                </c:pt>
                <c:pt idx="62">
                  <c:v>6.9445959018376806</c:v>
                </c:pt>
                <c:pt idx="63">
                  <c:v>6.9576480723442273</c:v>
                </c:pt>
                <c:pt idx="64">
                  <c:v>6.9641440695419048</c:v>
                </c:pt>
                <c:pt idx="65">
                  <c:v>6.96425066655934</c:v>
                </c:pt>
                <c:pt idx="66">
                  <c:v>6.9749334566600689</c:v>
                </c:pt>
                <c:pt idx="67">
                  <c:v>6.9781694691529177</c:v>
                </c:pt>
                <c:pt idx="68">
                  <c:v>6.9831212802217122</c:v>
                </c:pt>
                <c:pt idx="69">
                  <c:v>6.9952747863629794</c:v>
                </c:pt>
                <c:pt idx="70">
                  <c:v>6.9963418199186513</c:v>
                </c:pt>
                <c:pt idx="71">
                  <c:v>6.997452628433237</c:v>
                </c:pt>
                <c:pt idx="72">
                  <c:v>7.0024553921053974</c:v>
                </c:pt>
                <c:pt idx="73">
                  <c:v>7.0024607813449853</c:v>
                </c:pt>
                <c:pt idx="74">
                  <c:v>7.0078767820118983</c:v>
                </c:pt>
                <c:pt idx="75">
                  <c:v>7.0175362795712282</c:v>
                </c:pt>
                <c:pt idx="76">
                  <c:v>7.0191849467169041</c:v>
                </c:pt>
                <c:pt idx="77">
                  <c:v>7.0236468440114868</c:v>
                </c:pt>
                <c:pt idx="78">
                  <c:v>7.0297080288774367</c:v>
                </c:pt>
                <c:pt idx="79">
                  <c:v>7.0517397465410552</c:v>
                </c:pt>
                <c:pt idx="80">
                  <c:v>7.0521164051116898</c:v>
                </c:pt>
                <c:pt idx="81">
                  <c:v>7.0598344408426881</c:v>
                </c:pt>
                <c:pt idx="82">
                  <c:v>7.0606464696391766</c:v>
                </c:pt>
                <c:pt idx="83">
                  <c:v>7.0639850564665734</c:v>
                </c:pt>
                <c:pt idx="84">
                  <c:v>7.0716511185536044</c:v>
                </c:pt>
                <c:pt idx="85">
                  <c:v>7.0719151343968143</c:v>
                </c:pt>
                <c:pt idx="86">
                  <c:v>7.0780262350137031</c:v>
                </c:pt>
                <c:pt idx="87">
                  <c:v>7.0789065032557774</c:v>
                </c:pt>
                <c:pt idx="88">
                  <c:v>7.0840843898133983</c:v>
                </c:pt>
                <c:pt idx="89">
                  <c:v>7.0842618127758099</c:v>
                </c:pt>
                <c:pt idx="90">
                  <c:v>7.0864752270396494</c:v>
                </c:pt>
                <c:pt idx="91">
                  <c:v>7.088464325303689</c:v>
                </c:pt>
                <c:pt idx="92">
                  <c:v>7.0905863916241101</c:v>
                </c:pt>
                <c:pt idx="93">
                  <c:v>7.1051703186383621</c:v>
                </c:pt>
                <c:pt idx="94">
                  <c:v>7.1098327905132672</c:v>
                </c:pt>
                <c:pt idx="95">
                  <c:v>7.143739175337803</c:v>
                </c:pt>
                <c:pt idx="96">
                  <c:v>7.1454904790156144</c:v>
                </c:pt>
                <c:pt idx="97">
                  <c:v>7.1482700280474321</c:v>
                </c:pt>
                <c:pt idx="98">
                  <c:v>7.1558059295560481</c:v>
                </c:pt>
                <c:pt idx="99">
                  <c:v>7.1745530040207823</c:v>
                </c:pt>
                <c:pt idx="100">
                  <c:v>7.1787834462418951</c:v>
                </c:pt>
                <c:pt idx="101">
                  <c:v>7.1790646969139233</c:v>
                </c:pt>
                <c:pt idx="102">
                  <c:v>7.1825596013521888</c:v>
                </c:pt>
                <c:pt idx="103">
                  <c:v>7.1926761853052987</c:v>
                </c:pt>
                <c:pt idx="104">
                  <c:v>7.193887791721763</c:v>
                </c:pt>
                <c:pt idx="105">
                  <c:v>7.2045610870195276</c:v>
                </c:pt>
                <c:pt idx="106">
                  <c:v>7.2212875923462869</c:v>
                </c:pt>
                <c:pt idx="107">
                  <c:v>7.2374543420126791</c:v>
                </c:pt>
                <c:pt idx="108">
                  <c:v>7.260740821834804</c:v>
                </c:pt>
                <c:pt idx="109">
                  <c:v>7.2677255689539919</c:v>
                </c:pt>
                <c:pt idx="110">
                  <c:v>7.2825664828987167</c:v>
                </c:pt>
                <c:pt idx="111">
                  <c:v>7.3168705939169598</c:v>
                </c:pt>
                <c:pt idx="112">
                  <c:v>7.3303995612822126</c:v>
                </c:pt>
                <c:pt idx="113">
                  <c:v>7.3465157735620874</c:v>
                </c:pt>
                <c:pt idx="114">
                  <c:v>7.3738985382246556</c:v>
                </c:pt>
                <c:pt idx="115">
                  <c:v>7.3852975810002199</c:v>
                </c:pt>
                <c:pt idx="116">
                  <c:v>7.5948631391278134</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A0A7-47ED-8790-627FB0914449}"/>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7.4103345859008192</c:v>
                </c:pt>
                <c:pt idx="118">
                  <c:v>7.4128113148251096</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A0A7-47ED-8790-627FB0914449}"/>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7.65098651615543</c:v>
                </c:pt>
                <c:pt idx="120">
                  <c:v>7.7232571600924622</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A0A7-47ED-8790-627FB0914449}"/>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7.7466911731148764</c:v>
                </c:pt>
                <c:pt idx="122">
                  <c:v>7.7470016505733623</c:v>
                </c:pt>
                <c:pt idx="123">
                  <c:v>7.9343387937017056</c:v>
                </c:pt>
                <c:pt idx="124">
                  <c:v>8.1175978593990994</c:v>
                </c:pt>
                <c:pt idx="125">
                  <c:v>8.15111920823073</c:v>
                </c:pt>
                <c:pt idx="126">
                  <c:v>8.2000471088769231</c:v>
                </c:pt>
                <c:pt idx="127">
                  <c:v>8.2155457010340029</c:v>
                </c:pt>
                <c:pt idx="128">
                  <c:v>8.2943186391428885</c:v>
                </c:pt>
                <c:pt idx="129">
                  <c:v>8.3988562827794571</c:v>
                </c:pt>
              </c:numCache>
            </c:numRef>
          </c:val>
          <c:extLst>
            <c:ext xmlns:c16="http://schemas.microsoft.com/office/drawing/2014/chart" uri="{C3380CC4-5D6E-409C-BE32-E72D297353CC}">
              <c16:uniqueId val="{00000006-A0A7-47ED-8790-627FB0914449}"/>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Your Trust</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7.1454904790156144</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A0A7-47ED-8790-627FB0914449}"/>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9023400962811887"/>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6.2085051385348926</c:v>
                </c:pt>
              </c:numCache>
            </c:numRef>
          </c:val>
          <c:extLst>
            <c:ext xmlns:c16="http://schemas.microsoft.com/office/drawing/2014/chart" uri="{C3380CC4-5D6E-409C-BE32-E72D297353CC}">
              <c16:uniqueId val="{00000000-5166-46A2-8C60-1551D072136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5166-46A2-8C60-1551D072136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0.18025950850635297</c:v>
                </c:pt>
              </c:numCache>
            </c:numRef>
          </c:val>
          <c:extLst>
            <c:ext xmlns:c16="http://schemas.microsoft.com/office/drawing/2014/chart" uri="{C3380CC4-5D6E-409C-BE32-E72D297353CC}">
              <c16:uniqueId val="{00000002-5166-46A2-8C60-1551D072136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8.9906450520730097E-2</c:v>
                </c:pt>
              </c:numCache>
            </c:numRef>
          </c:val>
          <c:extLst>
            <c:ext xmlns:c16="http://schemas.microsoft.com/office/drawing/2014/chart" uri="{C3380CC4-5D6E-409C-BE32-E72D297353CC}">
              <c16:uniqueId val="{00000003-5166-46A2-8C60-1551D072136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0.9386105385824095</c:v>
                </c:pt>
              </c:numCache>
            </c:numRef>
          </c:val>
          <c:extLst>
            <c:ext xmlns:c16="http://schemas.microsoft.com/office/drawing/2014/chart" uri="{C3380CC4-5D6E-409C-BE32-E72D297353CC}">
              <c16:uniqueId val="{00000004-5166-46A2-8C60-1551D072136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8.9906450520730097E-2</c:v>
                </c:pt>
              </c:numCache>
            </c:numRef>
          </c:val>
          <c:extLst>
            <c:ext xmlns:c16="http://schemas.microsoft.com/office/drawing/2014/chart" uri="{C3380CC4-5D6E-409C-BE32-E72D297353CC}">
              <c16:uniqueId val="{00000005-5166-46A2-8C60-1551D072136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0.32248515634638242</c:v>
                </c:pt>
              </c:numCache>
            </c:numRef>
          </c:val>
          <c:extLst>
            <c:ext xmlns:c16="http://schemas.microsoft.com/office/drawing/2014/chart" uri="{C3380CC4-5D6E-409C-BE32-E72D297353CC}">
              <c16:uniqueId val="{00000006-5166-46A2-8C60-1551D072136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0.54782458649287857</c:v>
                </c:pt>
              </c:numCache>
            </c:numRef>
          </c:val>
          <c:extLst>
            <c:ext xmlns:c16="http://schemas.microsoft.com/office/drawing/2014/chart" uri="{C3380CC4-5D6E-409C-BE32-E72D297353CC}">
              <c16:uniqueId val="{00000007-5166-46A2-8C60-1551D0721363}"/>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7.0534877453321894</c:v>
                </c:pt>
              </c:numCache>
            </c:numRef>
          </c:xVal>
          <c:yVal>
            <c:numLit>
              <c:formatCode>General</c:formatCode>
              <c:ptCount val="1"/>
              <c:pt idx="0">
                <c:v>1</c:v>
              </c:pt>
            </c:numLit>
          </c:yVal>
          <c:smooth val="0"/>
          <c:extLst>
            <c:ext xmlns:c16="http://schemas.microsoft.com/office/drawing/2014/chart" uri="{C3380CC4-5D6E-409C-BE32-E72D297353CC}">
              <c16:uniqueId val="{00000008-5166-46A2-8C60-1551D072136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166-46A2-8C60-1551D0721363}"/>
              </c:ext>
            </c:extLst>
          </c:dPt>
          <c:xVal>
            <c:numRef>
              <c:f>Sheet1!$B$12</c:f>
              <c:numCache>
                <c:formatCode>0.0</c:formatCode>
                <c:ptCount val="1"/>
                <c:pt idx="0">
                  <c:v>6.9479763668531804</c:v>
                </c:pt>
              </c:numCache>
            </c:numRef>
          </c:xVal>
          <c:yVal>
            <c:numLit>
              <c:formatCode>General</c:formatCode>
              <c:ptCount val="1"/>
              <c:pt idx="0">
                <c:v>1</c:v>
              </c:pt>
            </c:numLit>
          </c:yVal>
          <c:smooth val="0"/>
          <c:extLst>
            <c:ext xmlns:c16="http://schemas.microsoft.com/office/drawing/2014/chart" uri="{C3380CC4-5D6E-409C-BE32-E72D297353CC}">
              <c16:uniqueId val="{0000000A-5166-46A2-8C60-1551D0721363}"/>
            </c:ext>
          </c:extLst>
        </c:ser>
        <c:ser>
          <c:idx val="9"/>
          <c:order val="10"/>
          <c:tx>
            <c:v>label</c:v>
          </c:tx>
          <c:spPr>
            <a:ln w="25400" cap="rnd">
              <a:noFill/>
              <a:round/>
            </a:ln>
            <a:effectLst/>
          </c:spPr>
          <c:marker>
            <c:symbol val="none"/>
          </c:marker>
          <c:dLbls>
            <c:dLbl>
              <c:idx val="0"/>
              <c:tx>
                <c:rich>
                  <a:bodyPr/>
                  <a:lstStyle/>
                  <a:p>
                    <a:fld id="{B86C74C3-F3AB-4ECC-AA9D-B3576DF6A81B}"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166-46A2-8C60-1551D072136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Q35. Were you given enough notice about when you were going to leave hospital?</c:v>
                  </c:pt>
                </c15:dlblRangeCache>
              </c15:datalabelsRange>
            </c:ext>
            <c:ext xmlns:c16="http://schemas.microsoft.com/office/drawing/2014/chart" uri="{C3380CC4-5D6E-409C-BE32-E72D297353CC}">
              <c16:uniqueId val="{0000000C-5166-46A2-8C60-1551D0721363}"/>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16686110727370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6.0620258563080638</c:v>
                </c:pt>
              </c:numCache>
            </c:numRef>
          </c:val>
          <c:extLst>
            <c:ext xmlns:c16="http://schemas.microsoft.com/office/drawing/2014/chart" uri="{C3380CC4-5D6E-409C-BE32-E72D297353CC}">
              <c16:uniqueId val="{00000000-7512-431B-8F56-99D0DD0D3D49}"/>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1.0983412405130375</c:v>
                </c:pt>
              </c:numCache>
            </c:numRef>
          </c:val>
          <c:extLst>
            <c:ext xmlns:c16="http://schemas.microsoft.com/office/drawing/2014/chart" uri="{C3380CC4-5D6E-409C-BE32-E72D297353CC}">
              <c16:uniqueId val="{00000001-7512-431B-8F56-99D0DD0D3D49}"/>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0.40894567802920712</c:v>
                </c:pt>
              </c:numCache>
            </c:numRef>
          </c:val>
          <c:extLst>
            <c:ext xmlns:c16="http://schemas.microsoft.com/office/drawing/2014/chart" uri="{C3380CC4-5D6E-409C-BE32-E72D297353CC}">
              <c16:uniqueId val="{00000002-7512-431B-8F56-99D0DD0D3D49}"/>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0.11401099754156618</c:v>
                </c:pt>
              </c:numCache>
            </c:numRef>
          </c:val>
          <c:extLst>
            <c:ext xmlns:c16="http://schemas.microsoft.com/office/drawing/2014/chart" uri="{C3380CC4-5D6E-409C-BE32-E72D297353CC}">
              <c16:uniqueId val="{00000003-7512-431B-8F56-99D0DD0D3D49}"/>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1.1902585764091995</c:v>
                </c:pt>
              </c:numCache>
            </c:numRef>
          </c:val>
          <c:extLst>
            <c:ext xmlns:c16="http://schemas.microsoft.com/office/drawing/2014/chart" uri="{C3380CC4-5D6E-409C-BE32-E72D297353CC}">
              <c16:uniqueId val="{00000004-7512-431B-8F56-99D0DD0D3D49}"/>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0.11401099754156618</c:v>
                </c:pt>
              </c:numCache>
            </c:numRef>
          </c:val>
          <c:extLst>
            <c:ext xmlns:c16="http://schemas.microsoft.com/office/drawing/2014/chart" uri="{C3380CC4-5D6E-409C-BE32-E72D297353CC}">
              <c16:uniqueId val="{00000005-7512-431B-8F56-99D0DD0D3D49}"/>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0.40894567802920712</c:v>
                </c:pt>
              </c:numCache>
            </c:numRef>
          </c:val>
          <c:extLst>
            <c:ext xmlns:c16="http://schemas.microsoft.com/office/drawing/2014/chart" uri="{C3380CC4-5D6E-409C-BE32-E72D297353CC}">
              <c16:uniqueId val="{00000006-7512-431B-8F56-99D0DD0D3D49}"/>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0.30445221639920028</c:v>
                </c:pt>
              </c:numCache>
            </c:numRef>
          </c:val>
          <c:extLst>
            <c:ext xmlns:c16="http://schemas.microsoft.com/office/drawing/2014/chart" uri="{C3380CC4-5D6E-409C-BE32-E72D297353CC}">
              <c16:uniqueId val="{00000007-7512-431B-8F56-99D0DD0D3D49}"/>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8.4959923145558562</c:v>
                </c:pt>
              </c:numCache>
            </c:numRef>
          </c:xVal>
          <c:yVal>
            <c:numLit>
              <c:formatCode>General</c:formatCode>
              <c:ptCount val="1"/>
              <c:pt idx="0">
                <c:v>1</c:v>
              </c:pt>
            </c:numLit>
          </c:yVal>
          <c:smooth val="0"/>
          <c:extLst>
            <c:ext xmlns:c16="http://schemas.microsoft.com/office/drawing/2014/chart" uri="{C3380CC4-5D6E-409C-BE32-E72D297353CC}">
              <c16:uniqueId val="{00000008-7512-431B-8F56-99D0DD0D3D49}"/>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512-431B-8F56-99D0DD0D3D49}"/>
              </c:ext>
            </c:extLst>
          </c:dPt>
          <c:xVal>
            <c:numRef>
              <c:f>Sheet1!$B$12</c:f>
              <c:numCache>
                <c:formatCode>0.0</c:formatCode>
                <c:ptCount val="1"/>
                <c:pt idx="0">
                  <c:v>8.2784530605964743</c:v>
                </c:pt>
              </c:numCache>
            </c:numRef>
          </c:xVal>
          <c:yVal>
            <c:numLit>
              <c:formatCode>General</c:formatCode>
              <c:ptCount val="1"/>
              <c:pt idx="0">
                <c:v>1</c:v>
              </c:pt>
            </c:numLit>
          </c:yVal>
          <c:smooth val="0"/>
          <c:extLst>
            <c:ext xmlns:c16="http://schemas.microsoft.com/office/drawing/2014/chart" uri="{C3380CC4-5D6E-409C-BE32-E72D297353CC}">
              <c16:uniqueId val="{0000000A-7512-431B-8F56-99D0DD0D3D49}"/>
            </c:ext>
          </c:extLst>
        </c:ser>
        <c:ser>
          <c:idx val="9"/>
          <c:order val="10"/>
          <c:tx>
            <c:v>label</c:v>
          </c:tx>
          <c:spPr>
            <a:ln w="25400" cap="rnd">
              <a:noFill/>
              <a:round/>
            </a:ln>
            <a:effectLst/>
          </c:spPr>
          <c:marker>
            <c:symbol val="none"/>
          </c:marker>
          <c:dLbls>
            <c:dLbl>
              <c:idx val="0"/>
              <c:tx>
                <c:rich>
                  <a:bodyPr/>
                  <a:lstStyle/>
                  <a:p>
                    <a:fld id="{17F7AD60-20AE-4188-90FB-F970B3E45841}"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7512-431B-8F56-99D0DD0D3D49}"/>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Q34. Did hospital staff discuss with you whether you would need any additional equipment in your home, or any changes to your home, after leaving the hospital?</c:v>
                  </c:pt>
                </c15:dlblRangeCache>
              </c15:datalabelsRange>
            </c:ext>
            <c:ext xmlns:c16="http://schemas.microsoft.com/office/drawing/2014/chart" uri="{C3380CC4-5D6E-409C-BE32-E72D297353CC}">
              <c16:uniqueId val="{0000000C-7512-431B-8F56-99D0DD0D3D49}"/>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4.6467361408260066</c:v>
                </c:pt>
              </c:numCache>
            </c:numRef>
          </c:val>
          <c:extLst>
            <c:ext xmlns:c16="http://schemas.microsoft.com/office/drawing/2014/chart" uri="{C3380CC4-5D6E-409C-BE32-E72D297353CC}">
              <c16:uniqueId val="{00000000-354E-432A-A7A5-6E79B1E73BA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0.19550772087370039</c:v>
                </c:pt>
              </c:numCache>
            </c:numRef>
          </c:val>
          <c:extLst>
            <c:ext xmlns:c16="http://schemas.microsoft.com/office/drawing/2014/chart" uri="{C3380CC4-5D6E-409C-BE32-E72D297353CC}">
              <c16:uniqueId val="{00000001-354E-432A-A7A5-6E79B1E73BA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0.34912461065597622</c:v>
                </c:pt>
              </c:numCache>
            </c:numRef>
          </c:val>
          <c:extLst>
            <c:ext xmlns:c16="http://schemas.microsoft.com/office/drawing/2014/chart" uri="{C3380CC4-5D6E-409C-BE32-E72D297353CC}">
              <c16:uniqueId val="{00000002-354E-432A-A7A5-6E79B1E73BA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9.7333331211672203E-2</c:v>
                </c:pt>
              </c:numCache>
            </c:numRef>
          </c:val>
          <c:extLst>
            <c:ext xmlns:c16="http://schemas.microsoft.com/office/drawing/2014/chart" uri="{C3380CC4-5D6E-409C-BE32-E72D297353CC}">
              <c16:uniqueId val="{00000003-354E-432A-A7A5-6E79B1E73BA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1.016146115228338</c:v>
                </c:pt>
              </c:numCache>
            </c:numRef>
          </c:val>
          <c:extLst>
            <c:ext xmlns:c16="http://schemas.microsoft.com/office/drawing/2014/chart" uri="{C3380CC4-5D6E-409C-BE32-E72D297353CC}">
              <c16:uniqueId val="{00000004-354E-432A-A7A5-6E79B1E73BA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9.7333331211672203E-2</c:v>
                </c:pt>
              </c:numCache>
            </c:numRef>
          </c:val>
          <c:extLst>
            <c:ext xmlns:c16="http://schemas.microsoft.com/office/drawing/2014/chart" uri="{C3380CC4-5D6E-409C-BE32-E72D297353CC}">
              <c16:uniqueId val="{00000005-354E-432A-A7A5-6E79B1E73BA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0.34912461065597622</c:v>
                </c:pt>
              </c:numCache>
            </c:numRef>
          </c:val>
          <c:extLst>
            <c:ext xmlns:c16="http://schemas.microsoft.com/office/drawing/2014/chart" uri="{C3380CC4-5D6E-409C-BE32-E72D297353CC}">
              <c16:uniqueId val="{00000006-354E-432A-A7A5-6E79B1E73BA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0.48088290325181315</c:v>
                </c:pt>
              </c:numCache>
            </c:numRef>
          </c:val>
          <c:extLst>
            <c:ext xmlns:c16="http://schemas.microsoft.com/office/drawing/2014/chart" uri="{C3380CC4-5D6E-409C-BE32-E72D297353CC}">
              <c16:uniqueId val="{00000007-354E-432A-A7A5-6E79B1E73BA3}"/>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5.9549945345310551</c:v>
                </c:pt>
              </c:numCache>
            </c:numRef>
          </c:xVal>
          <c:yVal>
            <c:numLit>
              <c:formatCode>General</c:formatCode>
              <c:ptCount val="1"/>
              <c:pt idx="0">
                <c:v>1</c:v>
              </c:pt>
            </c:numLit>
          </c:yVal>
          <c:smooth val="0"/>
          <c:extLst>
            <c:ext xmlns:c16="http://schemas.microsoft.com/office/drawing/2014/chart" uri="{C3380CC4-5D6E-409C-BE32-E72D297353CC}">
              <c16:uniqueId val="{00000008-354E-432A-A7A5-6E79B1E73BA3}"/>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4E-432A-A7A5-6E79B1E73BA3}"/>
              </c:ext>
            </c:extLst>
          </c:dPt>
          <c:xVal>
            <c:numRef>
              <c:f>Sheet1!$B$12</c:f>
              <c:numCache>
                <c:formatCode>0.0</c:formatCode>
                <c:ptCount val="1"/>
                <c:pt idx="0">
                  <c:v>5.7967748611815244</c:v>
                </c:pt>
              </c:numCache>
            </c:numRef>
          </c:xVal>
          <c:yVal>
            <c:numLit>
              <c:formatCode>General</c:formatCode>
              <c:ptCount val="1"/>
              <c:pt idx="0">
                <c:v>1</c:v>
              </c:pt>
            </c:numLit>
          </c:yVal>
          <c:smooth val="0"/>
          <c:extLst>
            <c:ext xmlns:c16="http://schemas.microsoft.com/office/drawing/2014/chart" uri="{C3380CC4-5D6E-409C-BE32-E72D297353CC}">
              <c16:uniqueId val="{0000000A-354E-432A-A7A5-6E79B1E73BA3}"/>
            </c:ext>
          </c:extLst>
        </c:ser>
        <c:ser>
          <c:idx val="9"/>
          <c:order val="10"/>
          <c:tx>
            <c:v>label</c:v>
          </c:tx>
          <c:spPr>
            <a:ln w="25400" cap="rnd">
              <a:noFill/>
              <a:round/>
            </a:ln>
            <a:effectLst/>
          </c:spPr>
          <c:marker>
            <c:symbol val="none"/>
          </c:marker>
          <c:dLbls>
            <c:dLbl>
              <c:idx val="0"/>
              <c:tx>
                <c:rich>
                  <a:bodyPr/>
                  <a:lstStyle/>
                  <a:p>
                    <a:fld id="{ADB3EA72-FEAB-45C4-BBAC-5F271E415CA8}"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4E-432A-A7A5-6E79B1E73BA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Q33. To what extent did hospital staff involve your family or carers in discussions about you leaving the hospital?</c:v>
                  </c:pt>
                </c15:dlblRangeCache>
              </c15:datalabelsRange>
            </c:ext>
            <c:ext xmlns:c16="http://schemas.microsoft.com/office/drawing/2014/chart" uri="{C3380CC4-5D6E-409C-BE32-E72D297353CC}">
              <c16:uniqueId val="{0000000C-354E-432A-A7A5-6E79B1E73BA3}"/>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6.0605803916962158</c:v>
                </c:pt>
              </c:numCache>
            </c:numRef>
          </c:val>
          <c:extLst>
            <c:ext xmlns:c16="http://schemas.microsoft.com/office/drawing/2014/chart" uri="{C3380CC4-5D6E-409C-BE32-E72D297353CC}">
              <c16:uniqueId val="{00000000-CF34-4B95-9A63-059BFE82FC7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CF34-4B95-9A63-059BFE82FC7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0.11704568465016685</c:v>
                </c:pt>
              </c:numCache>
            </c:numRef>
          </c:val>
          <c:extLst>
            <c:ext xmlns:c16="http://schemas.microsoft.com/office/drawing/2014/chart" uri="{C3380CC4-5D6E-409C-BE32-E72D297353CC}">
              <c16:uniqueId val="{00000002-CF34-4B95-9A63-059BFE82FC7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8.5800925779775383E-2</c:v>
                </c:pt>
              </c:numCache>
            </c:numRef>
          </c:val>
          <c:extLst>
            <c:ext xmlns:c16="http://schemas.microsoft.com/office/drawing/2014/chart" uri="{C3380CC4-5D6E-409C-BE32-E72D297353CC}">
              <c16:uniqueId val="{00000003-CF34-4B95-9A63-059BFE82FC7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0.89574944501290332</c:v>
                </c:pt>
              </c:numCache>
            </c:numRef>
          </c:val>
          <c:extLst>
            <c:ext xmlns:c16="http://schemas.microsoft.com/office/drawing/2014/chart" uri="{C3380CC4-5D6E-409C-BE32-E72D297353CC}">
              <c16:uniqueId val="{00000004-CF34-4B95-9A63-059BFE82FC7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8.5800925779774495E-2</c:v>
                </c:pt>
              </c:numCache>
            </c:numRef>
          </c:val>
          <c:extLst>
            <c:ext xmlns:c16="http://schemas.microsoft.com/office/drawing/2014/chart" uri="{C3380CC4-5D6E-409C-BE32-E72D297353CC}">
              <c16:uniqueId val="{00000005-CF34-4B95-9A63-059BFE82FC7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0.30775906294259947</c:v>
                </c:pt>
              </c:numCache>
            </c:numRef>
          </c:val>
          <c:extLst>
            <c:ext xmlns:c16="http://schemas.microsoft.com/office/drawing/2014/chart" uri="{C3380CC4-5D6E-409C-BE32-E72D297353CC}">
              <c16:uniqueId val="{00000006-CF34-4B95-9A63-059BFE82FC7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0.57973507609128383</c:v>
                </c:pt>
              </c:numCache>
            </c:numRef>
          </c:val>
          <c:extLst>
            <c:ext xmlns:c16="http://schemas.microsoft.com/office/drawing/2014/chart" uri="{C3380CC4-5D6E-409C-BE32-E72D297353CC}">
              <c16:uniqueId val="{00000007-CF34-4B95-9A63-059BFE82FC7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6.9271322057407243</c:v>
                </c:pt>
              </c:numCache>
            </c:numRef>
          </c:xVal>
          <c:yVal>
            <c:numLit>
              <c:formatCode>General</c:formatCode>
              <c:ptCount val="1"/>
              <c:pt idx="0">
                <c:v>1</c:v>
              </c:pt>
            </c:numLit>
          </c:yVal>
          <c:smooth val="0"/>
          <c:extLst>
            <c:ext xmlns:c16="http://schemas.microsoft.com/office/drawing/2014/chart" uri="{C3380CC4-5D6E-409C-BE32-E72D297353CC}">
              <c16:uniqueId val="{00000008-CF34-4B95-9A63-059BFE82FC7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CF34-4B95-9A63-059BFE82FC70}"/>
              </c:ext>
            </c:extLst>
          </c:dPt>
          <c:xVal>
            <c:numRef>
              <c:f>Sheet1!$B$12</c:f>
              <c:numCache>
                <c:formatCode>0.0</c:formatCode>
                <c:ptCount val="1"/>
                <c:pt idx="0">
                  <c:v>6.7113017246326097</c:v>
                </c:pt>
              </c:numCache>
            </c:numRef>
          </c:xVal>
          <c:yVal>
            <c:numLit>
              <c:formatCode>General</c:formatCode>
              <c:ptCount val="1"/>
              <c:pt idx="0">
                <c:v>1</c:v>
              </c:pt>
            </c:numLit>
          </c:yVal>
          <c:smooth val="0"/>
          <c:extLst>
            <c:ext xmlns:c16="http://schemas.microsoft.com/office/drawing/2014/chart" uri="{C3380CC4-5D6E-409C-BE32-E72D297353CC}">
              <c16:uniqueId val="{0000000A-CF34-4B95-9A63-059BFE82FC70}"/>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CF34-4B95-9A63-059BFE82FC7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Q32. To what extent did hospital staff involve you in decisions about leaving the hospital?</c:v>
                  </c:pt>
                </c15:dlblRangeCache>
              </c15:datalabelsRange>
            </c:ext>
            <c:ext xmlns:c16="http://schemas.microsoft.com/office/drawing/2014/chart" uri="{C3380CC4-5D6E-409C-BE32-E72D297353CC}">
              <c16:uniqueId val="{0000000C-CF34-4B95-9A63-059BFE82FC7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1400">
                <a:solidFill>
                  <a:srgbClr val="FFFFFF"/>
                </a:solidFill>
              </a:defRPr>
            </a:pPr>
            <a:r>
              <a:rPr lang="en-GB" sz="1400">
                <a:solidFill>
                  <a:srgbClr val="FFFFFF"/>
                </a:solidFill>
              </a:rPr>
              <a:t>Ipsos Ribbon Rules</a:t>
            </a:r>
          </a:p>
        </c:rich>
      </c:tx>
      <c:overlay val="0"/>
    </c:title>
    <c:autoTitleDeleted val="0"/>
    <c:plotArea>
      <c:layout/>
      <c:pieChart>
        <c:varyColors val="1"/>
        <c:ser>
          <c:idx val="0"/>
          <c:order val="0"/>
          <c:val>
            <c:numRef>
              <c:f>'Chart Rules'!$A$1</c:f>
              <c:numCache>
                <c:formatCode>0.0</c:formatCode>
                <c:ptCount val="1"/>
                <c:pt idx="0">
                  <c:v>0</c:v>
                </c:pt>
              </c:numCache>
            </c:numRef>
          </c:val>
          <c:extLst xmlns:mc="http://schemas.openxmlformats.org/markup-compatibility/2006" xmlns:c14="http://schemas.microsoft.com/office/drawing/2007/8/2/chart" xmlns:c16="http://schemas.microsoft.com/office/drawing/2014/chart" xmlns:c16r3="http://schemas.microsoft.com/office/drawing/2017/03/chart">
            <c:ext xmlns:c16="http://schemas.microsoft.com/office/drawing/2014/chart" uri="{C3380CC4-5D6E-409C-BE32-E72D297353CC}">
              <c16:uniqueId val="{00000000-923A-4C0F-AEEE-EB2F663B85B3}"/>
            </c:ext>
          </c:extLst>
        </c:ser>
        <c:dLbls>
          <c:showLegendKey val="0"/>
          <c:showVal val="0"/>
          <c:showCatName val="0"/>
          <c:showSerName val="0"/>
          <c:showPercent val="0"/>
          <c:showBubbleSize val="0"/>
          <c:showLeaderLines val="1"/>
        </c:dLbls>
        <c:firstSliceAng val="0"/>
      </c:pieChart>
    </c:plotArea>
    <c:legend>
      <c:legendPos val="r"/>
      <c:overlay val="0"/>
      <c:txPr>
        <a:bodyPr/>
        <a:lstStyle/>
        <a:p>
          <a:pPr rtl="0">
            <a:defRPr/>
          </a:pPr>
          <a:endParaRPr lang="en-US"/>
        </a:p>
      </c:txPr>
    </c:legend>
    <c:plotVisOnly val="1"/>
    <c:dispBlanksAs val="gap"/>
    <c:showDLblsOverMax val="0"/>
    <c:extLst xmlns:mc="http://schemas.openxmlformats.org/markup-compatibility/2006" xmlns:c14="http://schemas.microsoft.com/office/drawing/2007/8/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solidFill>
      <a:srgbClr val="000000"/>
    </a:solidFill>
  </c:spPr>
  <c:txPr>
    <a:bodyPr/>
    <a:lstStyle/>
    <a:p>
      <a:pPr>
        <a:defRPr sz="1800"/>
      </a:pPr>
      <a:endParaRPr lang="en-US"/>
    </a:p>
  </c:txPr>
  <c:externalData r:id="rId1">
    <c:autoUpdate val="0"/>
  </c:externalData>
</c:chartSpace>
</file>

<file path=ppt/charts/chart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3.6565679796833139</c:v>
                </c:pt>
              </c:numCache>
            </c:numRef>
          </c:val>
          <c:extLst>
            <c:ext xmlns:c16="http://schemas.microsoft.com/office/drawing/2014/chart" uri="{C3380CC4-5D6E-409C-BE32-E72D297353CC}">
              <c16:uniqueId val="{00000000-003B-40B4-8496-F12E4C03015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003B-40B4-8496-F12E4C03015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0.10890653222943314</c:v>
                </c:pt>
              </c:numCache>
            </c:numRef>
          </c:val>
          <c:extLst>
            <c:ext xmlns:c16="http://schemas.microsoft.com/office/drawing/2014/chart" uri="{C3380CC4-5D6E-409C-BE32-E72D297353CC}">
              <c16:uniqueId val="{00000002-003B-40B4-8496-F12E4C03015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0.11871664555083195</c:v>
                </c:pt>
              </c:numCache>
            </c:numRef>
          </c:val>
          <c:extLst>
            <c:ext xmlns:c16="http://schemas.microsoft.com/office/drawing/2014/chart" uri="{C3380CC4-5D6E-409C-BE32-E72D297353CC}">
              <c16:uniqueId val="{00000003-003B-40B4-8496-F12E4C03015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1.2393848714277804</c:v>
                </c:pt>
              </c:numCache>
            </c:numRef>
          </c:val>
          <c:extLst>
            <c:ext xmlns:c16="http://schemas.microsoft.com/office/drawing/2014/chart" uri="{C3380CC4-5D6E-409C-BE32-E72D297353CC}">
              <c16:uniqueId val="{00000004-003B-40B4-8496-F12E4C03015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0.1187166455508315</c:v>
                </c:pt>
              </c:numCache>
            </c:numRef>
          </c:val>
          <c:extLst>
            <c:ext xmlns:c16="http://schemas.microsoft.com/office/drawing/2014/chart" uri="{C3380CC4-5D6E-409C-BE32-E72D297353CC}">
              <c16:uniqueId val="{00000005-003B-40B4-8496-F12E4C03015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0.42582435164149501</c:v>
                </c:pt>
              </c:numCache>
            </c:numRef>
          </c:val>
          <c:extLst>
            <c:ext xmlns:c16="http://schemas.microsoft.com/office/drawing/2014/chart" uri="{C3380CC4-5D6E-409C-BE32-E72D297353CC}">
              <c16:uniqueId val="{00000006-003B-40B4-8496-F12E4C03015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0.64982880210598193</c:v>
                </c:pt>
              </c:numCache>
            </c:numRef>
          </c:val>
          <c:extLst>
            <c:ext xmlns:c16="http://schemas.microsoft.com/office/drawing/2014/chart" uri="{C3380CC4-5D6E-409C-BE32-E72D297353CC}">
              <c16:uniqueId val="{00000007-003B-40B4-8496-F12E4C03015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4.3249548040892769</c:v>
                </c:pt>
              </c:numCache>
            </c:numRef>
          </c:xVal>
          <c:yVal>
            <c:numLit>
              <c:formatCode>General</c:formatCode>
              <c:ptCount val="1"/>
              <c:pt idx="0">
                <c:v>1</c:v>
              </c:pt>
            </c:numLit>
          </c:yVal>
          <c:smooth val="0"/>
          <c:extLst>
            <c:ext xmlns:c16="http://schemas.microsoft.com/office/drawing/2014/chart" uri="{C3380CC4-5D6E-409C-BE32-E72D297353CC}">
              <c16:uniqueId val="{00000008-003B-40B4-8496-F12E4C03015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003B-40B4-8496-F12E4C030156}"/>
              </c:ext>
            </c:extLst>
          </c:dPt>
          <c:xVal>
            <c:numRef>
              <c:f>Sheet1!$B$12</c:f>
              <c:numCache>
                <c:formatCode>0.0</c:formatCode>
                <c:ptCount val="1"/>
                <c:pt idx="0">
                  <c:v>4.503883593177469</c:v>
                </c:pt>
              </c:numCache>
            </c:numRef>
          </c:xVal>
          <c:yVal>
            <c:numLit>
              <c:formatCode>General</c:formatCode>
              <c:ptCount val="1"/>
              <c:pt idx="0">
                <c:v>1</c:v>
              </c:pt>
            </c:numLit>
          </c:yVal>
          <c:smooth val="0"/>
          <c:extLst>
            <c:ext xmlns:c16="http://schemas.microsoft.com/office/drawing/2014/chart" uri="{C3380CC4-5D6E-409C-BE32-E72D297353CC}">
              <c16:uniqueId val="{0000000A-003B-40B4-8496-F12E4C03015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003B-40B4-8496-F12E4C03015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Q39. Thinking about any medicine you were to take at home, were you given any of the following?</c:v>
                  </c:pt>
                </c15:dlblRangeCache>
              </c15:datalabelsRange>
            </c:ext>
            <c:ext xmlns:c16="http://schemas.microsoft.com/office/drawing/2014/chart" uri="{C3380CC4-5D6E-409C-BE32-E72D297353CC}">
              <c16:uniqueId val="{0000000C-003B-40B4-8496-F12E4C03015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4.9624093900450514</c:v>
                </c:pt>
              </c:numCache>
            </c:numRef>
          </c:val>
          <c:extLst>
            <c:ext xmlns:c16="http://schemas.microsoft.com/office/drawing/2014/chart" uri="{C3380CC4-5D6E-409C-BE32-E72D297353CC}">
              <c16:uniqueId val="{00000000-BB9D-4FF3-9ED0-893971DAA22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BB9D-4FF3-9ED0-893971DAA22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0.4751464739050606</c:v>
                </c:pt>
              </c:numCache>
            </c:numRef>
          </c:val>
          <c:extLst>
            <c:ext xmlns:c16="http://schemas.microsoft.com/office/drawing/2014/chart" uri="{C3380CC4-5D6E-409C-BE32-E72D297353CC}">
              <c16:uniqueId val="{00000002-BB9D-4FF3-9ED0-893971DAA22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0.13631073349592615</c:v>
                </c:pt>
              </c:numCache>
            </c:numRef>
          </c:val>
          <c:extLst>
            <c:ext xmlns:c16="http://schemas.microsoft.com/office/drawing/2014/chart" uri="{C3380CC4-5D6E-409C-BE32-E72D297353CC}">
              <c16:uniqueId val="{00000003-BB9D-4FF3-9ED0-893971DAA22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1.4230646437507275</c:v>
                </c:pt>
              </c:numCache>
            </c:numRef>
          </c:val>
          <c:extLst>
            <c:ext xmlns:c16="http://schemas.microsoft.com/office/drawing/2014/chart" uri="{C3380CC4-5D6E-409C-BE32-E72D297353CC}">
              <c16:uniqueId val="{00000004-BB9D-4FF3-9ED0-893971DAA22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0.13631073349592615</c:v>
                </c:pt>
              </c:numCache>
            </c:numRef>
          </c:val>
          <c:extLst>
            <c:ext xmlns:c16="http://schemas.microsoft.com/office/drawing/2014/chart" uri="{C3380CC4-5D6E-409C-BE32-E72D297353CC}">
              <c16:uniqueId val="{00000005-BB9D-4FF3-9ED0-893971DAA22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0.48893252873984228</c:v>
                </c:pt>
              </c:numCache>
            </c:numRef>
          </c:val>
          <c:extLst>
            <c:ext xmlns:c16="http://schemas.microsoft.com/office/drawing/2014/chart" uri="{C3380CC4-5D6E-409C-BE32-E72D297353CC}">
              <c16:uniqueId val="{00000006-BB9D-4FF3-9ED0-893971DAA22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0.64194534351881316</c:v>
                </c:pt>
              </c:numCache>
            </c:numRef>
          </c:val>
          <c:extLst>
            <c:ext xmlns:c16="http://schemas.microsoft.com/office/drawing/2014/chart" uri="{C3380CC4-5D6E-409C-BE32-E72D297353CC}">
              <c16:uniqueId val="{00000007-BB9D-4FF3-9ED0-893971DAA228}"/>
            </c:ext>
          </c:extLst>
        </c:ser>
        <c:dLbls>
          <c:showLegendKey val="0"/>
          <c:showVal val="0"/>
          <c:showCatName val="0"/>
          <c:showSerName val="0"/>
          <c:showPercent val="0"/>
          <c:showBubbleSize val="0"/>
        </c:dLbls>
        <c:gapWidth val="0"/>
        <c:overlap val="100"/>
        <c:axId val="898326960"/>
        <c:axId val="898326416"/>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6.0533144279206983</c:v>
                </c:pt>
              </c:numCache>
            </c:numRef>
          </c:xVal>
          <c:yVal>
            <c:numLit>
              <c:formatCode>General</c:formatCode>
              <c:ptCount val="1"/>
              <c:pt idx="0">
                <c:v>1</c:v>
              </c:pt>
            </c:numLit>
          </c:yVal>
          <c:smooth val="0"/>
          <c:extLst>
            <c:ext xmlns:c16="http://schemas.microsoft.com/office/drawing/2014/chart" uri="{C3380CC4-5D6E-409C-BE32-E72D297353CC}">
              <c16:uniqueId val="{00000008-BB9D-4FF3-9ED0-893971DAA228}"/>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B9D-4FF3-9ED0-893971DAA228}"/>
              </c:ext>
            </c:extLst>
          </c:dPt>
          <c:xVal>
            <c:numRef>
              <c:f>Sheet1!$B$12</c:f>
              <c:numCache>
                <c:formatCode>0.0</c:formatCode>
                <c:ptCount val="1"/>
                <c:pt idx="0">
                  <c:v>6.2853989193214019</c:v>
                </c:pt>
              </c:numCache>
            </c:numRef>
          </c:xVal>
          <c:yVal>
            <c:numLit>
              <c:formatCode>General</c:formatCode>
              <c:ptCount val="1"/>
              <c:pt idx="0">
                <c:v>1</c:v>
              </c:pt>
            </c:numLit>
          </c:yVal>
          <c:smooth val="0"/>
          <c:extLst>
            <c:ext xmlns:c16="http://schemas.microsoft.com/office/drawing/2014/chart" uri="{C3380CC4-5D6E-409C-BE32-E72D297353CC}">
              <c16:uniqueId val="{0000000A-BB9D-4FF3-9ED0-893971DAA228}"/>
            </c:ext>
          </c:extLst>
        </c:ser>
        <c:ser>
          <c:idx val="9"/>
          <c:order val="10"/>
          <c:tx>
            <c:v>label</c:v>
          </c:tx>
          <c:spPr>
            <a:ln w="25400" cap="rnd">
              <a:noFill/>
              <a:round/>
            </a:ln>
            <a:effectLst/>
          </c:spPr>
          <c:marker>
            <c:symbol val="none"/>
          </c:marker>
          <c:dLbls>
            <c:dLbl>
              <c:idx val="0"/>
              <c:tx>
                <c:rich>
                  <a:bodyPr/>
                  <a:lstStyle/>
                  <a:p>
                    <a:fld id="{17F7AD60-20AE-4188-90FB-F970B3E45841}"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B9D-4FF3-9ED0-893971DAA22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Q38. Before you left the hospital, were your family or carers given the information they needed to care for you at home?</c:v>
                  </c:pt>
                </c15:dlblRangeCache>
              </c15:datalabelsRange>
            </c:ext>
            <c:ext xmlns:c16="http://schemas.microsoft.com/office/drawing/2014/chart" uri="{C3380CC4-5D6E-409C-BE32-E72D297353CC}">
              <c16:uniqueId val="{0000000C-BB9D-4FF3-9ED0-893971DAA228}"/>
            </c:ext>
          </c:extLst>
        </c:ser>
        <c:dLbls>
          <c:showLegendKey val="0"/>
          <c:showVal val="0"/>
          <c:showCatName val="0"/>
          <c:showSerName val="0"/>
          <c:showPercent val="0"/>
          <c:showBubbleSize val="0"/>
        </c:dLbls>
        <c:axId val="898329136"/>
        <c:axId val="898329680"/>
      </c:scatterChart>
      <c:catAx>
        <c:axId val="898326960"/>
        <c:scaling>
          <c:orientation val="minMax"/>
        </c:scaling>
        <c:delete val="1"/>
        <c:axPos val="l"/>
        <c:numFmt formatCode="General" sourceLinked="1"/>
        <c:majorTickMark val="out"/>
        <c:minorTickMark val="none"/>
        <c:tickLblPos val="nextTo"/>
        <c:crossAx val="898326416"/>
        <c:crosses val="autoZero"/>
        <c:auto val="1"/>
        <c:lblAlgn val="ctr"/>
        <c:lblOffset val="100"/>
        <c:noMultiLvlLbl val="0"/>
      </c:catAx>
      <c:valAx>
        <c:axId val="898326416"/>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26960"/>
        <c:crosses val="autoZero"/>
        <c:crossBetween val="between"/>
      </c:valAx>
      <c:valAx>
        <c:axId val="898329680"/>
        <c:scaling>
          <c:orientation val="minMax"/>
          <c:min val="0"/>
        </c:scaling>
        <c:delete val="1"/>
        <c:axPos val="r"/>
        <c:numFmt formatCode="#;;0" sourceLinked="0"/>
        <c:majorTickMark val="out"/>
        <c:minorTickMark val="none"/>
        <c:tickLblPos val="nextTo"/>
        <c:crossAx val="898329136"/>
        <c:crosses val="max"/>
        <c:crossBetween val="midCat"/>
        <c:majorUnit val="1"/>
      </c:valAx>
      <c:valAx>
        <c:axId val="898329136"/>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2968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8.339621206975826</c:v>
                </c:pt>
              </c:numCache>
            </c:numRef>
          </c:val>
          <c:extLst>
            <c:ext xmlns:c16="http://schemas.microsoft.com/office/drawing/2014/chart" uri="{C3380CC4-5D6E-409C-BE32-E72D297353CC}">
              <c16:uniqueId val="{00000000-B061-4009-B947-8BD050B5C8AC}"/>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0.28078847987469402</c:v>
                </c:pt>
              </c:numCache>
            </c:numRef>
          </c:val>
          <c:extLst>
            <c:ext xmlns:c16="http://schemas.microsoft.com/office/drawing/2014/chart" uri="{C3380CC4-5D6E-409C-BE32-E72D297353CC}">
              <c16:uniqueId val="{00000001-B061-4009-B947-8BD050B5C8AC}"/>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0.13088799990166322</c:v>
                </c:pt>
              </c:numCache>
            </c:numRef>
          </c:val>
          <c:extLst>
            <c:ext xmlns:c16="http://schemas.microsoft.com/office/drawing/2014/chart" uri="{C3380CC4-5D6E-409C-BE32-E72D297353CC}">
              <c16:uniqueId val="{00000002-B061-4009-B947-8BD050B5C8AC}"/>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3.6490595785055646E-2</c:v>
                </c:pt>
              </c:numCache>
            </c:numRef>
          </c:val>
          <c:extLst>
            <c:ext xmlns:c16="http://schemas.microsoft.com/office/drawing/2014/chart" uri="{C3380CC4-5D6E-409C-BE32-E72D297353CC}">
              <c16:uniqueId val="{00000003-B061-4009-B947-8BD050B5C8AC}"/>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0.38095662285217813</c:v>
                </c:pt>
              </c:numCache>
            </c:numRef>
          </c:val>
          <c:extLst>
            <c:ext xmlns:c16="http://schemas.microsoft.com/office/drawing/2014/chart" uri="{C3380CC4-5D6E-409C-BE32-E72D297353CC}">
              <c16:uniqueId val="{00000004-B061-4009-B947-8BD050B5C8AC}"/>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3.6490595785055646E-2</c:v>
                </c:pt>
              </c:numCache>
            </c:numRef>
          </c:val>
          <c:extLst>
            <c:ext xmlns:c16="http://schemas.microsoft.com/office/drawing/2014/chart" uri="{C3380CC4-5D6E-409C-BE32-E72D297353CC}">
              <c16:uniqueId val="{00000005-B061-4009-B947-8BD050B5C8AC}"/>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0.13088799990166322</c:v>
                </c:pt>
              </c:numCache>
            </c:numRef>
          </c:val>
          <c:extLst>
            <c:ext xmlns:c16="http://schemas.microsoft.com/office/drawing/2014/chart" uri="{C3380CC4-5D6E-409C-BE32-E72D297353CC}">
              <c16:uniqueId val="{00000006-B061-4009-B947-8BD050B5C8AC}"/>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0.22264212785644943</c:v>
                </c:pt>
              </c:numCache>
            </c:numRef>
          </c:val>
          <c:extLst>
            <c:ext xmlns:c16="http://schemas.microsoft.com/office/drawing/2014/chart" uri="{C3380CC4-5D6E-409C-BE32-E72D297353CC}">
              <c16:uniqueId val="{00000007-B061-4009-B947-8BD050B5C8AC}"/>
            </c:ext>
          </c:extLst>
        </c:ser>
        <c:dLbls>
          <c:showLegendKey val="0"/>
          <c:showVal val="0"/>
          <c:showCatName val="0"/>
          <c:showSerName val="0"/>
          <c:showPercent val="0"/>
          <c:showBubbleSize val="0"/>
        </c:dLbls>
        <c:gapWidth val="0"/>
        <c:overlap val="100"/>
        <c:axId val="902088208"/>
        <c:axId val="90209038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9.1572918916709902</c:v>
                </c:pt>
              </c:numCache>
            </c:numRef>
          </c:xVal>
          <c:yVal>
            <c:numLit>
              <c:formatCode>General</c:formatCode>
              <c:ptCount val="1"/>
              <c:pt idx="0">
                <c:v>1</c:v>
              </c:pt>
            </c:numLit>
          </c:yVal>
          <c:smooth val="0"/>
          <c:extLst>
            <c:ext xmlns:c16="http://schemas.microsoft.com/office/drawing/2014/chart" uri="{C3380CC4-5D6E-409C-BE32-E72D297353CC}">
              <c16:uniqueId val="{00000008-B061-4009-B947-8BD050B5C8AC}"/>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061-4009-B947-8BD050B5C8AC}"/>
              </c:ext>
            </c:extLst>
          </c:dPt>
          <c:xVal>
            <c:numRef>
              <c:f>Sheet1!$B$12</c:f>
              <c:numCache>
                <c:formatCode>0.0</c:formatCode>
                <c:ptCount val="1"/>
                <c:pt idx="0">
                  <c:v>8.9782665939633279</c:v>
                </c:pt>
              </c:numCache>
            </c:numRef>
          </c:xVal>
          <c:yVal>
            <c:numLit>
              <c:formatCode>General</c:formatCode>
              <c:ptCount val="1"/>
              <c:pt idx="0">
                <c:v>1</c:v>
              </c:pt>
            </c:numLit>
          </c:yVal>
          <c:smooth val="0"/>
          <c:extLst>
            <c:ext xmlns:c16="http://schemas.microsoft.com/office/drawing/2014/chart" uri="{C3380CC4-5D6E-409C-BE32-E72D297353CC}">
              <c16:uniqueId val="{0000000A-B061-4009-B947-8BD050B5C8AC}"/>
            </c:ext>
          </c:extLst>
        </c:ser>
        <c:ser>
          <c:idx val="9"/>
          <c:order val="10"/>
          <c:tx>
            <c:v>label</c:v>
          </c:tx>
          <c:spPr>
            <a:ln w="25400" cap="rnd">
              <a:noFill/>
              <a:round/>
            </a:ln>
            <a:effectLst/>
          </c:spPr>
          <c:marker>
            <c:symbol val="none"/>
          </c:marker>
          <c:dLbls>
            <c:dLbl>
              <c:idx val="0"/>
              <c:tx>
                <c:rich>
                  <a:bodyPr/>
                  <a:lstStyle/>
                  <a:p>
                    <a:fld id="{ADB3EA72-FEAB-45C4-BBAC-5F271E415CA8}"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061-4009-B947-8BD050B5C8AC}"/>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Q37. To what extent did you understand the information you were given about what you should or should not do after leaving the hospital?</c:v>
                  </c:pt>
                </c15:dlblRangeCache>
              </c15:datalabelsRange>
            </c:ext>
            <c:ext xmlns:c16="http://schemas.microsoft.com/office/drawing/2014/chart" uri="{C3380CC4-5D6E-409C-BE32-E72D297353CC}">
              <c16:uniqueId val="{0000000C-B061-4009-B947-8BD050B5C8AC}"/>
            </c:ext>
          </c:extLst>
        </c:ser>
        <c:dLbls>
          <c:showLegendKey val="0"/>
          <c:showVal val="0"/>
          <c:showCatName val="0"/>
          <c:showSerName val="0"/>
          <c:showPercent val="0"/>
          <c:showBubbleSize val="0"/>
        </c:dLbls>
        <c:axId val="898327504"/>
        <c:axId val="902093648"/>
      </c:scatterChart>
      <c:catAx>
        <c:axId val="902088208"/>
        <c:scaling>
          <c:orientation val="minMax"/>
        </c:scaling>
        <c:delete val="1"/>
        <c:axPos val="l"/>
        <c:numFmt formatCode="General" sourceLinked="1"/>
        <c:majorTickMark val="out"/>
        <c:minorTickMark val="none"/>
        <c:tickLblPos val="nextTo"/>
        <c:crossAx val="902090384"/>
        <c:crosses val="autoZero"/>
        <c:auto val="1"/>
        <c:lblAlgn val="ctr"/>
        <c:lblOffset val="100"/>
        <c:noMultiLvlLbl val="0"/>
      </c:catAx>
      <c:valAx>
        <c:axId val="90209038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8208"/>
        <c:crosses val="autoZero"/>
        <c:crossBetween val="between"/>
      </c:valAx>
      <c:valAx>
        <c:axId val="902093648"/>
        <c:scaling>
          <c:orientation val="minMax"/>
          <c:min val="0"/>
        </c:scaling>
        <c:delete val="1"/>
        <c:axPos val="r"/>
        <c:numFmt formatCode="#;;0" sourceLinked="0"/>
        <c:majorTickMark val="out"/>
        <c:minorTickMark val="none"/>
        <c:tickLblPos val="nextTo"/>
        <c:crossAx val="898327504"/>
        <c:crosses val="max"/>
        <c:crossBetween val="midCat"/>
        <c:majorUnit val="1"/>
      </c:valAx>
      <c:valAx>
        <c:axId val="8983275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902093648"/>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6.9465264014963779</c:v>
                </c:pt>
              </c:numCache>
            </c:numRef>
          </c:val>
          <c:extLst>
            <c:ext xmlns:c16="http://schemas.microsoft.com/office/drawing/2014/chart" uri="{C3380CC4-5D6E-409C-BE32-E72D297353CC}">
              <c16:uniqueId val="{00000000-35A2-4215-96A0-1B22CF295DD8}"/>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35A2-4215-96A0-1B22CF295DD8}"/>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0.27329392541340702</c:v>
                </c:pt>
              </c:numCache>
            </c:numRef>
          </c:val>
          <c:extLst>
            <c:ext xmlns:c16="http://schemas.microsoft.com/office/drawing/2014/chart" uri="{C3380CC4-5D6E-409C-BE32-E72D297353CC}">
              <c16:uniqueId val="{00000002-35A2-4215-96A0-1B22CF295DD8}"/>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0.1154515268439269</c:v>
                </c:pt>
              </c:numCache>
            </c:numRef>
          </c:val>
          <c:extLst>
            <c:ext xmlns:c16="http://schemas.microsoft.com/office/drawing/2014/chart" uri="{C3380CC4-5D6E-409C-BE32-E72D297353CC}">
              <c16:uniqueId val="{00000003-35A2-4215-96A0-1B22CF295DD8}"/>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1.20529749715962</c:v>
                </c:pt>
              </c:numCache>
            </c:numRef>
          </c:val>
          <c:extLst>
            <c:ext xmlns:c16="http://schemas.microsoft.com/office/drawing/2014/chart" uri="{C3380CC4-5D6E-409C-BE32-E72D297353CC}">
              <c16:uniqueId val="{00000004-35A2-4215-96A0-1B22CF295DD8}"/>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0.1154515268439269</c:v>
                </c:pt>
              </c:numCache>
            </c:numRef>
          </c:val>
          <c:extLst>
            <c:ext xmlns:c16="http://schemas.microsoft.com/office/drawing/2014/chart" uri="{C3380CC4-5D6E-409C-BE32-E72D297353CC}">
              <c16:uniqueId val="{00000005-35A2-4215-96A0-1B22CF295DD8}"/>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0.41411270792086619</c:v>
                </c:pt>
              </c:numCache>
            </c:numRef>
          </c:val>
          <c:extLst>
            <c:ext xmlns:c16="http://schemas.microsoft.com/office/drawing/2014/chart" uri="{C3380CC4-5D6E-409C-BE32-E72D297353CC}">
              <c16:uniqueId val="{00000006-35A2-4215-96A0-1B22CF295DD8}"/>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0.47653789679210057</c:v>
                </c:pt>
              </c:numCache>
            </c:numRef>
          </c:val>
          <c:extLst>
            <c:ext xmlns:c16="http://schemas.microsoft.com/office/drawing/2014/chart" uri="{C3380CC4-5D6E-409C-BE32-E72D297353CC}">
              <c16:uniqueId val="{00000007-35A2-4215-96A0-1B22CF295DD8}"/>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7.6603672664549602</c:v>
                </c:pt>
              </c:numCache>
            </c:numRef>
          </c:xVal>
          <c:yVal>
            <c:numLit>
              <c:formatCode>General</c:formatCode>
              <c:ptCount val="1"/>
              <c:pt idx="0">
                <c:v>1</c:v>
              </c:pt>
            </c:numLit>
          </c:yVal>
          <c:smooth val="0"/>
          <c:extLst>
            <c:ext xmlns:c16="http://schemas.microsoft.com/office/drawing/2014/chart" uri="{C3380CC4-5D6E-409C-BE32-E72D297353CC}">
              <c16:uniqueId val="{00000008-35A2-4215-96A0-1B22CF295DD8}"/>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35A2-4215-96A0-1B22CF295DD8}"/>
              </c:ext>
            </c:extLst>
          </c:dPt>
          <c:xVal>
            <c:numRef>
              <c:f>Sheet1!$B$12</c:f>
              <c:numCache>
                <c:formatCode>0.0</c:formatCode>
                <c:ptCount val="1"/>
                <c:pt idx="0">
                  <c:v>7.9379206023335218</c:v>
                </c:pt>
              </c:numCache>
            </c:numRef>
          </c:xVal>
          <c:yVal>
            <c:numLit>
              <c:formatCode>General</c:formatCode>
              <c:ptCount val="1"/>
              <c:pt idx="0">
                <c:v>1</c:v>
              </c:pt>
            </c:numLit>
          </c:yVal>
          <c:smooth val="0"/>
          <c:extLst>
            <c:ext xmlns:c16="http://schemas.microsoft.com/office/drawing/2014/chart" uri="{C3380CC4-5D6E-409C-BE32-E72D297353CC}">
              <c16:uniqueId val="{0000000A-35A2-4215-96A0-1B22CF295DD8}"/>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35A2-4215-96A0-1B22CF295DD8}"/>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Q36. Before you left the hospital, were you given any information about what you should or should not do after leaving the hospital?</c:v>
                  </c:pt>
                </c15:dlblRangeCache>
              </c15:datalabelsRange>
            </c:ext>
            <c:ext xmlns:c16="http://schemas.microsoft.com/office/drawing/2014/chart" uri="{C3380CC4-5D6E-409C-BE32-E72D297353CC}">
              <c16:uniqueId val="{0000000C-35A2-4215-96A0-1B22CF295DD8}"/>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3.5158176699608088</c:v>
                </c:pt>
              </c:numCache>
            </c:numRef>
          </c:val>
          <c:extLst>
            <c:ext xmlns:c16="http://schemas.microsoft.com/office/drawing/2014/chart" uri="{C3380CC4-5D6E-409C-BE32-E72D297353CC}">
              <c16:uniqueId val="{00000000-EBE4-4E36-A56B-0CAA618DA036}"/>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1.7520285610287365</c:v>
                </c:pt>
              </c:numCache>
            </c:numRef>
          </c:val>
          <c:extLst>
            <c:ext xmlns:c16="http://schemas.microsoft.com/office/drawing/2014/chart" uri="{C3380CC4-5D6E-409C-BE32-E72D297353CC}">
              <c16:uniqueId val="{00000001-EBE4-4E36-A56B-0CAA618DA036}"/>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0.39295074842859012</c:v>
                </c:pt>
              </c:numCache>
            </c:numRef>
          </c:val>
          <c:extLst>
            <c:ext xmlns:c16="http://schemas.microsoft.com/office/drawing/2014/chart" uri="{C3380CC4-5D6E-409C-BE32-E72D297353CC}">
              <c16:uniqueId val="{00000002-EBE4-4E36-A56B-0CAA618DA036}"/>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0.10955173075542035</c:v>
                </c:pt>
              </c:numCache>
            </c:numRef>
          </c:val>
          <c:extLst>
            <c:ext xmlns:c16="http://schemas.microsoft.com/office/drawing/2014/chart" uri="{C3380CC4-5D6E-409C-BE32-E72D297353CC}">
              <c16:uniqueId val="{00000003-EBE4-4E36-A56B-0CAA618DA036}"/>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1.143704466269325</c:v>
                </c:pt>
              </c:numCache>
            </c:numRef>
          </c:val>
          <c:extLst>
            <c:ext xmlns:c16="http://schemas.microsoft.com/office/drawing/2014/chart" uri="{C3380CC4-5D6E-409C-BE32-E72D297353CC}">
              <c16:uniqueId val="{00000004-EBE4-4E36-A56B-0CAA618DA036}"/>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0.10955173075542124</c:v>
                </c:pt>
              </c:numCache>
            </c:numRef>
          </c:val>
          <c:extLst>
            <c:ext xmlns:c16="http://schemas.microsoft.com/office/drawing/2014/chart" uri="{C3380CC4-5D6E-409C-BE32-E72D297353CC}">
              <c16:uniqueId val="{00000005-EBE4-4E36-A56B-0CAA618DA036}"/>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0.39295074842858924</c:v>
                </c:pt>
              </c:numCache>
            </c:numRef>
          </c:val>
          <c:extLst>
            <c:ext xmlns:c16="http://schemas.microsoft.com/office/drawing/2014/chart" uri="{C3380CC4-5D6E-409C-BE32-E72D297353CC}">
              <c16:uniqueId val="{00000006-EBE4-4E36-A56B-0CAA618DA036}"/>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0.35660530833724469</c:v>
                </c:pt>
              </c:numCache>
            </c:numRef>
          </c:val>
          <c:extLst>
            <c:ext xmlns:c16="http://schemas.microsoft.com/office/drawing/2014/chart" uri="{C3380CC4-5D6E-409C-BE32-E72D297353CC}">
              <c16:uniqueId val="{00000007-EBE4-4E36-A56B-0CAA618DA036}"/>
            </c:ext>
          </c:extLst>
        </c:ser>
        <c:dLbls>
          <c:showLegendKey val="0"/>
          <c:showVal val="0"/>
          <c:showCatName val="0"/>
          <c:showSerName val="0"/>
          <c:showPercent val="0"/>
          <c:showBubbleSize val="0"/>
        </c:dLbls>
        <c:gapWidth val="0"/>
        <c:overlap val="100"/>
        <c:axId val="898330768"/>
        <c:axId val="8983302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6.8160930603043628</c:v>
                </c:pt>
              </c:numCache>
            </c:numRef>
          </c:xVal>
          <c:yVal>
            <c:numLit>
              <c:formatCode>General</c:formatCode>
              <c:ptCount val="1"/>
              <c:pt idx="0">
                <c:v>1</c:v>
              </c:pt>
            </c:numLit>
          </c:yVal>
          <c:smooth val="0"/>
          <c:extLst>
            <c:ext xmlns:c16="http://schemas.microsoft.com/office/drawing/2014/chart" uri="{C3380CC4-5D6E-409C-BE32-E72D297353CC}">
              <c16:uniqueId val="{00000008-EBE4-4E36-A56B-0CAA618DA036}"/>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EBE4-4E36-A56B-0CAA618DA036}"/>
              </c:ext>
            </c:extLst>
          </c:dPt>
          <c:xVal>
            <c:numRef>
              <c:f>Sheet1!$B$12</c:f>
              <c:numCache>
                <c:formatCode>0.0</c:formatCode>
                <c:ptCount val="1"/>
                <c:pt idx="0">
                  <c:v>6.3422009433082183</c:v>
                </c:pt>
              </c:numCache>
            </c:numRef>
          </c:xVal>
          <c:yVal>
            <c:numLit>
              <c:formatCode>General</c:formatCode>
              <c:ptCount val="1"/>
              <c:pt idx="0">
                <c:v>1</c:v>
              </c:pt>
            </c:numLit>
          </c:yVal>
          <c:smooth val="0"/>
          <c:extLst>
            <c:ext xmlns:c16="http://schemas.microsoft.com/office/drawing/2014/chart" uri="{C3380CC4-5D6E-409C-BE32-E72D297353CC}">
              <c16:uniqueId val="{0000000A-EBE4-4E36-A56B-0CAA618DA036}"/>
            </c:ext>
          </c:extLst>
        </c:ser>
        <c:ser>
          <c:idx val="9"/>
          <c:order val="10"/>
          <c:tx>
            <c:v>label</c:v>
          </c:tx>
          <c:spPr>
            <a:ln w="25400" cap="rnd">
              <a:noFill/>
              <a:round/>
            </a:ln>
            <a:effectLst/>
          </c:spPr>
          <c:marker>
            <c:symbol val="none"/>
          </c:marker>
          <c:dLbls>
            <c:dLbl>
              <c:idx val="0"/>
              <c:tx>
                <c:rich>
                  <a:bodyPr/>
                  <a:lstStyle/>
                  <a:p>
                    <a:fld id="{B86C74C3-F3AB-4ECC-AA9D-B3576DF6A81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EBE4-4E36-A56B-0CAA618DA036}"/>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Q43. After leaving the hospital, did you get enough support from health or social care services to help you recover or manage your condition?</c:v>
                  </c:pt>
                </c15:dlblRangeCache>
              </c15:datalabelsRange>
            </c:ext>
            <c:ext xmlns:c16="http://schemas.microsoft.com/office/drawing/2014/chart" uri="{C3380CC4-5D6E-409C-BE32-E72D297353CC}">
              <c16:uniqueId val="{0000000C-EBE4-4E36-A56B-0CAA618DA036}"/>
            </c:ext>
          </c:extLst>
        </c:ser>
        <c:dLbls>
          <c:showLegendKey val="0"/>
          <c:showVal val="0"/>
          <c:showCatName val="0"/>
          <c:showSerName val="0"/>
          <c:showPercent val="0"/>
          <c:showBubbleSize val="0"/>
        </c:dLbls>
        <c:axId val="898333488"/>
        <c:axId val="898331312"/>
      </c:scatterChart>
      <c:catAx>
        <c:axId val="898330768"/>
        <c:scaling>
          <c:orientation val="minMax"/>
        </c:scaling>
        <c:delete val="1"/>
        <c:axPos val="l"/>
        <c:numFmt formatCode="General" sourceLinked="1"/>
        <c:majorTickMark val="out"/>
        <c:minorTickMark val="none"/>
        <c:tickLblPos val="nextTo"/>
        <c:crossAx val="898330224"/>
        <c:crosses val="autoZero"/>
        <c:auto val="1"/>
        <c:lblAlgn val="ctr"/>
        <c:lblOffset val="100"/>
        <c:noMultiLvlLbl val="0"/>
      </c:catAx>
      <c:valAx>
        <c:axId val="8983302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30768"/>
        <c:crosses val="autoZero"/>
        <c:crossBetween val="between"/>
      </c:valAx>
      <c:valAx>
        <c:axId val="898331312"/>
        <c:scaling>
          <c:orientation val="minMax"/>
          <c:min val="0"/>
        </c:scaling>
        <c:delete val="1"/>
        <c:axPos val="r"/>
        <c:numFmt formatCode="#;;0" sourceLinked="0"/>
        <c:majorTickMark val="out"/>
        <c:minorTickMark val="none"/>
        <c:tickLblPos val="nextTo"/>
        <c:crossAx val="898333488"/>
        <c:crosses val="max"/>
        <c:crossBetween val="midCat"/>
        <c:majorUnit val="1"/>
      </c:valAx>
      <c:valAx>
        <c:axId val="898333488"/>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bg1"/>
                </a:solidFill>
                <a:latin typeface="Arial" panose="020B0604020202020204" pitchFamily="34" charset="0"/>
                <a:ea typeface="+mn-ea"/>
                <a:cs typeface="Arial" panose="020B0604020202020204" pitchFamily="34" charset="0"/>
              </a:defRPr>
            </a:pPr>
            <a:endParaRPr lang="en-US"/>
          </a:p>
        </c:txPr>
        <c:crossAx val="898331312"/>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408291564406330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6.0078779216779763</c:v>
                </c:pt>
              </c:numCache>
            </c:numRef>
          </c:val>
          <c:extLst>
            <c:ext xmlns:c16="http://schemas.microsoft.com/office/drawing/2014/chart" uri="{C3380CC4-5D6E-409C-BE32-E72D297353CC}">
              <c16:uniqueId val="{00000000-742C-49C5-B0A9-30F15E4C72CD}"/>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0.89669823432882989</c:v>
                </c:pt>
              </c:numCache>
            </c:numRef>
          </c:val>
          <c:extLst>
            <c:ext xmlns:c16="http://schemas.microsoft.com/office/drawing/2014/chart" uri="{C3380CC4-5D6E-409C-BE32-E72D297353CC}">
              <c16:uniqueId val="{00000001-742C-49C5-B0A9-30F15E4C72CD}"/>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0.38281743815247982</c:v>
                </c:pt>
              </c:numCache>
            </c:numRef>
          </c:val>
          <c:extLst>
            <c:ext xmlns:c16="http://schemas.microsoft.com/office/drawing/2014/chart" uri="{C3380CC4-5D6E-409C-BE32-E72D297353CC}">
              <c16:uniqueId val="{00000002-742C-49C5-B0A9-30F15E4C72CD}"/>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0.1067266396123987</c:v>
                </c:pt>
              </c:numCache>
            </c:numRef>
          </c:val>
          <c:extLst>
            <c:ext xmlns:c16="http://schemas.microsoft.com/office/drawing/2014/chart" uri="{C3380CC4-5D6E-409C-BE32-E72D297353CC}">
              <c16:uniqueId val="{00000003-742C-49C5-B0A9-30F15E4C72CD}"/>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1.1142109170975116</c:v>
                </c:pt>
              </c:numCache>
            </c:numRef>
          </c:val>
          <c:extLst>
            <c:ext xmlns:c16="http://schemas.microsoft.com/office/drawing/2014/chart" uri="{C3380CC4-5D6E-409C-BE32-E72D297353CC}">
              <c16:uniqueId val="{00000004-742C-49C5-B0A9-30F15E4C72CD}"/>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0.10672663961239692</c:v>
                </c:pt>
              </c:numCache>
            </c:numRef>
          </c:val>
          <c:extLst>
            <c:ext xmlns:c16="http://schemas.microsoft.com/office/drawing/2014/chart" uri="{C3380CC4-5D6E-409C-BE32-E72D297353CC}">
              <c16:uniqueId val="{00000005-742C-49C5-B0A9-30F15E4C72CD}"/>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0.3828174381524807</c:v>
                </c:pt>
              </c:numCache>
            </c:numRef>
          </c:val>
          <c:extLst>
            <c:ext xmlns:c16="http://schemas.microsoft.com/office/drawing/2014/chart" uri="{C3380CC4-5D6E-409C-BE32-E72D297353CC}">
              <c16:uniqueId val="{00000006-742C-49C5-B0A9-30F15E4C72CD}"/>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0.20935701856960875</c:v>
                </c:pt>
              </c:numCache>
            </c:numRef>
          </c:val>
          <c:extLst>
            <c:ext xmlns:c16="http://schemas.microsoft.com/office/drawing/2014/chart" uri="{C3380CC4-5D6E-409C-BE32-E72D297353CC}">
              <c16:uniqueId val="{00000007-742C-49C5-B0A9-30F15E4C72CD}"/>
            </c:ext>
          </c:extLst>
        </c:ser>
        <c:dLbls>
          <c:showLegendKey val="0"/>
          <c:showVal val="0"/>
          <c:showCatName val="0"/>
          <c:showSerName val="0"/>
          <c:showPercent val="0"/>
          <c:showBubbleSize val="0"/>
        </c:dLbls>
        <c:gapWidth val="0"/>
        <c:overlap val="100"/>
        <c:axId val="898311648"/>
        <c:axId val="898321440"/>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8.5891483367078489</c:v>
                </c:pt>
              </c:numCache>
            </c:numRef>
          </c:xVal>
          <c:yVal>
            <c:numLit>
              <c:formatCode>General</c:formatCode>
              <c:ptCount val="1"/>
              <c:pt idx="0">
                <c:v>1</c:v>
              </c:pt>
            </c:numLit>
          </c:yVal>
          <c:smooth val="0"/>
          <c:extLst>
            <c:ext xmlns:c16="http://schemas.microsoft.com/office/drawing/2014/chart" uri="{C3380CC4-5D6E-409C-BE32-E72D297353CC}">
              <c16:uniqueId val="{00000008-742C-49C5-B0A9-30F15E4C72CD}"/>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742C-49C5-B0A9-30F15E4C72CD}"/>
              </c:ext>
            </c:extLst>
          </c:dPt>
          <c:xVal>
            <c:numRef>
              <c:f>Sheet1!$B$12</c:f>
              <c:numCache>
                <c:formatCode>0.0</c:formatCode>
                <c:ptCount val="1"/>
                <c:pt idx="0">
                  <c:v>7.9512256923204401</c:v>
                </c:pt>
              </c:numCache>
            </c:numRef>
          </c:xVal>
          <c:yVal>
            <c:numLit>
              <c:formatCode>General</c:formatCode>
              <c:ptCount val="1"/>
              <c:pt idx="0">
                <c:v>1</c:v>
              </c:pt>
            </c:numLit>
          </c:yVal>
          <c:smooth val="0"/>
          <c:extLst>
            <c:ext xmlns:c16="http://schemas.microsoft.com/office/drawing/2014/chart" uri="{C3380CC4-5D6E-409C-BE32-E72D297353CC}">
              <c16:uniqueId val="{0000000A-742C-49C5-B0A9-30F15E4C72CD}"/>
            </c:ext>
          </c:extLst>
        </c:ser>
        <c:ser>
          <c:idx val="9"/>
          <c:order val="10"/>
          <c:tx>
            <c:v>label</c:v>
          </c:tx>
          <c:spPr>
            <a:ln w="25400" cap="rnd">
              <a:noFill/>
              <a:round/>
            </a:ln>
            <a:effectLst/>
          </c:spPr>
          <c:marker>
            <c:symbol val="none"/>
          </c:marker>
          <c:dLbls>
            <c:dLbl>
              <c:idx val="0"/>
              <c:tx>
                <c:rich>
                  <a:bodyPr/>
                  <a:lstStyle/>
                  <a:p>
                    <a:r>
                      <a:rPr lang="en-US" dirty="0"/>
                      <a:t>Q42.</a:t>
                    </a:r>
                    <a:r>
                      <a:rPr lang="en-US" baseline="0" dirty="0"/>
                      <a:t> Did hospital staff discuss with you whether you may need any further health or social care services after leaving the hospital?</a:t>
                    </a:r>
                    <a:endParaRPr lang="en-US" dirty="0"/>
                  </a:p>
                </c:rich>
              </c:tx>
              <c:dLblPos val="l"/>
              <c:showLegendKey val="0"/>
              <c:showVal val="0"/>
              <c:showCatName val="0"/>
              <c:showSerName val="0"/>
              <c:showPercent val="0"/>
              <c:showBubbleSize val="0"/>
              <c:extLst>
                <c:ext xmlns:c15="http://schemas.microsoft.com/office/drawing/2012/chart" uri="{CE6537A1-D6FC-4f65-9D91-7224C49458BB}">
                  <c15:showDataLabelsRange val="1"/>
                </c:ext>
                <c:ext xmlns:c16="http://schemas.microsoft.com/office/drawing/2014/chart" uri="{C3380CC4-5D6E-409C-BE32-E72D297353CC}">
                  <c16:uniqueId val="{0000000B-742C-49C5-B0A9-30F15E4C72CD}"/>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Q42. Did hospital staff discuss with you whether you may need any further health or social care services after leaving the hospital?</c:v>
                  </c:pt>
                </c15:dlblRangeCache>
              </c15:datalabelsRange>
            </c:ext>
            <c:ext xmlns:c16="http://schemas.microsoft.com/office/drawing/2014/chart" uri="{C3380CC4-5D6E-409C-BE32-E72D297353CC}">
              <c16:uniqueId val="{0000000C-742C-49C5-B0A9-30F15E4C72CD}"/>
            </c:ext>
          </c:extLst>
        </c:ser>
        <c:dLbls>
          <c:showLegendKey val="0"/>
          <c:showVal val="0"/>
          <c:showCatName val="0"/>
          <c:showSerName val="0"/>
          <c:showPercent val="0"/>
          <c:showBubbleSize val="0"/>
        </c:dLbls>
        <c:axId val="898319264"/>
        <c:axId val="898324704"/>
      </c:scatterChart>
      <c:catAx>
        <c:axId val="898311648"/>
        <c:scaling>
          <c:orientation val="minMax"/>
        </c:scaling>
        <c:delete val="1"/>
        <c:axPos val="l"/>
        <c:numFmt formatCode="General" sourceLinked="1"/>
        <c:majorTickMark val="out"/>
        <c:minorTickMark val="none"/>
        <c:tickLblPos val="nextTo"/>
        <c:crossAx val="898321440"/>
        <c:crosses val="autoZero"/>
        <c:auto val="1"/>
        <c:lblAlgn val="ctr"/>
        <c:lblOffset val="100"/>
        <c:noMultiLvlLbl val="0"/>
      </c:catAx>
      <c:valAx>
        <c:axId val="898321440"/>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1648"/>
        <c:crosses val="autoZero"/>
        <c:crossBetween val="between"/>
      </c:valAx>
      <c:valAx>
        <c:axId val="898324704"/>
        <c:scaling>
          <c:orientation val="minMax"/>
          <c:min val="0"/>
        </c:scaling>
        <c:delete val="1"/>
        <c:axPos val="r"/>
        <c:numFmt formatCode="#;;0" sourceLinked="0"/>
        <c:majorTickMark val="out"/>
        <c:minorTickMark val="none"/>
        <c:tickLblPos val="nextTo"/>
        <c:crossAx val="898319264"/>
        <c:crosses val="max"/>
        <c:crossBetween val="midCat"/>
        <c:majorUnit val="1"/>
      </c:valAx>
      <c:valAx>
        <c:axId val="898319264"/>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24704"/>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1748742635768563"/>
          <c:w val="0.74050409342017565"/>
          <c:h val="0.383107925443208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6.568314157459807</c:v>
                </c:pt>
              </c:numCache>
            </c:numRef>
          </c:val>
          <c:extLst>
            <c:ext xmlns:c16="http://schemas.microsoft.com/office/drawing/2014/chart" uri="{C3380CC4-5D6E-409C-BE32-E72D297353CC}">
              <c16:uniqueId val="{00000000-2FAE-4662-B907-C85A6E121392}"/>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2FAE-4662-B907-C85A6E121392}"/>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0.32562311696335389</c:v>
                </c:pt>
              </c:numCache>
            </c:numRef>
          </c:val>
          <c:extLst>
            <c:ext xmlns:c16="http://schemas.microsoft.com/office/drawing/2014/chart" uri="{C3380CC4-5D6E-409C-BE32-E72D297353CC}">
              <c16:uniqueId val="{00000002-2FAE-4662-B907-C85A6E121392}"/>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0.12790536765257077</c:v>
                </c:pt>
              </c:numCache>
            </c:numRef>
          </c:val>
          <c:extLst>
            <c:ext xmlns:c16="http://schemas.microsoft.com/office/drawing/2014/chart" uri="{C3380CC4-5D6E-409C-BE32-E72D297353CC}">
              <c16:uniqueId val="{00000003-2FAE-4662-B907-C85A6E121392}"/>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1.3353138214735898</c:v>
                </c:pt>
              </c:numCache>
            </c:numRef>
          </c:val>
          <c:extLst>
            <c:ext xmlns:c16="http://schemas.microsoft.com/office/drawing/2014/chart" uri="{C3380CC4-5D6E-409C-BE32-E72D297353CC}">
              <c16:uniqueId val="{00000004-2FAE-4662-B907-C85A6E121392}"/>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0.12790536765257166</c:v>
                </c:pt>
              </c:numCache>
            </c:numRef>
          </c:val>
          <c:extLst>
            <c:ext xmlns:c16="http://schemas.microsoft.com/office/drawing/2014/chart" uri="{C3380CC4-5D6E-409C-BE32-E72D297353CC}">
              <c16:uniqueId val="{00000005-2FAE-4662-B907-C85A6E121392}"/>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0.45878334920441333</c:v>
                </c:pt>
              </c:numCache>
            </c:numRef>
          </c:val>
          <c:extLst>
            <c:ext xmlns:c16="http://schemas.microsoft.com/office/drawing/2014/chart" uri="{C3380CC4-5D6E-409C-BE32-E72D297353CC}">
              <c16:uniqueId val="{00000006-2FAE-4662-B907-C85A6E121392}"/>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0.98725840446902779</c:v>
                </c:pt>
              </c:numCache>
            </c:numRef>
          </c:val>
          <c:extLst>
            <c:ext xmlns:c16="http://schemas.microsoft.com/office/drawing/2014/chart" uri="{C3380CC4-5D6E-409C-BE32-E72D297353CC}">
              <c16:uniqueId val="{00000007-2FAE-4662-B907-C85A6E121392}"/>
            </c:ext>
          </c:extLst>
        </c:ser>
        <c:dLbls>
          <c:showLegendKey val="0"/>
          <c:showVal val="0"/>
          <c:showCatName val="0"/>
          <c:showSerName val="0"/>
          <c:showPercent val="0"/>
          <c:showBubbleSize val="0"/>
        </c:dLbls>
        <c:gapWidth val="0"/>
        <c:overlap val="100"/>
        <c:axId val="898318176"/>
        <c:axId val="89831382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7.856301532955281</c:v>
                </c:pt>
              </c:numCache>
            </c:numRef>
          </c:xVal>
          <c:yVal>
            <c:numLit>
              <c:formatCode>General</c:formatCode>
              <c:ptCount val="1"/>
              <c:pt idx="0">
                <c:v>1</c:v>
              </c:pt>
            </c:numLit>
          </c:yVal>
          <c:smooth val="0"/>
          <c:extLst>
            <c:ext xmlns:c16="http://schemas.microsoft.com/office/drawing/2014/chart" uri="{C3380CC4-5D6E-409C-BE32-E72D297353CC}">
              <c16:uniqueId val="{00000008-2FAE-4662-B907-C85A6E121392}"/>
            </c:ext>
          </c:extLst>
        </c:ser>
        <c:ser>
          <c:idx val="10"/>
          <c:order val="9"/>
          <c:tx>
            <c:strRef>
              <c:f>Sheet1!$A$12</c:f>
              <c:strCache>
                <c:ptCount val="1"/>
                <c:pt idx="0">
                  <c:v>Trust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2FAE-4662-B907-C85A6E121392}"/>
              </c:ext>
            </c:extLst>
          </c:dPt>
          <c:xVal>
            <c:numRef>
              <c:f>Sheet1!$B$12</c:f>
              <c:numCache>
                <c:formatCode>0.0</c:formatCode>
                <c:ptCount val="1"/>
                <c:pt idx="0">
                  <c:v>7.689499552812527</c:v>
                </c:pt>
              </c:numCache>
            </c:numRef>
          </c:xVal>
          <c:yVal>
            <c:numLit>
              <c:formatCode>General</c:formatCode>
              <c:ptCount val="1"/>
              <c:pt idx="0">
                <c:v>1</c:v>
              </c:pt>
            </c:numLit>
          </c:yVal>
          <c:smooth val="0"/>
          <c:extLst>
            <c:ext xmlns:c16="http://schemas.microsoft.com/office/drawing/2014/chart" uri="{C3380CC4-5D6E-409C-BE32-E72D297353CC}">
              <c16:uniqueId val="{0000000A-2FAE-4662-B907-C85A6E121392}"/>
            </c:ext>
          </c:extLst>
        </c:ser>
        <c:ser>
          <c:idx val="9"/>
          <c:order val="10"/>
          <c:tx>
            <c:v>label</c:v>
          </c:tx>
          <c:spPr>
            <a:ln w="25400" cap="rnd">
              <a:noFill/>
              <a:round/>
            </a:ln>
            <a:effectLst/>
          </c:spPr>
          <c:marker>
            <c:symbol val="none"/>
          </c:marker>
          <c:dLbls>
            <c:dLbl>
              <c:idx val="0"/>
              <c:tx>
                <c:rich>
                  <a:bodyPr/>
                  <a:lstStyle/>
                  <a:p>
                    <a:fld id="{0B786DAF-08AE-4DDA-96A0-F29F70943CFB}"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2FAE-4662-B907-C85A6E121392}"/>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Q41. Did hospital staff tell you who to contact if you were worried about your condition or treatment after you left hospital?</c:v>
                  </c:pt>
                </c15:dlblRangeCache>
              </c15:datalabelsRange>
            </c:ext>
            <c:ext xmlns:c16="http://schemas.microsoft.com/office/drawing/2014/chart" uri="{C3380CC4-5D6E-409C-BE32-E72D297353CC}">
              <c16:uniqueId val="{0000000C-2FAE-4662-B907-C85A6E121392}"/>
            </c:ext>
          </c:extLst>
        </c:ser>
        <c:dLbls>
          <c:showLegendKey val="0"/>
          <c:showVal val="0"/>
          <c:showCatName val="0"/>
          <c:showSerName val="0"/>
          <c:showPercent val="0"/>
          <c:showBubbleSize val="0"/>
        </c:dLbls>
        <c:axId val="898310560"/>
        <c:axId val="898318720"/>
      </c:scatterChart>
      <c:catAx>
        <c:axId val="898318176"/>
        <c:scaling>
          <c:orientation val="minMax"/>
        </c:scaling>
        <c:delete val="1"/>
        <c:axPos val="l"/>
        <c:numFmt formatCode="General" sourceLinked="1"/>
        <c:majorTickMark val="out"/>
        <c:minorTickMark val="none"/>
        <c:tickLblPos val="nextTo"/>
        <c:crossAx val="898313824"/>
        <c:crosses val="autoZero"/>
        <c:auto val="1"/>
        <c:lblAlgn val="ctr"/>
        <c:lblOffset val="100"/>
        <c:noMultiLvlLbl val="0"/>
      </c:catAx>
      <c:valAx>
        <c:axId val="89831382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8176"/>
        <c:crosses val="autoZero"/>
        <c:crossBetween val="between"/>
      </c:valAx>
      <c:valAx>
        <c:axId val="898318720"/>
        <c:scaling>
          <c:orientation val="minMax"/>
          <c:min val="0"/>
        </c:scaling>
        <c:delete val="1"/>
        <c:axPos val="r"/>
        <c:numFmt formatCode="#;;0" sourceLinked="0"/>
        <c:majorTickMark val="out"/>
        <c:minorTickMark val="none"/>
        <c:tickLblPos val="nextTo"/>
        <c:crossAx val="898310560"/>
        <c:crosses val="max"/>
        <c:crossBetween val="midCat"/>
        <c:majorUnit val="1"/>
      </c:valAx>
      <c:valAx>
        <c:axId val="898310560"/>
        <c:scaling>
          <c:orientation val="minMax"/>
          <c:max val="10"/>
        </c:scaling>
        <c:delete val="0"/>
        <c:axPos val="t"/>
        <c:numFmt formatCode="General" sourceLinked="1"/>
        <c:majorTickMark val="out"/>
        <c:minorTickMark val="none"/>
        <c:tickLblPos val="none"/>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8720"/>
        <c:crosses val="max"/>
        <c:crossBetween val="midCat"/>
      </c:valAx>
      <c:spPr>
        <a:solidFill>
          <a:schemeClr val="bg1">
            <a:lumMod val="95000"/>
          </a:schemeClr>
        </a:solid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42508065704841141"/>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5.5347679857679966</c:v>
                </c:pt>
              </c:numCache>
            </c:numRef>
          </c:val>
          <c:extLst>
            <c:ext xmlns:c16="http://schemas.microsoft.com/office/drawing/2014/chart" uri="{C3380CC4-5D6E-409C-BE32-E72D297353CC}">
              <c16:uniqueId val="{00000000-1208-41B4-AEB9-4665254A2AE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0.24090198579895983</c:v>
                </c:pt>
              </c:numCache>
            </c:numRef>
          </c:val>
          <c:extLst>
            <c:ext xmlns:c16="http://schemas.microsoft.com/office/drawing/2014/chart" uri="{C3380CC4-5D6E-409C-BE32-E72D297353CC}">
              <c16:uniqueId val="{00000001-1208-41B4-AEB9-4665254A2AE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0.33552218783863896</c:v>
                </c:pt>
              </c:numCache>
            </c:numRef>
          </c:val>
          <c:extLst>
            <c:ext xmlns:c16="http://schemas.microsoft.com/office/drawing/2014/chart" uri="{C3380CC4-5D6E-409C-BE32-E72D297353CC}">
              <c16:uniqueId val="{00000002-1208-41B4-AEB9-4665254A2AE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9.354107742906681E-2</c:v>
                </c:pt>
              </c:numCache>
            </c:numRef>
          </c:val>
          <c:extLst>
            <c:ext xmlns:c16="http://schemas.microsoft.com/office/drawing/2014/chart" uri="{C3380CC4-5D6E-409C-BE32-E72D297353CC}">
              <c16:uniqueId val="{00000003-1208-41B4-AEB9-4665254A2AE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0.97655552584662786</c:v>
                </c:pt>
              </c:numCache>
            </c:numRef>
          </c:val>
          <c:extLst>
            <c:ext xmlns:c16="http://schemas.microsoft.com/office/drawing/2014/chart" uri="{C3380CC4-5D6E-409C-BE32-E72D297353CC}">
              <c16:uniqueId val="{00000004-1208-41B4-AEB9-4665254A2AE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9.354107742906681E-2</c:v>
                </c:pt>
              </c:numCache>
            </c:numRef>
          </c:val>
          <c:extLst>
            <c:ext xmlns:c16="http://schemas.microsoft.com/office/drawing/2014/chart" uri="{C3380CC4-5D6E-409C-BE32-E72D297353CC}">
              <c16:uniqueId val="{00000005-1208-41B4-AEB9-4665254A2AE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0.33552218783863896</c:v>
                </c:pt>
              </c:numCache>
            </c:numRef>
          </c:val>
          <c:extLst>
            <c:ext xmlns:c16="http://schemas.microsoft.com/office/drawing/2014/chart" uri="{C3380CC4-5D6E-409C-BE32-E72D297353CC}">
              <c16:uniqueId val="{00000006-1208-41B4-AEB9-4665254A2AE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0.95517033025275477</c:v>
                </c:pt>
              </c:numCache>
            </c:numRef>
          </c:val>
          <c:extLst>
            <c:ext xmlns:c16="http://schemas.microsoft.com/office/drawing/2014/chart" uri="{C3380CC4-5D6E-409C-BE32-E72D297353CC}">
              <c16:uniqueId val="{00000007-1208-41B4-AEB9-4665254A2AE5}"/>
            </c:ext>
          </c:extLst>
        </c:ser>
        <c:dLbls>
          <c:showLegendKey val="0"/>
          <c:showVal val="0"/>
          <c:showCatName val="0"/>
          <c:showSerName val="0"/>
          <c:showPercent val="0"/>
          <c:showBubbleSize val="0"/>
        </c:dLbls>
        <c:gapWidth val="0"/>
        <c:overlap val="100"/>
        <c:axId val="898316000"/>
        <c:axId val="898316544"/>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6.8568076279241144</c:v>
                </c:pt>
              </c:numCache>
            </c:numRef>
          </c:xVal>
          <c:yVal>
            <c:numLit>
              <c:formatCode>General</c:formatCode>
              <c:ptCount val="1"/>
              <c:pt idx="0">
                <c:v>1</c:v>
              </c:pt>
            </c:numLit>
          </c:yVal>
          <c:smooth val="0"/>
          <c:extLst>
            <c:ext xmlns:c16="http://schemas.microsoft.com/office/drawing/2014/chart" uri="{C3380CC4-5D6E-409C-BE32-E72D297353CC}">
              <c16:uniqueId val="{00000008-1208-41B4-AEB9-4665254A2AE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1208-41B4-AEB9-4665254A2AE5}"/>
              </c:ext>
            </c:extLst>
          </c:dPt>
          <c:xVal>
            <c:numRef>
              <c:f>Sheet1!$B$12</c:f>
              <c:numCache>
                <c:formatCode>0.0</c:formatCode>
                <c:ptCount val="1"/>
                <c:pt idx="0">
                  <c:v>6.6930109997579761</c:v>
                </c:pt>
              </c:numCache>
            </c:numRef>
          </c:xVal>
          <c:yVal>
            <c:numLit>
              <c:formatCode>General</c:formatCode>
              <c:ptCount val="1"/>
              <c:pt idx="0">
                <c:v>1</c:v>
              </c:pt>
            </c:numLit>
          </c:yVal>
          <c:smooth val="0"/>
          <c:extLst>
            <c:ext xmlns:c16="http://schemas.microsoft.com/office/drawing/2014/chart" uri="{C3380CC4-5D6E-409C-BE32-E72D297353CC}">
              <c16:uniqueId val="{0000000A-1208-41B4-AEB9-4665254A2AE5}"/>
            </c:ext>
          </c:extLst>
        </c:ser>
        <c:ser>
          <c:idx val="9"/>
          <c:order val="10"/>
          <c:tx>
            <c:v>label</c:v>
          </c:tx>
          <c:spPr>
            <a:ln w="25400" cap="rnd">
              <a:noFill/>
              <a:round/>
            </a:ln>
            <a:effectLst/>
          </c:spPr>
          <c:marker>
            <c:symbol val="none"/>
          </c:marker>
          <c:dLbls>
            <c:dLbl>
              <c:idx val="0"/>
              <c:tx>
                <c:rich>
                  <a:bodyPr/>
                  <a:lstStyle/>
                  <a:p>
                    <a:fld id="{177333BF-B4EC-43B3-9BC6-E6D1BE8ECF62}"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1208-41B4-AEB9-4665254A2AE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Q40. Before you left the hospital, did you know what would happen next with your care?</c:v>
                  </c:pt>
                </c15:dlblRangeCache>
              </c15:datalabelsRange>
            </c:ext>
            <c:ext xmlns:c16="http://schemas.microsoft.com/office/drawing/2014/chart" uri="{C3380CC4-5D6E-409C-BE32-E72D297353CC}">
              <c16:uniqueId val="{0000000C-1208-41B4-AEB9-4665254A2AE5}"/>
            </c:ext>
          </c:extLst>
        </c:ser>
        <c:dLbls>
          <c:showLegendKey val="0"/>
          <c:showVal val="0"/>
          <c:showCatName val="0"/>
          <c:showSerName val="0"/>
          <c:showPercent val="0"/>
          <c:showBubbleSize val="0"/>
        </c:dLbls>
        <c:axId val="898311104"/>
        <c:axId val="898317088"/>
      </c:scatterChart>
      <c:catAx>
        <c:axId val="898316000"/>
        <c:scaling>
          <c:orientation val="minMax"/>
        </c:scaling>
        <c:delete val="1"/>
        <c:axPos val="l"/>
        <c:numFmt formatCode="General" sourceLinked="1"/>
        <c:majorTickMark val="out"/>
        <c:minorTickMark val="none"/>
        <c:tickLblPos val="nextTo"/>
        <c:crossAx val="898316544"/>
        <c:crosses val="autoZero"/>
        <c:auto val="1"/>
        <c:lblAlgn val="ctr"/>
        <c:lblOffset val="100"/>
        <c:noMultiLvlLbl val="0"/>
      </c:catAx>
      <c:valAx>
        <c:axId val="898316544"/>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898316000"/>
        <c:crosses val="autoZero"/>
        <c:crossBetween val="between"/>
      </c:valAx>
      <c:valAx>
        <c:axId val="898317088"/>
        <c:scaling>
          <c:orientation val="minMax"/>
          <c:min val="0"/>
        </c:scaling>
        <c:delete val="1"/>
        <c:axPos val="r"/>
        <c:numFmt formatCode="#;;0" sourceLinked="0"/>
        <c:majorTickMark val="out"/>
        <c:minorTickMark val="none"/>
        <c:tickLblPos val="nextTo"/>
        <c:crossAx val="898311104"/>
        <c:crosses val="max"/>
        <c:crossBetween val="midCat"/>
        <c:majorUnit val="1"/>
      </c:valAx>
      <c:valAx>
        <c:axId val="898311104"/>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898317088"/>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Sheet1!$B$2:$B$6</c:f>
              <c:numCache>
                <c:formatCode>0.0</c:formatCode>
                <c:ptCount val="5"/>
                <c:pt idx="0">
                  <c:v>8.7609613064511009</c:v>
                </c:pt>
                <c:pt idx="1">
                  <c:v>8.8490241946869794</c:v>
                </c:pt>
                <c:pt idx="2">
                  <c:v>8.9675853142522008</c:v>
                </c:pt>
                <c:pt idx="3">
                  <c:v>8.9762545457753848</c:v>
                </c:pt>
                <c:pt idx="4">
                  <c:v>9.0009380320967232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16A-4270-AA0B-EF8D23B7A366}"/>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South Tyneside and Sunderland NHS Foundation Trust</c:v>
                </c:pt>
                <c:pt idx="1">
                  <c:v>York and Scarborough Teaching Hospitals NHS Foundation Trust</c:v>
                </c:pt>
                <c:pt idx="2">
                  <c:v>Mid Yorkshire Teaching NHS Trust</c:v>
                </c:pt>
                <c:pt idx="3">
                  <c:v>Bradford Teaching Hospitals NHS Foundation Trust</c:v>
                </c:pt>
                <c:pt idx="4">
                  <c:v>County Durham and Darlington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16A-4270-AA0B-EF8D23B7A366}"/>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Sheet1!$B$2:$B$6</c:f>
              <c:numCache>
                <c:formatCode>0.0</c:formatCode>
                <c:ptCount val="5"/>
                <c:pt idx="0">
                  <c:v>9.4822820656018365</c:v>
                </c:pt>
                <c:pt idx="1">
                  <c:v>9.4446355370904982</c:v>
                </c:pt>
                <c:pt idx="2">
                  <c:v>9.2886010580296912</c:v>
                </c:pt>
                <c:pt idx="3">
                  <c:v>9.2000924460891547</c:v>
                </c:pt>
                <c:pt idx="4">
                  <c:v>9.18506723064068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9E2-44CD-8236-528A275BA849}"/>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North Cumbria Integrated Care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9E2-44CD-8236-528A275BA849}"/>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D4F-4B56-8089-02DA1049A1E4}"/>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8.3905664478729349</c:v>
                </c:pt>
                <c:pt idx="1">
                  <c:v>8.4313207957770029</c:v>
                </c:pt>
                <c:pt idx="2">
                  <c:v>8.4907468125426391</c:v>
                </c:pt>
                <c:pt idx="3">
                  <c:v>8.5427470759996424</c:v>
                </c:pt>
                <c:pt idx="4">
                  <c:v>8.5719148551439854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D4F-4B56-8089-02DA1049A1E4}"/>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8.6595944227706116</c:v>
                </c:pt>
                <c:pt idx="6">
                  <c:v>8.6608540023485876</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D4F-4B56-8089-02DA1049A1E4}"/>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8.4796433121169841</c:v>
                </c:pt>
                <c:pt idx="8">
                  <c:v>8.6909929355432602</c:v>
                </c:pt>
                <c:pt idx="9">
                  <c:v>8.7219386708926478</c:v>
                </c:pt>
                <c:pt idx="10">
                  <c:v>8.725595194726262</c:v>
                </c:pt>
                <c:pt idx="11">
                  <c:v>8.7256589986792576</c:v>
                </c:pt>
                <c:pt idx="12">
                  <c:v>8.7391006234356521</c:v>
                </c:pt>
                <c:pt idx="13">
                  <c:v>8.7394352476589727</c:v>
                </c:pt>
                <c:pt idx="14">
                  <c:v>8.7596453982496065</c:v>
                </c:pt>
                <c:pt idx="15">
                  <c:v>8.7609613064511009</c:v>
                </c:pt>
                <c:pt idx="16">
                  <c:v>8.7612267226663558</c:v>
                </c:pt>
                <c:pt idx="17">
                  <c:v>8.7919152309449267</c:v>
                </c:pt>
                <c:pt idx="18">
                  <c:v>8.7921288834962876</c:v>
                </c:pt>
                <c:pt idx="19">
                  <c:v>8.7998673359566428</c:v>
                </c:pt>
                <c:pt idx="20">
                  <c:v>8.8012110480588692</c:v>
                </c:pt>
                <c:pt idx="21">
                  <c:v>8.8040971719624643</c:v>
                </c:pt>
                <c:pt idx="22">
                  <c:v>8.807581566101744</c:v>
                </c:pt>
                <c:pt idx="23">
                  <c:v>8.8088523377242058</c:v>
                </c:pt>
                <c:pt idx="24">
                  <c:v>8.815310574781039</c:v>
                </c:pt>
                <c:pt idx="25">
                  <c:v>8.8228180975313464</c:v>
                </c:pt>
                <c:pt idx="26">
                  <c:v>8.8324372909417992</c:v>
                </c:pt>
                <c:pt idx="27">
                  <c:v>8.8363123083271766</c:v>
                </c:pt>
                <c:pt idx="28">
                  <c:v>8.8490241946869794</c:v>
                </c:pt>
                <c:pt idx="29">
                  <c:v>8.8524306208347774</c:v>
                </c:pt>
                <c:pt idx="30">
                  <c:v>8.8647304509180511</c:v>
                </c:pt>
                <c:pt idx="31">
                  <c:v>8.8733216924982887</c:v>
                </c:pt>
                <c:pt idx="32">
                  <c:v>8.8755255601546015</c:v>
                </c:pt>
                <c:pt idx="33">
                  <c:v>8.8817587140103846</c:v>
                </c:pt>
                <c:pt idx="34">
                  <c:v>8.8892454816732904</c:v>
                </c:pt>
                <c:pt idx="35">
                  <c:v>8.8974041207384076</c:v>
                </c:pt>
                <c:pt idx="36">
                  <c:v>8.9012886551773374</c:v>
                </c:pt>
                <c:pt idx="37">
                  <c:v>8.9034955967978622</c:v>
                </c:pt>
                <c:pt idx="38">
                  <c:v>8.9097647669155062</c:v>
                </c:pt>
                <c:pt idx="39">
                  <c:v>8.9272159020513637</c:v>
                </c:pt>
                <c:pt idx="40">
                  <c:v>8.93370348069835</c:v>
                </c:pt>
                <c:pt idx="41">
                  <c:v>8.9421391876742398</c:v>
                </c:pt>
                <c:pt idx="42">
                  <c:v>8.9457951877706137</c:v>
                </c:pt>
                <c:pt idx="43">
                  <c:v>8.9469555336851823</c:v>
                </c:pt>
                <c:pt idx="44">
                  <c:v>8.9486118690123888</c:v>
                </c:pt>
                <c:pt idx="45">
                  <c:v>8.9547968596345395</c:v>
                </c:pt>
                <c:pt idx="46">
                  <c:v>8.962632122198503</c:v>
                </c:pt>
                <c:pt idx="47">
                  <c:v>8.9638943746475555</c:v>
                </c:pt>
                <c:pt idx="48">
                  <c:v>8.9664073039190662</c:v>
                </c:pt>
                <c:pt idx="49">
                  <c:v>8.9675853142522008</c:v>
                </c:pt>
                <c:pt idx="50">
                  <c:v>8.9753507202365892</c:v>
                </c:pt>
                <c:pt idx="51">
                  <c:v>8.9762545457753848</c:v>
                </c:pt>
                <c:pt idx="52">
                  <c:v>8.9774092205186804</c:v>
                </c:pt>
                <c:pt idx="53">
                  <c:v>8.9782143621267956</c:v>
                </c:pt>
                <c:pt idx="54">
                  <c:v>8.9815660660979226</c:v>
                </c:pt>
                <c:pt idx="55">
                  <c:v>8.9963105875417959</c:v>
                </c:pt>
                <c:pt idx="56">
                  <c:v>8.9986106266669044</c:v>
                </c:pt>
                <c:pt idx="57">
                  <c:v>8.9986900763629372</c:v>
                </c:pt>
                <c:pt idx="58">
                  <c:v>9.0009380320967232</c:v>
                </c:pt>
                <c:pt idx="59">
                  <c:v>9.0089578721791579</c:v>
                </c:pt>
                <c:pt idx="60">
                  <c:v>9.0133023684539548</c:v>
                </c:pt>
                <c:pt idx="61">
                  <c:v>9.0161233699183256</c:v>
                </c:pt>
                <c:pt idx="62">
                  <c:v>9.0172491449327605</c:v>
                </c:pt>
                <c:pt idx="63">
                  <c:v>9.0216656050706945</c:v>
                </c:pt>
                <c:pt idx="64">
                  <c:v>9.0290329830973537</c:v>
                </c:pt>
                <c:pt idx="65">
                  <c:v>9.0336642007501293</c:v>
                </c:pt>
                <c:pt idx="66">
                  <c:v>9.0369397630292365</c:v>
                </c:pt>
                <c:pt idx="67">
                  <c:v>9.038979728448588</c:v>
                </c:pt>
                <c:pt idx="68">
                  <c:v>9.0480491197180015</c:v>
                </c:pt>
                <c:pt idx="69">
                  <c:v>9.0531718585877492</c:v>
                </c:pt>
                <c:pt idx="70">
                  <c:v>9.0548077832257228</c:v>
                </c:pt>
                <c:pt idx="71">
                  <c:v>9.0634298698173268</c:v>
                </c:pt>
                <c:pt idx="72">
                  <c:v>9.0641934525558749</c:v>
                </c:pt>
                <c:pt idx="73">
                  <c:v>9.0654032254724957</c:v>
                </c:pt>
                <c:pt idx="74">
                  <c:v>9.068812637594176</c:v>
                </c:pt>
                <c:pt idx="75">
                  <c:v>9.0723749566261152</c:v>
                </c:pt>
                <c:pt idx="76">
                  <c:v>9.0790788788305203</c:v>
                </c:pt>
                <c:pt idx="77">
                  <c:v>9.0798432934746955</c:v>
                </c:pt>
                <c:pt idx="78">
                  <c:v>9.0919506249805835</c:v>
                </c:pt>
                <c:pt idx="79">
                  <c:v>9.0920767936147531</c:v>
                </c:pt>
                <c:pt idx="80">
                  <c:v>9.0921333380539071</c:v>
                </c:pt>
                <c:pt idx="81">
                  <c:v>9.1076780809771893</c:v>
                </c:pt>
                <c:pt idx="82">
                  <c:v>9.109351534992312</c:v>
                </c:pt>
                <c:pt idx="83">
                  <c:v>9.1173655348768374</c:v>
                </c:pt>
                <c:pt idx="84">
                  <c:v>9.1175107670385707</c:v>
                </c:pt>
                <c:pt idx="85">
                  <c:v>9.1191535195147306</c:v>
                </c:pt>
                <c:pt idx="86">
                  <c:v>9.1237806422585699</c:v>
                </c:pt>
                <c:pt idx="87">
                  <c:v>9.1238440344772513</c:v>
                </c:pt>
                <c:pt idx="88">
                  <c:v>9.1283786698394032</c:v>
                </c:pt>
                <c:pt idx="89">
                  <c:v>9.1307430390374087</c:v>
                </c:pt>
                <c:pt idx="90">
                  <c:v>9.1338276835701393</c:v>
                </c:pt>
                <c:pt idx="91">
                  <c:v>9.1399630505764371</c:v>
                </c:pt>
                <c:pt idx="92">
                  <c:v>9.1427078168235205</c:v>
                </c:pt>
                <c:pt idx="93">
                  <c:v>9.1492880218264041</c:v>
                </c:pt>
                <c:pt idx="94">
                  <c:v>9.1547947274882553</c:v>
                </c:pt>
                <c:pt idx="95">
                  <c:v>9.1594631930634396</c:v>
                </c:pt>
                <c:pt idx="96">
                  <c:v>9.1642179999562092</c:v>
                </c:pt>
                <c:pt idx="97">
                  <c:v>9.1653962817765287</c:v>
                </c:pt>
                <c:pt idx="98">
                  <c:v>9.1654277755615556</c:v>
                </c:pt>
                <c:pt idx="99">
                  <c:v>9.1846739813154166</c:v>
                </c:pt>
                <c:pt idx="100">
                  <c:v>9.18506723064068</c:v>
                </c:pt>
                <c:pt idx="101">
                  <c:v>9.1927345810714929</c:v>
                </c:pt>
                <c:pt idx="102">
                  <c:v>9.1980083715113174</c:v>
                </c:pt>
                <c:pt idx="103">
                  <c:v>9.1980190551115246</c:v>
                </c:pt>
                <c:pt idx="104">
                  <c:v>9.2000924460891547</c:v>
                </c:pt>
                <c:pt idx="105">
                  <c:v>9.2006818657164189</c:v>
                </c:pt>
                <c:pt idx="106">
                  <c:v>9.2011200194400509</c:v>
                </c:pt>
                <c:pt idx="107">
                  <c:v>9.2159360833207273</c:v>
                </c:pt>
                <c:pt idx="108">
                  <c:v>9.226810874134264</c:v>
                </c:pt>
                <c:pt idx="109">
                  <c:v>9.2354170263828248</c:v>
                </c:pt>
                <c:pt idx="110">
                  <c:v>9.2517733643630731</c:v>
                </c:pt>
                <c:pt idx="111">
                  <c:v>9.2518175987249762</c:v>
                </c:pt>
                <c:pt idx="112">
                  <c:v>9.2886010580296912</c:v>
                </c:pt>
                <c:pt idx="113">
                  <c:v>9.3238495016213676</c:v>
                </c:pt>
                <c:pt idx="114">
                  <c:v>9.3265697584898639</c:v>
                </c:pt>
                <c:pt idx="115">
                  <c:v>9.3585729068283943</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D4F-4B56-8089-02DA1049A1E4}"/>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9.3693157328141794</c:v>
                </c:pt>
                <c:pt idx="117">
                  <c:v>9.3812970128045272</c:v>
                </c:pt>
                <c:pt idx="118">
                  <c:v>9.3964428203290478</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D4F-4B56-8089-02DA1049A1E4}"/>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9.433026187741838</c:v>
                </c:pt>
                <c:pt idx="120">
                  <c:v>9.4446355370904982</c:v>
                </c:pt>
                <c:pt idx="121">
                  <c:v>9.4822820656018365</c:v>
                </c:pt>
                <c:pt idx="122">
                  <c:v>9.5724098540705498</c:v>
                </c:pt>
                <c:pt idx="123">
                  <c:v>9.6273819970672836</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2D4F-4B56-8089-02DA1049A1E4}"/>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9.6669523023041464</c:v>
                </c:pt>
                <c:pt idx="125">
                  <c:v>9.6747390043150325</c:v>
                </c:pt>
                <c:pt idx="126">
                  <c:v>9.7283122117563892</c:v>
                </c:pt>
                <c:pt idx="127">
                  <c:v>9.7359948388995132</c:v>
                </c:pt>
                <c:pt idx="128">
                  <c:v>9.7387995397929554</c:v>
                </c:pt>
                <c:pt idx="129">
                  <c:v>9.7958869633901262</c:v>
                </c:pt>
              </c:numCache>
            </c:numRef>
          </c:val>
          <c:extLst>
            <c:ext xmlns:c16="http://schemas.microsoft.com/office/drawing/2014/chart" uri="{C3380CC4-5D6E-409C-BE32-E72D297353CC}">
              <c16:uniqueId val="{00000006-2D4F-4B56-8089-02DA1049A1E4}"/>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Your Trust</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9.0009380320967232</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D4F-4B56-8089-02DA1049A1E4}"/>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3164160127175244"/>
          <c:h val="0.2034438740683860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8.3905664478729349</c:v>
                </c:pt>
              </c:numCache>
            </c:numRef>
          </c:val>
          <c:extLst>
            <c:ext xmlns:c16="http://schemas.microsoft.com/office/drawing/2014/chart" uri="{C3380CC4-5D6E-409C-BE32-E72D297353CC}">
              <c16:uniqueId val="{00000000-B5B4-4D21-A9B7-6176F8BB0F53}"/>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4.6422508922015382E-2</c:v>
                </c:pt>
              </c:numCache>
            </c:numRef>
          </c:val>
          <c:extLst>
            <c:ext xmlns:c16="http://schemas.microsoft.com/office/drawing/2014/chart" uri="{C3380CC4-5D6E-409C-BE32-E72D297353CC}">
              <c16:uniqueId val="{00000001-B5B4-4D21-A9B7-6176F8BB0F53}"/>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0.22136157908922272</c:v>
                </c:pt>
              </c:numCache>
            </c:numRef>
          </c:val>
          <c:extLst>
            <c:ext xmlns:c16="http://schemas.microsoft.com/office/drawing/2014/chart" uri="{C3380CC4-5D6E-409C-BE32-E72D297353CC}">
              <c16:uniqueId val="{00000002-B5B4-4D21-A9B7-6176F8BB0F53}"/>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6.1713953234484364E-2</c:v>
                </c:pt>
              </c:numCache>
            </c:numRef>
          </c:val>
          <c:extLst>
            <c:ext xmlns:c16="http://schemas.microsoft.com/office/drawing/2014/chart" uri="{C3380CC4-5D6E-409C-BE32-E72D297353CC}">
              <c16:uniqueId val="{00000003-B5B4-4D21-A9B7-6176F8BB0F53}"/>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0.6442848822077849</c:v>
                </c:pt>
              </c:numCache>
            </c:numRef>
          </c:val>
          <c:extLst>
            <c:ext xmlns:c16="http://schemas.microsoft.com/office/drawing/2014/chart" uri="{C3380CC4-5D6E-409C-BE32-E72D297353CC}">
              <c16:uniqueId val="{00000004-B5B4-4D21-A9B7-6176F8BB0F53}"/>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6.1713953234484364E-2</c:v>
                </c:pt>
              </c:numCache>
            </c:numRef>
          </c:val>
          <c:extLst>
            <c:ext xmlns:c16="http://schemas.microsoft.com/office/drawing/2014/chart" uri="{C3380CC4-5D6E-409C-BE32-E72D297353CC}">
              <c16:uniqueId val="{00000005-B5B4-4D21-A9B7-6176F8BB0F53}"/>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0.22136157908922272</c:v>
                </c:pt>
              </c:numCache>
            </c:numRef>
          </c:val>
          <c:extLst>
            <c:ext xmlns:c16="http://schemas.microsoft.com/office/drawing/2014/chart" uri="{C3380CC4-5D6E-409C-BE32-E72D297353CC}">
              <c16:uniqueId val="{00000006-B5B4-4D21-A9B7-6176F8BB0F53}"/>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0.14846205973997684</c:v>
                </c:pt>
              </c:numCache>
            </c:numRef>
          </c:val>
          <c:extLst>
            <c:ext xmlns:c16="http://schemas.microsoft.com/office/drawing/2014/chart" uri="{C3380CC4-5D6E-409C-BE32-E72D297353CC}">
              <c16:uniqueId val="{00000007-B5B4-4D21-A9B7-6176F8BB0F53}"/>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9.0009380320967232</c:v>
                </c:pt>
              </c:numCache>
            </c:numRef>
          </c:xVal>
          <c:yVal>
            <c:numLit>
              <c:formatCode>General</c:formatCode>
              <c:ptCount val="1"/>
              <c:pt idx="0">
                <c:v>1</c:v>
              </c:pt>
            </c:numLit>
          </c:yVal>
          <c:smooth val="0"/>
          <c:extLst>
            <c:ext xmlns:c16="http://schemas.microsoft.com/office/drawing/2014/chart" uri="{C3380CC4-5D6E-409C-BE32-E72D297353CC}">
              <c16:uniqueId val="{00000008-B5B4-4D21-A9B7-6176F8BB0F53}"/>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B5B4-4D21-A9B7-6176F8BB0F53}"/>
              </c:ext>
            </c:extLst>
          </c:dPt>
          <c:xVal>
            <c:numRef>
              <c:f>Sheet1!$B$12</c:f>
              <c:numCache>
                <c:formatCode>0.0</c:formatCode>
                <c:ptCount val="1"/>
                <c:pt idx="0">
                  <c:v>9.0422069302225498</c:v>
                </c:pt>
              </c:numCache>
            </c:numRef>
          </c:xVal>
          <c:yVal>
            <c:numLit>
              <c:formatCode>General</c:formatCode>
              <c:ptCount val="1"/>
              <c:pt idx="0">
                <c:v>1</c:v>
              </c:pt>
            </c:numLit>
          </c:yVal>
          <c:smooth val="0"/>
          <c:extLst>
            <c:ext xmlns:c16="http://schemas.microsoft.com/office/drawing/2014/chart" uri="{C3380CC4-5D6E-409C-BE32-E72D297353CC}">
              <c16:uniqueId val="{0000000A-B5B4-4D21-A9B7-6176F8BB0F53}"/>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B5B4-4D21-A9B7-6176F8BB0F53}"/>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Q44. Overall, did you feel you were treated with kindness and compassion while you were in the hospital?</c:v>
                  </c:pt>
                </c15:dlblRangeCache>
              </c15:datalabelsRange>
            </c:ext>
            <c:ext xmlns:c16="http://schemas.microsoft.com/office/drawing/2014/chart" uri="{C3380CC4-5D6E-409C-BE32-E72D297353CC}">
              <c16:uniqueId val="{0000000C-B5B4-4D21-A9B7-6176F8BB0F53}"/>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Sheet1!$B$2:$B$6</c:f>
              <c:numCache>
                <c:formatCode>0.0</c:formatCode>
                <c:ptCount val="5"/>
                <c:pt idx="0">
                  <c:v>8.8734352236621152</c:v>
                </c:pt>
                <c:pt idx="1">
                  <c:v>8.9540704587413646</c:v>
                </c:pt>
                <c:pt idx="2">
                  <c:v>9.0519880220503453</c:v>
                </c:pt>
                <c:pt idx="3">
                  <c:v>9.0578134219900246</c:v>
                </c:pt>
                <c:pt idx="4">
                  <c:v>9.1161365058637074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York and Scarborough Teaching Hospitals NHS Foundation Trust</c:v>
                </c:pt>
                <c:pt idx="1">
                  <c:v>Mid Yorkshire Teaching NHS Trust</c:v>
                </c:pt>
                <c:pt idx="2">
                  <c:v>County Durham and Darlington NHS Foundation Trust</c:v>
                </c:pt>
                <c:pt idx="3">
                  <c:v>South Tyneside and Sunderland NHS Foundation Trust</c:v>
                </c:pt>
                <c:pt idx="4">
                  <c:v>Bradford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Sheet1!$B$2:$B$6</c:f>
              <c:numCache>
                <c:formatCode>0.0</c:formatCode>
                <c:ptCount val="5"/>
                <c:pt idx="0">
                  <c:v>9.5265907118513908</c:v>
                </c:pt>
                <c:pt idx="1">
                  <c:v>9.4629455997101299</c:v>
                </c:pt>
                <c:pt idx="2">
                  <c:v>9.3249757188594344</c:v>
                </c:pt>
                <c:pt idx="3">
                  <c:v>9.3133485837243821</c:v>
                </c:pt>
                <c:pt idx="4">
                  <c:v>9.2896718534315461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CB2-41D3-847E-C578377D2951}"/>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Doncaster and Bassetlaw Teaching Hospitals NHS Foundation Trust</c:v>
                </c:pt>
                <c:pt idx="4">
                  <c:v>Sheffield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CB2-41D3-847E-C578377D2951}"/>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8.3895937747471976</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2474-42ED-85C3-DD332CC1EF2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#N/A</c:v>
                </c:pt>
                <c:pt idx="1">
                  <c:v>8.545591023644425</c:v>
                </c:pt>
                <c:pt idx="2">
                  <c:v>8.5973368465463249</c:v>
                </c:pt>
                <c:pt idx="3">
                  <c:v>8.6777864263483053</c:v>
                </c:pt>
                <c:pt idx="4">
                  <c:v>8.7487940792144254</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2474-42ED-85C3-DD332CC1EF2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8.7613272872034162</c:v>
                </c:pt>
                <c:pt idx="6">
                  <c:v>8.782848629153067</c:v>
                </c:pt>
                <c:pt idx="7">
                  <c:v>8.7834566677140682</c:v>
                </c:pt>
                <c:pt idx="8">
                  <c:v>8.8112028370977793</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2474-42ED-85C3-DD332CC1EF2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8.5818081319779012</c:v>
                </c:pt>
                <c:pt idx="10">
                  <c:v>8.8445788398613239</c:v>
                </c:pt>
                <c:pt idx="11">
                  <c:v>8.8570770221304116</c:v>
                </c:pt>
                <c:pt idx="12">
                  <c:v>8.8625204910170208</c:v>
                </c:pt>
                <c:pt idx="13">
                  <c:v>8.8632651004515033</c:v>
                </c:pt>
                <c:pt idx="14">
                  <c:v>8.8689816310112128</c:v>
                </c:pt>
                <c:pt idx="15">
                  <c:v>8.8734352236621152</c:v>
                </c:pt>
                <c:pt idx="16">
                  <c:v>8.8790126842934534</c:v>
                </c:pt>
                <c:pt idx="17">
                  <c:v>8.8800244648773834</c:v>
                </c:pt>
                <c:pt idx="18">
                  <c:v>8.8879693831720097</c:v>
                </c:pt>
                <c:pt idx="19">
                  <c:v>8.8919686085036478</c:v>
                </c:pt>
                <c:pt idx="20">
                  <c:v>8.8998756369595355</c:v>
                </c:pt>
                <c:pt idx="21">
                  <c:v>8.8999041474300125</c:v>
                </c:pt>
                <c:pt idx="22">
                  <c:v>8.9006962430568599</c:v>
                </c:pt>
                <c:pt idx="23">
                  <c:v>8.9044184444365566</c:v>
                </c:pt>
                <c:pt idx="24">
                  <c:v>8.9049734474072615</c:v>
                </c:pt>
                <c:pt idx="25">
                  <c:v>8.9133334396764532</c:v>
                </c:pt>
                <c:pt idx="26">
                  <c:v>8.9489984977298249</c:v>
                </c:pt>
                <c:pt idx="27">
                  <c:v>8.9540704587413646</c:v>
                </c:pt>
                <c:pt idx="28">
                  <c:v>8.960681640042413</c:v>
                </c:pt>
                <c:pt idx="29">
                  <c:v>8.9709410338728333</c:v>
                </c:pt>
                <c:pt idx="30">
                  <c:v>8.9749502342416836</c:v>
                </c:pt>
                <c:pt idx="31">
                  <c:v>8.9905627832192714</c:v>
                </c:pt>
                <c:pt idx="32">
                  <c:v>8.9917049785636749</c:v>
                </c:pt>
                <c:pt idx="33">
                  <c:v>8.9941008326115917</c:v>
                </c:pt>
                <c:pt idx="34">
                  <c:v>8.9978295641638191</c:v>
                </c:pt>
                <c:pt idx="35">
                  <c:v>9.0065362529507045</c:v>
                </c:pt>
                <c:pt idx="36">
                  <c:v>9.0086587130076587</c:v>
                </c:pt>
                <c:pt idx="37">
                  <c:v>9.0133174044561777</c:v>
                </c:pt>
                <c:pt idx="38">
                  <c:v>9.0151915396891518</c:v>
                </c:pt>
                <c:pt idx="39">
                  <c:v>9.0272052721873202</c:v>
                </c:pt>
                <c:pt idx="40">
                  <c:v>9.0303269271803064</c:v>
                </c:pt>
                <c:pt idx="41">
                  <c:v>9.0319548916653698</c:v>
                </c:pt>
                <c:pt idx="42">
                  <c:v>9.0455766756657017</c:v>
                </c:pt>
                <c:pt idx="43">
                  <c:v>9.0456171395604805</c:v>
                </c:pt>
                <c:pt idx="44">
                  <c:v>9.0479271490602002</c:v>
                </c:pt>
                <c:pt idx="45">
                  <c:v>9.0513373049407697</c:v>
                </c:pt>
                <c:pt idx="46">
                  <c:v>9.0519880220503453</c:v>
                </c:pt>
                <c:pt idx="47">
                  <c:v>9.0550743043527469</c:v>
                </c:pt>
                <c:pt idx="48">
                  <c:v>9.0565997329505876</c:v>
                </c:pt>
                <c:pt idx="49">
                  <c:v>9.0578134219900246</c:v>
                </c:pt>
                <c:pt idx="50">
                  <c:v>9.0629352880900296</c:v>
                </c:pt>
                <c:pt idx="51">
                  <c:v>9.0647895647540153</c:v>
                </c:pt>
                <c:pt idx="52">
                  <c:v>9.066590198925109</c:v>
                </c:pt>
                <c:pt idx="53">
                  <c:v>9.0719762076814074</c:v>
                </c:pt>
                <c:pt idx="54">
                  <c:v>9.0789958920306901</c:v>
                </c:pt>
                <c:pt idx="55">
                  <c:v>9.0844562163034652</c:v>
                </c:pt>
                <c:pt idx="56">
                  <c:v>9.098533990106608</c:v>
                </c:pt>
                <c:pt idx="57">
                  <c:v>9.0989949370637646</c:v>
                </c:pt>
                <c:pt idx="58">
                  <c:v>9.1071032589213132</c:v>
                </c:pt>
                <c:pt idx="59">
                  <c:v>9.1138812321829104</c:v>
                </c:pt>
                <c:pt idx="60">
                  <c:v>9.1161365058637074</c:v>
                </c:pt>
                <c:pt idx="61">
                  <c:v>9.11936390534437</c:v>
                </c:pt>
                <c:pt idx="62">
                  <c:v>9.1219997619189268</c:v>
                </c:pt>
                <c:pt idx="63">
                  <c:v>9.1323012577636877</c:v>
                </c:pt>
                <c:pt idx="64">
                  <c:v>9.1395563309027459</c:v>
                </c:pt>
                <c:pt idx="65">
                  <c:v>9.1437440119564446</c:v>
                </c:pt>
                <c:pt idx="66">
                  <c:v>9.1456020286140021</c:v>
                </c:pt>
                <c:pt idx="67">
                  <c:v>9.1508382739732159</c:v>
                </c:pt>
                <c:pt idx="68">
                  <c:v>9.153227368431466</c:v>
                </c:pt>
                <c:pt idx="69">
                  <c:v>9.1593884430367538</c:v>
                </c:pt>
                <c:pt idx="70">
                  <c:v>9.1632463581027199</c:v>
                </c:pt>
                <c:pt idx="71">
                  <c:v>9.1638972414253335</c:v>
                </c:pt>
                <c:pt idx="72">
                  <c:v>9.1660572138015031</c:v>
                </c:pt>
                <c:pt idx="73">
                  <c:v>9.1670886370702735</c:v>
                </c:pt>
                <c:pt idx="74">
                  <c:v>9.1760331140584501</c:v>
                </c:pt>
                <c:pt idx="75">
                  <c:v>9.1790991278690548</c:v>
                </c:pt>
                <c:pt idx="76">
                  <c:v>9.1859581026851433</c:v>
                </c:pt>
                <c:pt idx="77">
                  <c:v>9.1921762371692939</c:v>
                </c:pt>
                <c:pt idx="78">
                  <c:v>9.1979917952972272</c:v>
                </c:pt>
                <c:pt idx="79">
                  <c:v>9.2002646783097912</c:v>
                </c:pt>
                <c:pt idx="80">
                  <c:v>9.2045433931855509</c:v>
                </c:pt>
                <c:pt idx="81">
                  <c:v>9.2062423104986628</c:v>
                </c:pt>
                <c:pt idx="82">
                  <c:v>9.2087833055475521</c:v>
                </c:pt>
                <c:pt idx="83">
                  <c:v>9.2121101241845516</c:v>
                </c:pt>
                <c:pt idx="84">
                  <c:v>9.2147872890099034</c:v>
                </c:pt>
                <c:pt idx="85">
                  <c:v>9.2159028501586047</c:v>
                </c:pt>
                <c:pt idx="86">
                  <c:v>9.2159459598349631</c:v>
                </c:pt>
                <c:pt idx="87">
                  <c:v>9.2265172927562613</c:v>
                </c:pt>
                <c:pt idx="88">
                  <c:v>9.2266192846648245</c:v>
                </c:pt>
                <c:pt idx="89">
                  <c:v>9.2295902246539292</c:v>
                </c:pt>
                <c:pt idx="90">
                  <c:v>9.2310703388229918</c:v>
                </c:pt>
                <c:pt idx="91">
                  <c:v>9.2326532666542356</c:v>
                </c:pt>
                <c:pt idx="92">
                  <c:v>9.2330755973527445</c:v>
                </c:pt>
                <c:pt idx="93">
                  <c:v>9.2447996753403352</c:v>
                </c:pt>
                <c:pt idx="94">
                  <c:v>9.2494442097639915</c:v>
                </c:pt>
                <c:pt idx="95">
                  <c:v>9.2542516095750287</c:v>
                </c:pt>
                <c:pt idx="96">
                  <c:v>9.2561848601390349</c:v>
                </c:pt>
                <c:pt idx="97">
                  <c:v>9.2603351519185519</c:v>
                </c:pt>
                <c:pt idx="98">
                  <c:v>9.2636227194890992</c:v>
                </c:pt>
                <c:pt idx="99">
                  <c:v>9.2636441702674439</c:v>
                </c:pt>
                <c:pt idx="100">
                  <c:v>9.2661627776495852</c:v>
                </c:pt>
                <c:pt idx="101">
                  <c:v>9.2851301632459364</c:v>
                </c:pt>
                <c:pt idx="102">
                  <c:v>9.2881671384766573</c:v>
                </c:pt>
                <c:pt idx="103">
                  <c:v>9.2896718534315461</c:v>
                </c:pt>
                <c:pt idx="104">
                  <c:v>9.2976359092773198</c:v>
                </c:pt>
                <c:pt idx="105">
                  <c:v>9.3106942134394988</c:v>
                </c:pt>
                <c:pt idx="106">
                  <c:v>9.3133485837243821</c:v>
                </c:pt>
                <c:pt idx="107">
                  <c:v>9.3249757188594344</c:v>
                </c:pt>
                <c:pt idx="108">
                  <c:v>9.3278470261269426</c:v>
                </c:pt>
                <c:pt idx="109">
                  <c:v>9.3399616506570169</c:v>
                </c:pt>
                <c:pt idx="110">
                  <c:v>9.3453028692336666</c:v>
                </c:pt>
                <c:pt idx="111">
                  <c:v>9.3492551900210046</c:v>
                </c:pt>
                <c:pt idx="112">
                  <c:v>9.3500658442345177</c:v>
                </c:pt>
                <c:pt idx="113">
                  <c:v>9.3536982559475597</c:v>
                </c:pt>
                <c:pt idx="114">
                  <c:v>9.3708902197054318</c:v>
                </c:pt>
                <c:pt idx="115">
                  <c:v>9.4072835045805228</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2474-42ED-85C3-DD332CC1EF2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9.4113727975839598</c:v>
                </c:pt>
                <c:pt idx="117">
                  <c:v>9.418050657189772</c:v>
                </c:pt>
                <c:pt idx="118">
                  <c:v>9.4306509532194269</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2474-42ED-85C3-DD332CC1EF2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9.4629455997101299</c:v>
                </c:pt>
                <c:pt idx="120">
                  <c:v>9.4752955401883874</c:v>
                </c:pt>
                <c:pt idx="121">
                  <c:v>9.5265907118513908</c:v>
                </c:pt>
                <c:pt idx="122">
                  <c:v>9.6093683066113815</c:v>
                </c:pt>
                <c:pt idx="123">
                  <c:v>9.6302527422458883</c:v>
                </c:pt>
                <c:pt idx="124">
                  <c:v>9.7086643133653823</c:v>
                </c:pt>
                <c:pt idx="125">
                  <c:v>#N/A</c:v>
                </c:pt>
                <c:pt idx="126">
                  <c:v>#N/A</c:v>
                </c:pt>
                <c:pt idx="127">
                  <c:v>#N/A</c:v>
                </c:pt>
                <c:pt idx="128">
                  <c:v>#N/A</c:v>
                </c:pt>
                <c:pt idx="129">
                  <c:v>#N/A</c:v>
                </c:pt>
              </c:numCache>
            </c:numRef>
          </c:val>
          <c:extLst>
            <c:ext xmlns:c16="http://schemas.microsoft.com/office/drawing/2014/chart" uri="{C3380CC4-5D6E-409C-BE32-E72D297353CC}">
              <c16:uniqueId val="{00000005-2474-42ED-85C3-DD332CC1EF2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9.632717959340992</c:v>
                </c:pt>
                <c:pt idx="126">
                  <c:v>9.7254089477855938</c:v>
                </c:pt>
                <c:pt idx="127">
                  <c:v>9.7508042917984792</c:v>
                </c:pt>
                <c:pt idx="128">
                  <c:v>9.7798628601555091</c:v>
                </c:pt>
                <c:pt idx="129">
                  <c:v>9.7954544477566508</c:v>
                </c:pt>
              </c:numCache>
            </c:numRef>
          </c:val>
          <c:extLst>
            <c:ext xmlns:c16="http://schemas.microsoft.com/office/drawing/2014/chart" uri="{C3380CC4-5D6E-409C-BE32-E72D297353CC}">
              <c16:uniqueId val="{00000006-2474-42ED-85C3-DD332CC1EF2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NHS trust name #28</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Your Trust</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9.0519880220503453</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2474-42ED-85C3-DD332CC1EF2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18362907740798534"/>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15024717642494"/>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8.3895937747471976</c:v>
                </c:pt>
              </c:numCache>
            </c:numRef>
          </c:val>
          <c:extLst>
            <c:ext xmlns:c16="http://schemas.microsoft.com/office/drawing/2014/chart" uri="{C3380CC4-5D6E-409C-BE32-E72D297353CC}">
              <c16:uniqueId val="{00000000-5BF3-406B-A34B-122709386920}"/>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0.20871836204855931</c:v>
                </c:pt>
              </c:numCache>
            </c:numRef>
          </c:val>
          <c:extLst>
            <c:ext xmlns:c16="http://schemas.microsoft.com/office/drawing/2014/chart" uri="{C3380CC4-5D6E-409C-BE32-E72D297353CC}">
              <c16:uniqueId val="{00000001-5BF3-406B-A34B-122709386920}"/>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0.1958479439731029</c:v>
                </c:pt>
              </c:numCache>
            </c:numRef>
          </c:val>
          <c:extLst>
            <c:ext xmlns:c16="http://schemas.microsoft.com/office/drawing/2014/chart" uri="{C3380CC4-5D6E-409C-BE32-E72D297353CC}">
              <c16:uniqueId val="{00000002-5BF3-406B-A34B-122709386920}"/>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5.4600942517463835E-2</c:v>
                </c:pt>
              </c:numCache>
            </c:numRef>
          </c:val>
          <c:extLst>
            <c:ext xmlns:c16="http://schemas.microsoft.com/office/drawing/2014/chart" uri="{C3380CC4-5D6E-409C-BE32-E72D297353CC}">
              <c16:uniqueId val="{00000003-5BF3-406B-A34B-122709386920}"/>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0.57002606338694406</c:v>
                </c:pt>
              </c:numCache>
            </c:numRef>
          </c:val>
          <c:extLst>
            <c:ext xmlns:c16="http://schemas.microsoft.com/office/drawing/2014/chart" uri="{C3380CC4-5D6E-409C-BE32-E72D297353CC}">
              <c16:uniqueId val="{00000004-5BF3-406B-A34B-122709386920}"/>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5.4600942517463835E-2</c:v>
                </c:pt>
              </c:numCache>
            </c:numRef>
          </c:val>
          <c:extLst>
            <c:ext xmlns:c16="http://schemas.microsoft.com/office/drawing/2014/chart" uri="{C3380CC4-5D6E-409C-BE32-E72D297353CC}">
              <c16:uniqueId val="{00000005-5BF3-406B-A34B-122709386920}"/>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0.1958479439731029</c:v>
                </c:pt>
              </c:numCache>
            </c:numRef>
          </c:val>
          <c:extLst>
            <c:ext xmlns:c16="http://schemas.microsoft.com/office/drawing/2014/chart" uri="{C3380CC4-5D6E-409C-BE32-E72D297353CC}">
              <c16:uniqueId val="{00000006-5BF3-406B-A34B-122709386920}"/>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0.12621847459281632</c:v>
                </c:pt>
              </c:numCache>
            </c:numRef>
          </c:val>
          <c:extLst>
            <c:ext xmlns:c16="http://schemas.microsoft.com/office/drawing/2014/chart" uri="{C3380CC4-5D6E-409C-BE32-E72D297353CC}">
              <c16:uniqueId val="{00000007-5BF3-406B-A34B-122709386920}"/>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9.0519880220503453</c:v>
                </c:pt>
              </c:numCache>
            </c:numRef>
          </c:xVal>
          <c:yVal>
            <c:numLit>
              <c:formatCode>General</c:formatCode>
              <c:ptCount val="1"/>
              <c:pt idx="0">
                <c:v>1</c:v>
              </c:pt>
            </c:numLit>
          </c:yVal>
          <c:smooth val="0"/>
          <c:extLst>
            <c:ext xmlns:c16="http://schemas.microsoft.com/office/drawing/2014/chart" uri="{C3380CC4-5D6E-409C-BE32-E72D297353CC}">
              <c16:uniqueId val="{00000008-5BF3-406B-A34B-122709386920}"/>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5BF3-406B-A34B-122709386920}"/>
              </c:ext>
            </c:extLst>
          </c:dPt>
          <c:xVal>
            <c:numRef>
              <c:f>Sheet1!$B$12</c:f>
              <c:numCache>
                <c:formatCode>0.0</c:formatCode>
                <c:ptCount val="1"/>
                <c:pt idx="0">
                  <c:v>9.1337740549797957</c:v>
                </c:pt>
              </c:numCache>
            </c:numRef>
          </c:xVal>
          <c:yVal>
            <c:numLit>
              <c:formatCode>General</c:formatCode>
              <c:ptCount val="1"/>
              <c:pt idx="0">
                <c:v>1</c:v>
              </c:pt>
            </c:numLit>
          </c:yVal>
          <c:smooth val="0"/>
          <c:extLst>
            <c:ext xmlns:c16="http://schemas.microsoft.com/office/drawing/2014/chart" uri="{C3380CC4-5D6E-409C-BE32-E72D297353CC}">
              <c16:uniqueId val="{0000000A-5BF3-406B-A34B-122709386920}"/>
            </c:ext>
          </c:extLst>
        </c:ser>
        <c:ser>
          <c:idx val="9"/>
          <c:order val="10"/>
          <c:tx>
            <c:v>label</c:v>
          </c:tx>
          <c:spPr>
            <a:ln w="25400" cap="rnd">
              <a:noFill/>
              <a:round/>
            </a:ln>
            <a:effectLst/>
          </c:spPr>
          <c:marker>
            <c:symbol val="none"/>
          </c:marker>
          <c:dLbls>
            <c:dLbl>
              <c:idx val="0"/>
              <c:tx>
                <c:rich>
                  <a:bodyPr/>
                  <a:lstStyle/>
                  <a:p>
                    <a:fld id="{08F78089-CE5C-461E-B399-75D265446FB5}" type="CELLRANGE">
                      <a:rPr lang="en-US"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5BF3-406B-A34B-122709386920}"/>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Q45. Overall, did you feel you were treated with respect and dignity while you were in the hospital?</c:v>
                  </c:pt>
                </c15:dlblRangeCache>
              </c15:datalabelsRange>
            </c:ext>
            <c:ext xmlns:c16="http://schemas.microsoft.com/office/drawing/2014/chart" uri="{C3380CC4-5D6E-409C-BE32-E72D297353CC}">
              <c16:uniqueId val="{0000000C-5BF3-406B-A34B-122709386920}"/>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chemeClr val="tx2">
                <a:lumMod val="40000"/>
                <a:lumOff val="60000"/>
              </a:schemeClr>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Sheet1!$B$2:$B$6</c:f>
              <c:numCache>
                <c:formatCode>0.0</c:formatCode>
                <c:ptCount val="5"/>
                <c:pt idx="0">
                  <c:v>7.9450201701572629</c:v>
                </c:pt>
                <c:pt idx="1">
                  <c:v>8.0456453863482906</c:v>
                </c:pt>
                <c:pt idx="2">
                  <c:v>8.0506367288992671</c:v>
                </c:pt>
                <c:pt idx="3">
                  <c:v>8.1238934314107212</c:v>
                </c:pt>
                <c:pt idx="4">
                  <c:v>8.1250423669769241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2FF-49B2-A70E-61DB208F705D}"/>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County Durham and Darlington NHS Foundation Trust</c:v>
                </c:pt>
                <c:pt idx="1">
                  <c:v>South Tyneside and Sunderland NHS Foundation Trust</c:v>
                </c:pt>
                <c:pt idx="2">
                  <c:v>Mid Yorkshire Teaching NHS Trust</c:v>
                </c:pt>
                <c:pt idx="3">
                  <c:v>The Rotherham NHS Foundation Trust</c:v>
                </c:pt>
                <c:pt idx="4">
                  <c:v>York and Scarborough Teaching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2FF-49B2-A70E-61DB208F705D}"/>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stacked"/>
        <c:varyColors val="0"/>
        <c:ser>
          <c:idx val="0"/>
          <c:order val="0"/>
          <c:tx>
            <c:strRef>
              <c:f>Sheet1!$B$1</c:f>
              <c:strCache>
                <c:ptCount val="1"/>
                <c:pt idx="0">
                  <c:v>Series 1</c:v>
                </c:pt>
              </c:strCache>
            </c:strRef>
          </c:tx>
          <c:spPr>
            <a:solidFill>
              <a:srgbClr val="9C8BA7"/>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Sheet1!$B$2:$B$6</c:f>
              <c:numCache>
                <c:formatCode>0.0</c:formatCode>
                <c:ptCount val="5"/>
                <c:pt idx="0">
                  <c:v>8.7591350453722825</c:v>
                </c:pt>
                <c:pt idx="1">
                  <c:v>8.7295270044734838</c:v>
                </c:pt>
                <c:pt idx="2">
                  <c:v>8.5060353882059818</c:v>
                </c:pt>
                <c:pt idx="3">
                  <c:v>8.471646061167073</c:v>
                </c:pt>
                <c:pt idx="4">
                  <c:v>8.4444499709892877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5E9-41E0-B9A7-B737F5CE48C4}"/>
            </c:ext>
          </c:extLst>
        </c:ser>
        <c:ser>
          <c:idx val="1"/>
          <c:order val="1"/>
          <c:tx>
            <c:strRef>
              <c:f>Sheet1!$C$1</c:f>
              <c:strCache>
                <c:ptCount val="1"/>
                <c:pt idx="0">
                  <c:v>Column1</c:v>
                </c:pt>
              </c:strCache>
            </c:strRef>
          </c:tx>
          <c:spPr>
            <a:solidFill>
              <a:schemeClr val="bg1">
                <a:lumMod val="95000"/>
              </a:schemeClr>
            </a:solidFill>
            <a:ln>
              <a:noFill/>
            </a:ln>
            <a:effectLst/>
          </c:spPr>
          <c:invertIfNegative val="0"/>
          <c:cat>
            <c:strRef>
              <c:f>Sheet1!$A$2:$A$6</c:f>
              <c:strCache>
                <c:ptCount val="5"/>
                <c:pt idx="0">
                  <c:v>Gateshead Health NHS Foundation Trust</c:v>
                </c:pt>
                <c:pt idx="1">
                  <c:v>Northumbria Healthcare NHS Foundation Trust</c:v>
                </c:pt>
                <c:pt idx="2">
                  <c:v>Barnsley Hospital NHS Foundation Trust</c:v>
                </c:pt>
                <c:pt idx="3">
                  <c:v>Airedale NHS Foundation Trust</c:v>
                </c:pt>
                <c:pt idx="4">
                  <c:v>South Tees Hospitals NHS Foundation Trust</c:v>
                </c:pt>
              </c:strCache>
            </c:strRef>
          </c:cat>
          <c:val>
            <c:numRef>
              <c:f>Sheet1!$C$2:$C$6</c:f>
              <c:numCache>
                <c:formatCode>General</c:formatCode>
                <c:ptCount val="5"/>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5E9-41E0-B9A7-B737F5CE48C4}"/>
            </c:ext>
          </c:extLst>
        </c:ser>
        <c:dLbls>
          <c:showLegendKey val="0"/>
          <c:showVal val="0"/>
          <c:showCatName val="0"/>
          <c:showSerName val="0"/>
          <c:showPercent val="0"/>
          <c:showBubbleSize val="0"/>
        </c:dLbls>
        <c:gapWidth val="47"/>
        <c:overlap val="100"/>
        <c:axId val="561437376"/>
        <c:axId val="1644214128"/>
      </c:barChart>
      <c:catAx>
        <c:axId val="561437376"/>
        <c:scaling>
          <c:orientation val="maxMin"/>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644214128"/>
        <c:crosses val="autoZero"/>
        <c:auto val="1"/>
        <c:lblAlgn val="ctr"/>
        <c:lblOffset val="100"/>
        <c:noMultiLvlLbl val="0"/>
      </c:catAx>
      <c:valAx>
        <c:axId val="1644214128"/>
        <c:scaling>
          <c:orientation val="minMax"/>
          <c:max val="10"/>
          <c:min val="0"/>
        </c:scaling>
        <c:delete val="1"/>
        <c:axPos val="t"/>
        <c:numFmt formatCode="0.0" sourceLinked="1"/>
        <c:majorTickMark val="out"/>
        <c:minorTickMark val="none"/>
        <c:tickLblPos val="nextTo"/>
        <c:crossAx val="561437376"/>
        <c:crosses val="autoZero"/>
        <c:crossBetween val="between"/>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2876274552114257E-2"/>
          <c:y val="0.26742278405174108"/>
          <c:w val="0.9095682569945015"/>
          <c:h val="0.69868793281483743"/>
        </c:manualLayout>
      </c:layout>
      <c:barChart>
        <c:barDir val="col"/>
        <c:grouping val="clustered"/>
        <c:varyColors val="0"/>
        <c:ser>
          <c:idx val="0"/>
          <c:order val="0"/>
          <c:tx>
            <c:strRef>
              <c:f>Sheet1!$D$1</c:f>
              <c:strCache>
                <c:ptCount val="1"/>
                <c:pt idx="0">
                  <c:v>Much worse than expected</c:v>
                </c:pt>
              </c:strCache>
            </c:strRef>
          </c:tx>
          <c:spPr>
            <a:solidFill>
              <a:srgbClr val="E87722"/>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Sheet1!$D$2:$D$131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0-79A2-4999-B240-8577C42D83D6}"/>
            </c:ext>
          </c:extLst>
        </c:ser>
        <c:ser>
          <c:idx val="1"/>
          <c:order val="1"/>
          <c:tx>
            <c:strRef>
              <c:f>Sheet1!$E$1</c:f>
              <c:strCache>
                <c:ptCount val="1"/>
                <c:pt idx="0">
                  <c:v>Worse than expected</c:v>
                </c:pt>
              </c:strCache>
            </c:strRef>
          </c:tx>
          <c:spPr>
            <a:solidFill>
              <a:srgbClr val="F1BE48"/>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Sheet1!$E$2:$E$131</c:f>
              <c:numCache>
                <c:formatCode>General</c:formatCode>
                <c:ptCount val="130"/>
                <c:pt idx="0">
                  <c:v>7.5631013088031498</c:v>
                </c:pt>
                <c:pt idx="1">
                  <c:v>7.5709806220774043</c:v>
                </c:pt>
                <c:pt idx="2">
                  <c:v>7.5909960239041574</c:v>
                </c:pt>
                <c:pt idx="3">
                  <c:v>7.6997066780587851</c:v>
                </c:pt>
                <c:pt idx="4">
                  <c:v>7.7133676594191467</c:v>
                </c:pt>
                <c:pt idx="5">
                  <c:v>7.7258576625773809</c:v>
                </c:pt>
                <c:pt idx="6">
                  <c:v>7.7267080901863894</c:v>
                </c:pt>
                <c:pt idx="7">
                  <c:v>7.7493150970004132</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1-79A2-4999-B240-8577C42D83D6}"/>
            </c:ext>
          </c:extLst>
        </c:ser>
        <c:ser>
          <c:idx val="2"/>
          <c:order val="2"/>
          <c:tx>
            <c:strRef>
              <c:f>Sheet1!$F$1</c:f>
              <c:strCache>
                <c:ptCount val="1"/>
                <c:pt idx="0">
                  <c:v>Somewhat worse than expected</c:v>
                </c:pt>
              </c:strCache>
            </c:strRef>
          </c:tx>
          <c:spPr>
            <a:solidFill>
              <a:srgbClr val="FFD966"/>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Sheet1!$F$2:$F$131</c:f>
              <c:numCache>
                <c:formatCode>General</c:formatCode>
                <c:ptCount val="130"/>
                <c:pt idx="0">
                  <c:v>#N/A</c:v>
                </c:pt>
                <c:pt idx="1">
                  <c:v>#N/A</c:v>
                </c:pt>
                <c:pt idx="2">
                  <c:v>#N/A</c:v>
                </c:pt>
                <c:pt idx="3">
                  <c:v>#N/A</c:v>
                </c:pt>
                <c:pt idx="4">
                  <c:v>#N/A</c:v>
                </c:pt>
                <c:pt idx="5">
                  <c:v>#N/A</c:v>
                </c:pt>
                <c:pt idx="6">
                  <c:v>#N/A</c:v>
                </c:pt>
                <c:pt idx="7">
                  <c:v>#N/A</c:v>
                </c:pt>
                <c:pt idx="8">
                  <c:v>7.750063141017459</c:v>
                </c:pt>
                <c:pt idx="9">
                  <c:v>7.7664286430700349</c:v>
                </c:pt>
                <c:pt idx="10">
                  <c:v>7.7691506942596771</c:v>
                </c:pt>
                <c:pt idx="11">
                  <c:v>7.8247894126320059</c:v>
                </c:pt>
                <c:pt idx="12">
                  <c:v>7.8268606513811392</c:v>
                </c:pt>
                <c:pt idx="13">
                  <c:v>7.8313408674558271</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2-79A2-4999-B240-8577C42D83D6}"/>
            </c:ext>
          </c:extLst>
        </c:ser>
        <c:ser>
          <c:idx val="3"/>
          <c:order val="3"/>
          <c:tx>
            <c:strRef>
              <c:f>Sheet1!$G$1</c:f>
              <c:strCache>
                <c:ptCount val="1"/>
                <c:pt idx="0">
                  <c:v>About the same</c:v>
                </c:pt>
              </c:strCache>
            </c:strRef>
          </c:tx>
          <c:spPr>
            <a:solidFill>
              <a:srgbClr val="D9D9D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Sheet1!$G$2:$G$131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7.8353171767496086</c:v>
                </c:pt>
                <c:pt idx="15">
                  <c:v>7.8370838189832801</c:v>
                </c:pt>
                <c:pt idx="16">
                  <c:v>7.8502956256773171</c:v>
                </c:pt>
                <c:pt idx="17">
                  <c:v>7.87554168183964</c:v>
                </c:pt>
                <c:pt idx="18">
                  <c:v>7.877643794926982</c:v>
                </c:pt>
                <c:pt idx="19">
                  <c:v>7.8891546569799216</c:v>
                </c:pt>
                <c:pt idx="20">
                  <c:v>7.9068852154021867</c:v>
                </c:pt>
                <c:pt idx="21">
                  <c:v>7.9089889351669527</c:v>
                </c:pt>
                <c:pt idx="22">
                  <c:v>7.9151958751756926</c:v>
                </c:pt>
                <c:pt idx="23">
                  <c:v>7.9168328736606934</c:v>
                </c:pt>
                <c:pt idx="24">
                  <c:v>7.9276986746988953</c:v>
                </c:pt>
                <c:pt idx="25">
                  <c:v>7.936038749621126</c:v>
                </c:pt>
                <c:pt idx="26">
                  <c:v>7.9420050388537407</c:v>
                </c:pt>
                <c:pt idx="27">
                  <c:v>7.9450201701572629</c:v>
                </c:pt>
                <c:pt idx="28">
                  <c:v>7.9578400776861962</c:v>
                </c:pt>
                <c:pt idx="29">
                  <c:v>7.9609502742752856</c:v>
                </c:pt>
                <c:pt idx="30">
                  <c:v>7.9694520213465498</c:v>
                </c:pt>
                <c:pt idx="31">
                  <c:v>7.9726759511200287</c:v>
                </c:pt>
                <c:pt idx="32">
                  <c:v>7.977237811243115</c:v>
                </c:pt>
                <c:pt idx="33">
                  <c:v>7.9948751338896926</c:v>
                </c:pt>
                <c:pt idx="34">
                  <c:v>8.010801017235778</c:v>
                </c:pt>
                <c:pt idx="35">
                  <c:v>8.0244917270547216</c:v>
                </c:pt>
                <c:pt idx="36">
                  <c:v>8.0340897204020116</c:v>
                </c:pt>
                <c:pt idx="37">
                  <c:v>8.0367225876217159</c:v>
                </c:pt>
                <c:pt idx="38">
                  <c:v>8.0456453863482906</c:v>
                </c:pt>
                <c:pt idx="39">
                  <c:v>8.0469601827085331</c:v>
                </c:pt>
                <c:pt idx="40">
                  <c:v>8.0506367288992671</c:v>
                </c:pt>
                <c:pt idx="41">
                  <c:v>8.0527840253378287</c:v>
                </c:pt>
                <c:pt idx="42">
                  <c:v>8.0575918790768419</c:v>
                </c:pt>
                <c:pt idx="43">
                  <c:v>8.0628067774344228</c:v>
                </c:pt>
                <c:pt idx="44">
                  <c:v>8.0669587748446645</c:v>
                </c:pt>
                <c:pt idx="45">
                  <c:v>8.0713755121325335</c:v>
                </c:pt>
                <c:pt idx="46">
                  <c:v>8.0775339191769628</c:v>
                </c:pt>
                <c:pt idx="47">
                  <c:v>8.1007528824117792</c:v>
                </c:pt>
                <c:pt idx="48">
                  <c:v>8.101698950510313</c:v>
                </c:pt>
                <c:pt idx="49">
                  <c:v>8.1103796028672654</c:v>
                </c:pt>
                <c:pt idx="50">
                  <c:v>8.1238934314107212</c:v>
                </c:pt>
                <c:pt idx="51">
                  <c:v>8.1244466401221551</c:v>
                </c:pt>
                <c:pt idx="52">
                  <c:v>8.1250423669769241</c:v>
                </c:pt>
                <c:pt idx="53">
                  <c:v>8.1275678992129485</c:v>
                </c:pt>
                <c:pt idx="54">
                  <c:v>8.1428829215641958</c:v>
                </c:pt>
                <c:pt idx="55">
                  <c:v>8.1436172386985</c:v>
                </c:pt>
                <c:pt idx="56">
                  <c:v>8.1492592427178163</c:v>
                </c:pt>
                <c:pt idx="57">
                  <c:v>8.1531885693079893</c:v>
                </c:pt>
                <c:pt idx="58">
                  <c:v>8.1808123472098764</c:v>
                </c:pt>
                <c:pt idx="59">
                  <c:v>8.1916437868042475</c:v>
                </c:pt>
                <c:pt idx="60">
                  <c:v>8.1920191320186397</c:v>
                </c:pt>
                <c:pt idx="61">
                  <c:v>8.1942428008886576</c:v>
                </c:pt>
                <c:pt idx="62">
                  <c:v>8.2000119726726215</c:v>
                </c:pt>
                <c:pt idx="63">
                  <c:v>8.2127535662660165</c:v>
                </c:pt>
                <c:pt idx="64">
                  <c:v>8.2132213609773306</c:v>
                </c:pt>
                <c:pt idx="65">
                  <c:v>8.2263291520393249</c:v>
                </c:pt>
                <c:pt idx="66">
                  <c:v>8.2284064413773095</c:v>
                </c:pt>
                <c:pt idx="67">
                  <c:v>8.2453471923203789</c:v>
                </c:pt>
                <c:pt idx="68">
                  <c:v>8.2475456974257302</c:v>
                </c:pt>
                <c:pt idx="69">
                  <c:v>8.2503877221773223</c:v>
                </c:pt>
                <c:pt idx="70">
                  <c:v>8.2508821176772376</c:v>
                </c:pt>
                <c:pt idx="71">
                  <c:v>8.2518248646580101</c:v>
                </c:pt>
                <c:pt idx="72">
                  <c:v>8.2541391777890087</c:v>
                </c:pt>
                <c:pt idx="73">
                  <c:v>8.2604810831371793</c:v>
                </c:pt>
                <c:pt idx="74">
                  <c:v>8.2638661363480921</c:v>
                </c:pt>
                <c:pt idx="75">
                  <c:v>8.2683383216302087</c:v>
                </c:pt>
                <c:pt idx="76">
                  <c:v>8.2720328421110469</c:v>
                </c:pt>
                <c:pt idx="77">
                  <c:v>8.2731322741261941</c:v>
                </c:pt>
                <c:pt idx="78">
                  <c:v>8.2741986732103978</c:v>
                </c:pt>
                <c:pt idx="79">
                  <c:v>8.2756544337264426</c:v>
                </c:pt>
                <c:pt idx="80">
                  <c:v>8.2764271037006374</c:v>
                </c:pt>
                <c:pt idx="81">
                  <c:v>8.278331842350493</c:v>
                </c:pt>
                <c:pt idx="82">
                  <c:v>8.2799378934124537</c:v>
                </c:pt>
                <c:pt idx="83">
                  <c:v>8.2828235141258393</c:v>
                </c:pt>
                <c:pt idx="84">
                  <c:v>8.2871436327087551</c:v>
                </c:pt>
                <c:pt idx="85">
                  <c:v>8.2874809881789666</c:v>
                </c:pt>
                <c:pt idx="86">
                  <c:v>8.2883801323664237</c:v>
                </c:pt>
                <c:pt idx="87">
                  <c:v>8.3001388046380864</c:v>
                </c:pt>
                <c:pt idx="88">
                  <c:v>8.3006516432517969</c:v>
                </c:pt>
                <c:pt idx="89">
                  <c:v>8.302037966845992</c:v>
                </c:pt>
                <c:pt idx="90">
                  <c:v>8.3067180755195373</c:v>
                </c:pt>
                <c:pt idx="91">
                  <c:v>8.316139483742468</c:v>
                </c:pt>
                <c:pt idx="92">
                  <c:v>8.3171519822868731</c:v>
                </c:pt>
                <c:pt idx="93">
                  <c:v>8.3173183324000686</c:v>
                </c:pt>
                <c:pt idx="94">
                  <c:v>8.3218089036496572</c:v>
                </c:pt>
                <c:pt idx="95">
                  <c:v>8.3248942136359236</c:v>
                </c:pt>
                <c:pt idx="96">
                  <c:v>8.3294818740931991</c:v>
                </c:pt>
                <c:pt idx="97">
                  <c:v>8.3356967490962379</c:v>
                </c:pt>
                <c:pt idx="98">
                  <c:v>8.3675928519970295</c:v>
                </c:pt>
                <c:pt idx="99">
                  <c:v>8.3770576277561162</c:v>
                </c:pt>
                <c:pt idx="100">
                  <c:v>8.3866273366552075</c:v>
                </c:pt>
                <c:pt idx="101">
                  <c:v>8.3926979291642549</c:v>
                </c:pt>
                <c:pt idx="102">
                  <c:v>8.3938550472099802</c:v>
                </c:pt>
                <c:pt idx="103">
                  <c:v>8.39527247837019</c:v>
                </c:pt>
                <c:pt idx="104">
                  <c:v>8.4377370604668016</c:v>
                </c:pt>
                <c:pt idx="105">
                  <c:v>8.4444499709892877</c:v>
                </c:pt>
                <c:pt idx="106">
                  <c:v>8.4462190339089336</c:v>
                </c:pt>
                <c:pt idx="107">
                  <c:v>8.471646061167073</c:v>
                </c:pt>
                <c:pt idx="108">
                  <c:v>8.4717112581277387</c:v>
                </c:pt>
                <c:pt idx="109">
                  <c:v>8.5023042656370009</c:v>
                </c:pt>
                <c:pt idx="110">
                  <c:v>8.5060353882059818</c:v>
                </c:pt>
                <c:pt idx="111">
                  <c:v>8.5087038421915651</c:v>
                </c:pt>
                <c:pt idx="112">
                  <c:v>8.519063815043415</c:v>
                </c:pt>
                <c:pt idx="113">
                  <c:v>8.5263156974881511</c:v>
                </c:pt>
                <c:pt idx="114">
                  <c:v>8.5662498431705831</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3-79A2-4999-B240-8577C42D83D6}"/>
            </c:ext>
          </c:extLst>
        </c:ser>
        <c:ser>
          <c:idx val="4"/>
          <c:order val="4"/>
          <c:tx>
            <c:strRef>
              <c:f>Sheet1!$H$1</c:f>
              <c:strCache>
                <c:ptCount val="1"/>
                <c:pt idx="0">
                  <c:v>Somewhat better than expected</c:v>
                </c:pt>
              </c:strCache>
            </c:strRef>
          </c:tx>
          <c:spPr>
            <a:solidFill>
              <a:srgbClr val="A9D18E"/>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Sheet1!$H$2:$H$131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8.7192750572741691</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4-79A2-4999-B240-8577C42D83D6}"/>
            </c:ext>
          </c:extLst>
        </c:ser>
        <c:ser>
          <c:idx val="5"/>
          <c:order val="5"/>
          <c:tx>
            <c:strRef>
              <c:f>Sheet1!$I$1</c:f>
              <c:strCache>
                <c:ptCount val="1"/>
                <c:pt idx="0">
                  <c:v>Better than expected</c:v>
                </c:pt>
              </c:strCache>
            </c:strRef>
          </c:tx>
          <c:spPr>
            <a:solidFill>
              <a:srgbClr val="5FBD83"/>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Sheet1!$I$2:$I$131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8.7125143017072197</c:v>
                </c:pt>
                <c:pt idx="117">
                  <c:v>8.7295270044734838</c:v>
                </c:pt>
                <c:pt idx="118">
                  <c:v>8.7591350453722825</c:v>
                </c:pt>
                <c:pt idx="119">
                  <c:v>8.8374671679360937</c:v>
                </c:pt>
                <c:pt idx="120">
                  <c:v>8.8771013643203709</c:v>
                </c:pt>
                <c:pt idx="121">
                  <c:v>8.9071920774075295</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5-79A2-4999-B240-8577C42D83D6}"/>
            </c:ext>
          </c:extLst>
        </c:ser>
        <c:ser>
          <c:idx val="6"/>
          <c:order val="6"/>
          <c:tx>
            <c:strRef>
              <c:f>Sheet1!$J$1</c:f>
              <c:strCache>
                <c:ptCount val="1"/>
                <c:pt idx="0">
                  <c:v>Much better than expected</c:v>
                </c:pt>
              </c:strCache>
            </c:strRef>
          </c:tx>
          <c:spPr>
            <a:solidFill>
              <a:srgbClr val="419999"/>
            </a:solidFill>
            <a:ln>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Sheet1!$J$2:$J$131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#N/A</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9.1298287953580441</c:v>
                </c:pt>
                <c:pt idx="123">
                  <c:v>9.2010569959399628</c:v>
                </c:pt>
                <c:pt idx="124">
                  <c:v>9.2209989792999778</c:v>
                </c:pt>
                <c:pt idx="125">
                  <c:v>9.2987708473832971</c:v>
                </c:pt>
                <c:pt idx="126">
                  <c:v>9.3244845543779089</c:v>
                </c:pt>
                <c:pt idx="127">
                  <c:v>9.3266838436296506</c:v>
                </c:pt>
                <c:pt idx="128">
                  <c:v>9.3407022600421996</c:v>
                </c:pt>
                <c:pt idx="129">
                  <c:v>9.3456954642108538</c:v>
                </c:pt>
              </c:numCache>
            </c:numRef>
          </c:val>
          <c:extLst>
            <c:ext xmlns:c16="http://schemas.microsoft.com/office/drawing/2014/chart" uri="{C3380CC4-5D6E-409C-BE32-E72D297353CC}">
              <c16:uniqueId val="{00000006-79A2-4999-B240-8577C42D83D6}"/>
            </c:ext>
          </c:extLst>
        </c:ser>
        <c:dLbls>
          <c:showLegendKey val="0"/>
          <c:showVal val="0"/>
          <c:showCatName val="0"/>
          <c:showSerName val="0"/>
          <c:showPercent val="0"/>
          <c:showBubbleSize val="0"/>
        </c:dLbls>
        <c:gapWidth val="50"/>
        <c:overlap val="100"/>
        <c:axId val="779045984"/>
        <c:axId val="779050336"/>
      </c:barChart>
      <c:barChart>
        <c:barDir val="col"/>
        <c:grouping val="clustered"/>
        <c:varyColors val="0"/>
        <c:ser>
          <c:idx val="7"/>
          <c:order val="7"/>
          <c:tx>
            <c:strRef>
              <c:f>Sheet1!$K$1</c:f>
              <c:strCache>
                <c:ptCount val="1"/>
                <c:pt idx="0">
                  <c:v>Your trust</c:v>
                </c:pt>
              </c:strCache>
            </c:strRef>
          </c:tx>
          <c:spPr>
            <a:solidFill>
              <a:schemeClr val="tx1"/>
            </a:solidFill>
            <a:ln w="12700">
              <a:noFill/>
            </a:ln>
            <a:effectLst/>
          </c:spPr>
          <c:invertIfNegative val="0"/>
          <c:cat>
            <c:strRef>
              <c:f>Sheet1!$A$2:$A$131</c:f>
              <c:strCache>
                <c:ptCount val="130"/>
                <c:pt idx="0">
                  <c:v>NHS trust name #1</c:v>
                </c:pt>
                <c:pt idx="1">
                  <c:v>NHS trust name #2</c:v>
                </c:pt>
                <c:pt idx="2">
                  <c:v>NHS trust name #3</c:v>
                </c:pt>
                <c:pt idx="3">
                  <c:v>NHS trust name #4</c:v>
                </c:pt>
                <c:pt idx="4">
                  <c:v>NHS trust name #5</c:v>
                </c:pt>
                <c:pt idx="5">
                  <c:v>NHS trust name #6</c:v>
                </c:pt>
                <c:pt idx="6">
                  <c:v>NHS trust name #7</c:v>
                </c:pt>
                <c:pt idx="7">
                  <c:v>NHS trust name #8</c:v>
                </c:pt>
                <c:pt idx="8">
                  <c:v>NHS trust name #9</c:v>
                </c:pt>
                <c:pt idx="9">
                  <c:v>NHS trust name #10</c:v>
                </c:pt>
                <c:pt idx="10">
                  <c:v>NHS trust name #11</c:v>
                </c:pt>
                <c:pt idx="11">
                  <c:v>NHS trust name #12</c:v>
                </c:pt>
                <c:pt idx="12">
                  <c:v>NHS trust name #13</c:v>
                </c:pt>
                <c:pt idx="13">
                  <c:v>NHS trust name #14</c:v>
                </c:pt>
                <c:pt idx="14">
                  <c:v>NHS trust name #15</c:v>
                </c:pt>
                <c:pt idx="15">
                  <c:v>NHS trust name #16</c:v>
                </c:pt>
                <c:pt idx="16">
                  <c:v>NHS trust name #17</c:v>
                </c:pt>
                <c:pt idx="17">
                  <c:v>NHS trust name #18</c:v>
                </c:pt>
                <c:pt idx="18">
                  <c:v>NHS trust name #19</c:v>
                </c:pt>
                <c:pt idx="19">
                  <c:v>NHS trust name #20</c:v>
                </c:pt>
                <c:pt idx="20">
                  <c:v>NHS trust name #21</c:v>
                </c:pt>
                <c:pt idx="21">
                  <c:v>NHS trust name #22</c:v>
                </c:pt>
                <c:pt idx="22">
                  <c:v>NHS trust name #23</c:v>
                </c:pt>
                <c:pt idx="23">
                  <c:v>NHS trust name #24</c:v>
                </c:pt>
                <c:pt idx="24">
                  <c:v>NHS trust name #25</c:v>
                </c:pt>
                <c:pt idx="25">
                  <c:v>NHS trust name #26</c:v>
                </c:pt>
                <c:pt idx="26">
                  <c:v>NHS trust name #27</c:v>
                </c:pt>
                <c:pt idx="27">
                  <c:v>Your Trust</c:v>
                </c:pt>
                <c:pt idx="28">
                  <c:v>NHS trust name #29</c:v>
                </c:pt>
                <c:pt idx="29">
                  <c:v>NHS trust name #30</c:v>
                </c:pt>
                <c:pt idx="30">
                  <c:v>NHS trust name #31</c:v>
                </c:pt>
                <c:pt idx="31">
                  <c:v>NHS trust name #32</c:v>
                </c:pt>
                <c:pt idx="32">
                  <c:v>NHS trust name #33</c:v>
                </c:pt>
                <c:pt idx="33">
                  <c:v>NHS trust name #34</c:v>
                </c:pt>
                <c:pt idx="34">
                  <c:v>NHS trust name #35</c:v>
                </c:pt>
                <c:pt idx="35">
                  <c:v>NHS trust name #36</c:v>
                </c:pt>
                <c:pt idx="36">
                  <c:v>NHS trust name #37</c:v>
                </c:pt>
                <c:pt idx="37">
                  <c:v>NHS trust name #38</c:v>
                </c:pt>
                <c:pt idx="38">
                  <c:v>NHS trust name #39</c:v>
                </c:pt>
                <c:pt idx="39">
                  <c:v>NHS trust name #40</c:v>
                </c:pt>
                <c:pt idx="40">
                  <c:v>NHS trust name #41</c:v>
                </c:pt>
                <c:pt idx="41">
                  <c:v>NHS trust name #42</c:v>
                </c:pt>
                <c:pt idx="42">
                  <c:v>NHS trust name #43</c:v>
                </c:pt>
                <c:pt idx="43">
                  <c:v>NHS trust name #44</c:v>
                </c:pt>
                <c:pt idx="44">
                  <c:v>NHS trust name #45</c:v>
                </c:pt>
                <c:pt idx="45">
                  <c:v>NHS trust name #46</c:v>
                </c:pt>
                <c:pt idx="46">
                  <c:v>NHS trust name #47</c:v>
                </c:pt>
                <c:pt idx="47">
                  <c:v>NHS trust name #48</c:v>
                </c:pt>
                <c:pt idx="48">
                  <c:v>NHS trust name #49</c:v>
                </c:pt>
                <c:pt idx="49">
                  <c:v>NHS trust name #50</c:v>
                </c:pt>
                <c:pt idx="50">
                  <c:v>NHS trust name #51</c:v>
                </c:pt>
                <c:pt idx="51">
                  <c:v>NHS trust name #52</c:v>
                </c:pt>
                <c:pt idx="52">
                  <c:v>NHS trust name #53</c:v>
                </c:pt>
                <c:pt idx="53">
                  <c:v>NHS trust name #54</c:v>
                </c:pt>
                <c:pt idx="54">
                  <c:v>NHS trust name #55</c:v>
                </c:pt>
                <c:pt idx="55">
                  <c:v>NHS trust name #56</c:v>
                </c:pt>
                <c:pt idx="56">
                  <c:v>NHS trust name #57</c:v>
                </c:pt>
                <c:pt idx="57">
                  <c:v>NHS trust name #58</c:v>
                </c:pt>
                <c:pt idx="58">
                  <c:v>NHS trust name #59</c:v>
                </c:pt>
                <c:pt idx="59">
                  <c:v>NHS trust name #60</c:v>
                </c:pt>
                <c:pt idx="60">
                  <c:v>NHS trust name #61</c:v>
                </c:pt>
                <c:pt idx="61">
                  <c:v>NHS trust name #62</c:v>
                </c:pt>
                <c:pt idx="62">
                  <c:v>NHS trust name #63</c:v>
                </c:pt>
                <c:pt idx="63">
                  <c:v>NHS trust name #64</c:v>
                </c:pt>
                <c:pt idx="64">
                  <c:v>NHS trust name #65</c:v>
                </c:pt>
                <c:pt idx="65">
                  <c:v>NHS trust name #66</c:v>
                </c:pt>
                <c:pt idx="66">
                  <c:v>NHS trust name #67</c:v>
                </c:pt>
                <c:pt idx="67">
                  <c:v>NHS trust name #68</c:v>
                </c:pt>
                <c:pt idx="68">
                  <c:v>NHS trust name #69</c:v>
                </c:pt>
                <c:pt idx="69">
                  <c:v>NHS trust name #70</c:v>
                </c:pt>
                <c:pt idx="70">
                  <c:v>NHS trust name #71</c:v>
                </c:pt>
                <c:pt idx="71">
                  <c:v>NHS trust name #72</c:v>
                </c:pt>
                <c:pt idx="72">
                  <c:v>NHS trust name #73</c:v>
                </c:pt>
                <c:pt idx="73">
                  <c:v>NHS trust name #74</c:v>
                </c:pt>
                <c:pt idx="74">
                  <c:v>NHS trust name #75</c:v>
                </c:pt>
                <c:pt idx="75">
                  <c:v>NHS trust name #76</c:v>
                </c:pt>
                <c:pt idx="76">
                  <c:v>NHS trust name #77</c:v>
                </c:pt>
                <c:pt idx="77">
                  <c:v>NHS trust name #78</c:v>
                </c:pt>
                <c:pt idx="78">
                  <c:v>NHS trust name #79</c:v>
                </c:pt>
                <c:pt idx="79">
                  <c:v>NHS trust name #80</c:v>
                </c:pt>
                <c:pt idx="80">
                  <c:v>NHS trust name #81</c:v>
                </c:pt>
                <c:pt idx="81">
                  <c:v>NHS trust name #82</c:v>
                </c:pt>
                <c:pt idx="82">
                  <c:v>NHS trust name #83</c:v>
                </c:pt>
                <c:pt idx="83">
                  <c:v>NHS trust name #84</c:v>
                </c:pt>
                <c:pt idx="84">
                  <c:v>NHS trust name #85</c:v>
                </c:pt>
                <c:pt idx="85">
                  <c:v>NHS trust name #86</c:v>
                </c:pt>
                <c:pt idx="86">
                  <c:v>NHS trust name #87</c:v>
                </c:pt>
                <c:pt idx="87">
                  <c:v>NHS trust name #88</c:v>
                </c:pt>
                <c:pt idx="88">
                  <c:v>NHS trust name #89</c:v>
                </c:pt>
                <c:pt idx="89">
                  <c:v>NHS trust name #90</c:v>
                </c:pt>
                <c:pt idx="90">
                  <c:v>NHS trust name #91</c:v>
                </c:pt>
                <c:pt idx="91">
                  <c:v>NHS trust name #92</c:v>
                </c:pt>
                <c:pt idx="92">
                  <c:v>NHS trust name #93</c:v>
                </c:pt>
                <c:pt idx="93">
                  <c:v>NHS trust name #94</c:v>
                </c:pt>
                <c:pt idx="94">
                  <c:v>NHS trust name #95</c:v>
                </c:pt>
                <c:pt idx="95">
                  <c:v>NHS trust name #96</c:v>
                </c:pt>
                <c:pt idx="96">
                  <c:v>NHS trust name #97</c:v>
                </c:pt>
                <c:pt idx="97">
                  <c:v>NHS trust name #98</c:v>
                </c:pt>
                <c:pt idx="98">
                  <c:v>NHS trust name #99</c:v>
                </c:pt>
                <c:pt idx="99">
                  <c:v>NHS trust name #100</c:v>
                </c:pt>
                <c:pt idx="100">
                  <c:v>NHS trust name #101</c:v>
                </c:pt>
                <c:pt idx="101">
                  <c:v>NHS trust name #102</c:v>
                </c:pt>
                <c:pt idx="102">
                  <c:v>NHS trust name #103</c:v>
                </c:pt>
                <c:pt idx="103">
                  <c:v>NHS trust name #104</c:v>
                </c:pt>
                <c:pt idx="104">
                  <c:v>NHS trust name #105</c:v>
                </c:pt>
                <c:pt idx="105">
                  <c:v>NHS trust name #106</c:v>
                </c:pt>
                <c:pt idx="106">
                  <c:v>NHS trust name #107</c:v>
                </c:pt>
                <c:pt idx="107">
                  <c:v>NHS trust name #108</c:v>
                </c:pt>
                <c:pt idx="108">
                  <c:v>NHS trust name #109</c:v>
                </c:pt>
                <c:pt idx="109">
                  <c:v>NHS trust name #110</c:v>
                </c:pt>
                <c:pt idx="110">
                  <c:v>NHS trust name #111</c:v>
                </c:pt>
                <c:pt idx="111">
                  <c:v>NHS trust name #112</c:v>
                </c:pt>
                <c:pt idx="112">
                  <c:v>NHS trust name #113</c:v>
                </c:pt>
                <c:pt idx="113">
                  <c:v>NHS trust name #114</c:v>
                </c:pt>
                <c:pt idx="114">
                  <c:v>NHS trust name #115</c:v>
                </c:pt>
                <c:pt idx="115">
                  <c:v>NHS trust name #116</c:v>
                </c:pt>
                <c:pt idx="116">
                  <c:v>NHS trust name #117</c:v>
                </c:pt>
                <c:pt idx="117">
                  <c:v>NHS trust name #118</c:v>
                </c:pt>
                <c:pt idx="118">
                  <c:v>NHS trust name #119</c:v>
                </c:pt>
                <c:pt idx="119">
                  <c:v>NHS trust name #120</c:v>
                </c:pt>
                <c:pt idx="120">
                  <c:v>NHS trust name #121</c:v>
                </c:pt>
                <c:pt idx="121">
                  <c:v>NHS trust name #122</c:v>
                </c:pt>
                <c:pt idx="122">
                  <c:v>NHS trust name #123</c:v>
                </c:pt>
                <c:pt idx="123">
                  <c:v>NHS trust name #124</c:v>
                </c:pt>
                <c:pt idx="124">
                  <c:v>NHS trust name #125</c:v>
                </c:pt>
                <c:pt idx="125">
                  <c:v>NHS trust name #126</c:v>
                </c:pt>
                <c:pt idx="126">
                  <c:v>NHS trust name #127</c:v>
                </c:pt>
                <c:pt idx="127">
                  <c:v>NHS trust name #128</c:v>
                </c:pt>
                <c:pt idx="128">
                  <c:v>NHS trust name #129</c:v>
                </c:pt>
                <c:pt idx="129">
                  <c:v>NHS trust name #130</c:v>
                </c:pt>
              </c:strCache>
            </c:strRef>
          </c:cat>
          <c:val>
            <c:numRef>
              <c:f>Sheet1!$K$2:$K$131</c:f>
              <c:numCache>
                <c:formatCode>General</c:formatCode>
                <c:ptCount val="130"/>
                <c:pt idx="0">
                  <c:v>#N/A</c:v>
                </c:pt>
                <c:pt idx="1">
                  <c:v>#N/A</c:v>
                </c:pt>
                <c:pt idx="2">
                  <c:v>#N/A</c:v>
                </c:pt>
                <c:pt idx="3">
                  <c:v>#N/A</c:v>
                </c:pt>
                <c:pt idx="4">
                  <c:v>#N/A</c:v>
                </c:pt>
                <c:pt idx="5">
                  <c:v>#N/A</c:v>
                </c:pt>
                <c:pt idx="6">
                  <c:v>#N/A</c:v>
                </c:pt>
                <c:pt idx="7">
                  <c:v>#N/A</c:v>
                </c:pt>
                <c:pt idx="8">
                  <c:v>#N/A</c:v>
                </c:pt>
                <c:pt idx="9">
                  <c:v>#N/A</c:v>
                </c:pt>
                <c:pt idx="10">
                  <c:v>#N/A</c:v>
                </c:pt>
                <c:pt idx="11">
                  <c:v>#N/A</c:v>
                </c:pt>
                <c:pt idx="12">
                  <c:v>#N/A</c:v>
                </c:pt>
                <c:pt idx="13">
                  <c:v>#N/A</c:v>
                </c:pt>
                <c:pt idx="14">
                  <c:v>#N/A</c:v>
                </c:pt>
                <c:pt idx="15">
                  <c:v>#N/A</c:v>
                </c:pt>
                <c:pt idx="16">
                  <c:v>#N/A</c:v>
                </c:pt>
                <c:pt idx="17">
                  <c:v>#N/A</c:v>
                </c:pt>
                <c:pt idx="18">
                  <c:v>#N/A</c:v>
                </c:pt>
                <c:pt idx="19">
                  <c:v>#N/A</c:v>
                </c:pt>
                <c:pt idx="20">
                  <c:v>#N/A</c:v>
                </c:pt>
                <c:pt idx="21">
                  <c:v>#N/A</c:v>
                </c:pt>
                <c:pt idx="22">
                  <c:v>#N/A</c:v>
                </c:pt>
                <c:pt idx="23">
                  <c:v>#N/A</c:v>
                </c:pt>
                <c:pt idx="24">
                  <c:v>#N/A</c:v>
                </c:pt>
                <c:pt idx="25">
                  <c:v>#N/A</c:v>
                </c:pt>
                <c:pt idx="26">
                  <c:v>#N/A</c:v>
                </c:pt>
                <c:pt idx="27">
                  <c:v>7.9450201701572629</c:v>
                </c:pt>
                <c:pt idx="28">
                  <c:v>#N/A</c:v>
                </c:pt>
                <c:pt idx="29">
                  <c:v>#N/A</c:v>
                </c:pt>
                <c:pt idx="30">
                  <c:v>#N/A</c:v>
                </c:pt>
                <c:pt idx="31">
                  <c:v>#N/A</c:v>
                </c:pt>
                <c:pt idx="32">
                  <c:v>#N/A</c:v>
                </c:pt>
                <c:pt idx="33">
                  <c:v>#N/A</c:v>
                </c:pt>
                <c:pt idx="34">
                  <c:v>#N/A</c:v>
                </c:pt>
                <c:pt idx="35">
                  <c:v>#N/A</c:v>
                </c:pt>
                <c:pt idx="36">
                  <c:v>#N/A</c:v>
                </c:pt>
                <c:pt idx="37">
                  <c:v>#N/A</c:v>
                </c:pt>
                <c:pt idx="38">
                  <c:v>#N/A</c:v>
                </c:pt>
                <c:pt idx="39">
                  <c:v>#N/A</c:v>
                </c:pt>
                <c:pt idx="40">
                  <c:v>#N/A</c:v>
                </c:pt>
                <c:pt idx="41">
                  <c:v>#N/A</c:v>
                </c:pt>
                <c:pt idx="42">
                  <c:v>#N/A</c:v>
                </c:pt>
                <c:pt idx="43">
                  <c:v>#N/A</c:v>
                </c:pt>
                <c:pt idx="44">
                  <c:v>#N/A</c:v>
                </c:pt>
                <c:pt idx="45">
                  <c:v>#N/A</c:v>
                </c:pt>
                <c:pt idx="46">
                  <c:v>#N/A</c:v>
                </c:pt>
                <c:pt idx="47">
                  <c:v>#N/A</c:v>
                </c:pt>
                <c:pt idx="48">
                  <c:v>#N/A</c:v>
                </c:pt>
                <c:pt idx="49">
                  <c:v>#N/A</c:v>
                </c:pt>
                <c:pt idx="50">
                  <c:v>#N/A</c:v>
                </c:pt>
                <c:pt idx="51">
                  <c:v>#N/A</c:v>
                </c:pt>
                <c:pt idx="52">
                  <c:v>#N/A</c:v>
                </c:pt>
                <c:pt idx="53">
                  <c:v>#N/A</c:v>
                </c:pt>
                <c:pt idx="54">
                  <c:v>#N/A</c:v>
                </c:pt>
                <c:pt idx="55">
                  <c:v>#N/A</c:v>
                </c:pt>
                <c:pt idx="56">
                  <c:v>#N/A</c:v>
                </c:pt>
                <c:pt idx="57">
                  <c:v>#N/A</c:v>
                </c:pt>
                <c:pt idx="58">
                  <c:v>#N/A</c:v>
                </c:pt>
                <c:pt idx="59">
                  <c:v>#N/A</c:v>
                </c:pt>
                <c:pt idx="60">
                  <c:v>#N/A</c:v>
                </c:pt>
                <c:pt idx="61">
                  <c:v>#N/A</c:v>
                </c:pt>
                <c:pt idx="62">
                  <c:v>#N/A</c:v>
                </c:pt>
                <c:pt idx="63">
                  <c:v>#N/A</c:v>
                </c:pt>
                <c:pt idx="64">
                  <c:v>#N/A</c:v>
                </c:pt>
                <c:pt idx="65">
                  <c:v>#N/A</c:v>
                </c:pt>
                <c:pt idx="66">
                  <c:v>#N/A</c:v>
                </c:pt>
                <c:pt idx="67">
                  <c:v>#N/A</c:v>
                </c:pt>
                <c:pt idx="68">
                  <c:v>#N/A</c:v>
                </c:pt>
                <c:pt idx="69">
                  <c:v>#N/A</c:v>
                </c:pt>
                <c:pt idx="70">
                  <c:v>#N/A</c:v>
                </c:pt>
                <c:pt idx="71">
                  <c:v>#N/A</c:v>
                </c:pt>
                <c:pt idx="72">
                  <c:v>#N/A</c:v>
                </c:pt>
                <c:pt idx="73">
                  <c:v>#N/A</c:v>
                </c:pt>
                <c:pt idx="74">
                  <c:v>#N/A</c:v>
                </c:pt>
                <c:pt idx="75">
                  <c:v>#N/A</c:v>
                </c:pt>
                <c:pt idx="76">
                  <c:v>#N/A</c:v>
                </c:pt>
                <c:pt idx="77">
                  <c:v>#N/A</c:v>
                </c:pt>
                <c:pt idx="78">
                  <c:v>#N/A</c:v>
                </c:pt>
                <c:pt idx="79">
                  <c:v>#N/A</c:v>
                </c:pt>
                <c:pt idx="80">
                  <c:v>#N/A</c:v>
                </c:pt>
                <c:pt idx="81">
                  <c:v>#N/A</c:v>
                </c:pt>
                <c:pt idx="82">
                  <c:v>#N/A</c:v>
                </c:pt>
                <c:pt idx="83">
                  <c:v>#N/A</c:v>
                </c:pt>
                <c:pt idx="84">
                  <c:v>#N/A</c:v>
                </c:pt>
                <c:pt idx="85">
                  <c:v>#N/A</c:v>
                </c:pt>
                <c:pt idx="86">
                  <c:v>#N/A</c:v>
                </c:pt>
                <c:pt idx="87">
                  <c:v>#N/A</c:v>
                </c:pt>
                <c:pt idx="88">
                  <c:v>#N/A</c:v>
                </c:pt>
                <c:pt idx="89">
                  <c:v>#N/A</c:v>
                </c:pt>
                <c:pt idx="90">
                  <c:v>#N/A</c:v>
                </c:pt>
                <c:pt idx="91">
                  <c:v>#N/A</c:v>
                </c:pt>
                <c:pt idx="92">
                  <c:v>#N/A</c:v>
                </c:pt>
                <c:pt idx="93">
                  <c:v>#N/A</c:v>
                </c:pt>
                <c:pt idx="94">
                  <c:v>#N/A</c:v>
                </c:pt>
                <c:pt idx="95">
                  <c:v>#N/A</c:v>
                </c:pt>
                <c:pt idx="96">
                  <c:v>#N/A</c:v>
                </c:pt>
                <c:pt idx="97">
                  <c:v>#N/A</c:v>
                </c:pt>
                <c:pt idx="98">
                  <c:v>#N/A</c:v>
                </c:pt>
                <c:pt idx="99">
                  <c:v>#N/A</c:v>
                </c:pt>
                <c:pt idx="100">
                  <c:v>#N/A</c:v>
                </c:pt>
                <c:pt idx="101">
                  <c:v>#N/A</c:v>
                </c:pt>
                <c:pt idx="102">
                  <c:v>#N/A</c:v>
                </c:pt>
                <c:pt idx="103">
                  <c:v>#N/A</c:v>
                </c:pt>
                <c:pt idx="104">
                  <c:v>#N/A</c:v>
                </c:pt>
                <c:pt idx="105">
                  <c:v>#N/A</c:v>
                </c:pt>
                <c:pt idx="106">
                  <c:v>#N/A</c:v>
                </c:pt>
                <c:pt idx="107">
                  <c:v>#N/A</c:v>
                </c:pt>
                <c:pt idx="108">
                  <c:v>#N/A</c:v>
                </c:pt>
                <c:pt idx="109">
                  <c:v>#N/A</c:v>
                </c:pt>
                <c:pt idx="110">
                  <c:v>#N/A</c:v>
                </c:pt>
                <c:pt idx="111">
                  <c:v>#N/A</c:v>
                </c:pt>
                <c:pt idx="112">
                  <c:v>#N/A</c:v>
                </c:pt>
                <c:pt idx="113">
                  <c:v>#N/A</c:v>
                </c:pt>
                <c:pt idx="114">
                  <c:v>#N/A</c:v>
                </c:pt>
                <c:pt idx="115">
                  <c:v>#N/A</c:v>
                </c:pt>
                <c:pt idx="116">
                  <c:v>#N/A</c:v>
                </c:pt>
                <c:pt idx="117">
                  <c:v>#N/A</c:v>
                </c:pt>
                <c:pt idx="118">
                  <c:v>#N/A</c:v>
                </c:pt>
                <c:pt idx="119">
                  <c:v>#N/A</c:v>
                </c:pt>
                <c:pt idx="120">
                  <c:v>#N/A</c:v>
                </c:pt>
                <c:pt idx="121">
                  <c:v>#N/A</c:v>
                </c:pt>
                <c:pt idx="122">
                  <c:v>#N/A</c:v>
                </c:pt>
                <c:pt idx="123">
                  <c:v>#N/A</c:v>
                </c:pt>
                <c:pt idx="124">
                  <c:v>#N/A</c:v>
                </c:pt>
                <c:pt idx="125">
                  <c:v>#N/A</c:v>
                </c:pt>
                <c:pt idx="126">
                  <c:v>#N/A</c:v>
                </c:pt>
                <c:pt idx="127">
                  <c:v>#N/A</c:v>
                </c:pt>
                <c:pt idx="128">
                  <c:v>#N/A</c:v>
                </c:pt>
                <c:pt idx="129">
                  <c:v>#N/A</c:v>
                </c:pt>
              </c:numCache>
            </c:numRef>
          </c:val>
          <c:extLst>
            <c:ext xmlns:c16="http://schemas.microsoft.com/office/drawing/2014/chart" uri="{C3380CC4-5D6E-409C-BE32-E72D297353CC}">
              <c16:uniqueId val="{00000007-79A2-4999-B240-8577C42D83D6}"/>
            </c:ext>
          </c:extLst>
        </c:ser>
        <c:dLbls>
          <c:showLegendKey val="0"/>
          <c:showVal val="0"/>
          <c:showCatName val="0"/>
          <c:showSerName val="0"/>
          <c:showPercent val="0"/>
          <c:showBubbleSize val="0"/>
        </c:dLbls>
        <c:gapWidth val="0"/>
        <c:overlap val="-100"/>
        <c:axId val="779046528"/>
        <c:axId val="779049792"/>
      </c:barChart>
      <c:catAx>
        <c:axId val="779045984"/>
        <c:scaling>
          <c:orientation val="minMax"/>
        </c:scaling>
        <c:delete val="1"/>
        <c:axPos val="b"/>
        <c:numFmt formatCode="General" sourceLinked="1"/>
        <c:majorTickMark val="none"/>
        <c:minorTickMark val="none"/>
        <c:tickLblPos val="nextTo"/>
        <c:crossAx val="779050336"/>
        <c:crosses val="autoZero"/>
        <c:auto val="1"/>
        <c:lblAlgn val="ctr"/>
        <c:lblOffset val="100"/>
        <c:noMultiLvlLbl val="0"/>
      </c:catAx>
      <c:valAx>
        <c:axId val="779050336"/>
        <c:scaling>
          <c:orientation val="minMax"/>
          <c:max val="10"/>
        </c:scaling>
        <c:delete val="0"/>
        <c:axPos val="l"/>
        <c:majorGridlines>
          <c:spPr>
            <a:ln w="9525" cap="flat" cmpd="sng" algn="ctr">
              <a:solidFill>
                <a:schemeClr val="tx1">
                  <a:lumMod val="15000"/>
                  <a:lumOff val="85000"/>
                </a:schemeClr>
              </a:solidFill>
              <a:round/>
            </a:ln>
            <a:effectLst/>
          </c:spPr>
        </c:majorGridlines>
        <c:title>
          <c:tx>
            <c:rich>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r>
                  <a:rPr lang="en-GB" sz="1200" b="0" dirty="0">
                    <a:solidFill>
                      <a:schemeClr val="tx1"/>
                    </a:solidFill>
                    <a:latin typeface="Arial" panose="020B0604020202020204" pitchFamily="34" charset="0"/>
                    <a:cs typeface="Arial" panose="020B0604020202020204" pitchFamily="34" charset="0"/>
                  </a:rPr>
                  <a:t>NHS trust score</a:t>
                </a:r>
              </a:p>
            </c:rich>
          </c:tx>
          <c:overlay val="0"/>
          <c:spPr>
            <a:noFill/>
            <a:ln>
              <a:noFill/>
            </a:ln>
            <a:effectLst/>
          </c:spPr>
          <c:txPr>
            <a:bodyPr rot="-5400000" spcFirstLastPara="1" vertOverflow="ellipsis" vert="horz" wrap="square" anchor="ctr" anchorCtr="1"/>
            <a:lstStyle/>
            <a:p>
              <a:pPr>
                <a:defRPr sz="1330" b="0" i="0" u="none" strike="noStrike" kern="1200" baseline="0">
                  <a:solidFill>
                    <a:schemeClr val="tx1">
                      <a:lumMod val="65000"/>
                      <a:lumOff val="35000"/>
                    </a:schemeClr>
                  </a:solidFill>
                  <a:latin typeface="+mn-lt"/>
                  <a:ea typeface="+mn-ea"/>
                  <a:cs typeface="+mn-cs"/>
                </a:defRPr>
              </a:pPr>
              <a:endParaRPr lang="en-US"/>
            </a:p>
          </c:txPr>
        </c:title>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779045984"/>
        <c:crosses val="autoZero"/>
        <c:crossBetween val="between"/>
      </c:valAx>
      <c:valAx>
        <c:axId val="779049792"/>
        <c:scaling>
          <c:orientation val="minMax"/>
          <c:max val="10"/>
        </c:scaling>
        <c:delete val="0"/>
        <c:axPos val="r"/>
        <c:numFmt formatCode="General" sourceLinked="1"/>
        <c:majorTickMark val="out"/>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779046528"/>
        <c:crosses val="max"/>
        <c:crossBetween val="between"/>
      </c:valAx>
      <c:catAx>
        <c:axId val="779046528"/>
        <c:scaling>
          <c:orientation val="minMax"/>
        </c:scaling>
        <c:delete val="1"/>
        <c:axPos val="b"/>
        <c:numFmt formatCode="General" sourceLinked="1"/>
        <c:majorTickMark val="out"/>
        <c:minorTickMark val="none"/>
        <c:tickLblPos val="nextTo"/>
        <c:crossAx val="779049792"/>
        <c:crosses val="autoZero"/>
        <c:auto val="1"/>
        <c:lblAlgn val="ctr"/>
        <c:lblOffset val="100"/>
        <c:noMultiLvlLbl val="0"/>
      </c:catAx>
      <c:spPr>
        <a:noFill/>
        <a:ln>
          <a:noFill/>
        </a:ln>
        <a:effectLst/>
      </c:spPr>
    </c:plotArea>
    <c:legend>
      <c:legendPos val="t"/>
      <c:layout>
        <c:manualLayout>
          <c:xMode val="edge"/>
          <c:yMode val="edge"/>
          <c:x val="2.7667648159427929E-2"/>
          <c:y val="4.6611578758225924E-3"/>
          <c:w val="0.95549037308561113"/>
          <c:h val="0.21665373850865308"/>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lgn="just">
            <a:defRPr sz="12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0.23859268271358358"/>
          <c:y val="0.55946015796288806"/>
          <c:w val="0.74050409342017565"/>
          <c:h val="0.39989701808528993"/>
        </c:manualLayout>
      </c:layout>
      <c:barChart>
        <c:barDir val="bar"/>
        <c:grouping val="stacked"/>
        <c:varyColors val="0"/>
        <c:ser>
          <c:idx val="0"/>
          <c:order val="0"/>
          <c:tx>
            <c:strRef>
              <c:f>Sheet1!$D$2</c:f>
              <c:strCache>
                <c:ptCount val="1"/>
                <c:pt idx="0">
                  <c:v>blank</c:v>
                </c:pt>
              </c:strCache>
            </c:strRef>
          </c:tx>
          <c:spPr>
            <a:noFill/>
            <a:ln>
              <a:noFill/>
            </a:ln>
            <a:effectLst/>
          </c:spPr>
          <c:invertIfNegative val="0"/>
          <c:val>
            <c:numRef>
              <c:f>Sheet1!$F$2</c:f>
              <c:numCache>
                <c:formatCode>General</c:formatCode>
                <c:ptCount val="1"/>
                <c:pt idx="0">
                  <c:v>7.5631013088031498</c:v>
                </c:pt>
              </c:numCache>
            </c:numRef>
          </c:val>
          <c:extLst>
            <c:ext xmlns:c16="http://schemas.microsoft.com/office/drawing/2014/chart" uri="{C3380CC4-5D6E-409C-BE32-E72D297353CC}">
              <c16:uniqueId val="{00000000-9124-4A07-A0F1-C633072EEE75}"/>
            </c:ext>
          </c:extLst>
        </c:ser>
        <c:ser>
          <c:idx val="1"/>
          <c:order val="1"/>
          <c:tx>
            <c:strRef>
              <c:f>Sheet1!$E$3</c:f>
              <c:strCache>
                <c:ptCount val="1"/>
                <c:pt idx="0">
                  <c:v>Much worse than expected</c:v>
                </c:pt>
              </c:strCache>
            </c:strRef>
          </c:tx>
          <c:spPr>
            <a:solidFill>
              <a:srgbClr val="E87722"/>
            </a:solidFill>
            <a:ln>
              <a:noFill/>
            </a:ln>
            <a:effectLst/>
          </c:spPr>
          <c:invertIfNegative val="0"/>
          <c:val>
            <c:numRef>
              <c:f>Sheet1!$F$3</c:f>
              <c:numCache>
                <c:formatCode>General</c:formatCode>
                <c:ptCount val="1"/>
                <c:pt idx="0">
                  <c:v>0</c:v>
                </c:pt>
              </c:numCache>
            </c:numRef>
          </c:val>
          <c:extLst>
            <c:ext xmlns:c16="http://schemas.microsoft.com/office/drawing/2014/chart" uri="{C3380CC4-5D6E-409C-BE32-E72D297353CC}">
              <c16:uniqueId val="{00000001-9124-4A07-A0F1-C633072EEE75}"/>
            </c:ext>
          </c:extLst>
        </c:ser>
        <c:ser>
          <c:idx val="2"/>
          <c:order val="2"/>
          <c:tx>
            <c:strRef>
              <c:f>Sheet1!$E$4</c:f>
              <c:strCache>
                <c:ptCount val="1"/>
                <c:pt idx="0">
                  <c:v>Worse than expected</c:v>
                </c:pt>
              </c:strCache>
            </c:strRef>
          </c:tx>
          <c:spPr>
            <a:solidFill>
              <a:srgbClr val="F1BE48"/>
            </a:solidFill>
            <a:ln>
              <a:noFill/>
            </a:ln>
            <a:effectLst/>
          </c:spPr>
          <c:invertIfNegative val="0"/>
          <c:val>
            <c:numRef>
              <c:f>Sheet1!$F$4</c:f>
              <c:numCache>
                <c:formatCode>General</c:formatCode>
                <c:ptCount val="1"/>
                <c:pt idx="0">
                  <c:v>0.20760734172471285</c:v>
                </c:pt>
              </c:numCache>
            </c:numRef>
          </c:val>
          <c:extLst>
            <c:ext xmlns:c16="http://schemas.microsoft.com/office/drawing/2014/chart" uri="{C3380CC4-5D6E-409C-BE32-E72D297353CC}">
              <c16:uniqueId val="{00000002-9124-4A07-A0F1-C633072EEE75}"/>
            </c:ext>
          </c:extLst>
        </c:ser>
        <c:ser>
          <c:idx val="3"/>
          <c:order val="3"/>
          <c:tx>
            <c:strRef>
              <c:f>Sheet1!$E$5</c:f>
              <c:strCache>
                <c:ptCount val="1"/>
                <c:pt idx="0">
                  <c:v>Somewhat worse than expected</c:v>
                </c:pt>
              </c:strCache>
            </c:strRef>
          </c:tx>
          <c:spPr>
            <a:solidFill>
              <a:srgbClr val="FFD966"/>
            </a:solidFill>
            <a:ln>
              <a:noFill/>
            </a:ln>
            <a:effectLst/>
          </c:spPr>
          <c:invertIfNegative val="0"/>
          <c:val>
            <c:numRef>
              <c:f>Sheet1!$F$5</c:f>
              <c:numCache>
                <c:formatCode>General</c:formatCode>
                <c:ptCount val="1"/>
                <c:pt idx="0">
                  <c:v>7.4794587484497299E-2</c:v>
                </c:pt>
              </c:numCache>
            </c:numRef>
          </c:val>
          <c:extLst>
            <c:ext xmlns:c16="http://schemas.microsoft.com/office/drawing/2014/chart" uri="{C3380CC4-5D6E-409C-BE32-E72D297353CC}">
              <c16:uniqueId val="{00000003-9124-4A07-A0F1-C633072EEE75}"/>
            </c:ext>
          </c:extLst>
        </c:ser>
        <c:ser>
          <c:idx val="4"/>
          <c:order val="4"/>
          <c:tx>
            <c:strRef>
              <c:f>Sheet1!$E$6</c:f>
              <c:strCache>
                <c:ptCount val="1"/>
                <c:pt idx="0">
                  <c:v>About the same</c:v>
                </c:pt>
              </c:strCache>
            </c:strRef>
          </c:tx>
          <c:spPr>
            <a:solidFill>
              <a:srgbClr val="D9D9D9"/>
            </a:solidFill>
            <a:ln>
              <a:noFill/>
            </a:ln>
            <a:effectLst/>
          </c:spPr>
          <c:invertIfNegative val="0"/>
          <c:val>
            <c:numRef>
              <c:f>Sheet1!$F$6</c:f>
              <c:numCache>
                <c:formatCode>General</c:formatCode>
                <c:ptCount val="1"/>
                <c:pt idx="0">
                  <c:v>0.78084484077910066</c:v>
                </c:pt>
              </c:numCache>
            </c:numRef>
          </c:val>
          <c:extLst>
            <c:ext xmlns:c16="http://schemas.microsoft.com/office/drawing/2014/chart" uri="{C3380CC4-5D6E-409C-BE32-E72D297353CC}">
              <c16:uniqueId val="{00000004-9124-4A07-A0F1-C633072EEE75}"/>
            </c:ext>
          </c:extLst>
        </c:ser>
        <c:ser>
          <c:idx val="5"/>
          <c:order val="5"/>
          <c:tx>
            <c:strRef>
              <c:f>Sheet1!$E$7</c:f>
              <c:strCache>
                <c:ptCount val="1"/>
                <c:pt idx="0">
                  <c:v>Somewhat better than expected</c:v>
                </c:pt>
              </c:strCache>
            </c:strRef>
          </c:tx>
          <c:spPr>
            <a:solidFill>
              <a:srgbClr val="A9D18E"/>
            </a:solidFill>
            <a:ln>
              <a:noFill/>
            </a:ln>
            <a:effectLst/>
          </c:spPr>
          <c:invertIfNegative val="0"/>
          <c:val>
            <c:numRef>
              <c:f>Sheet1!$F$7</c:f>
              <c:numCache>
                <c:formatCode>General</c:formatCode>
                <c:ptCount val="1"/>
                <c:pt idx="0">
                  <c:v>7.4794587484497299E-2</c:v>
                </c:pt>
              </c:numCache>
            </c:numRef>
          </c:val>
          <c:extLst>
            <c:ext xmlns:c16="http://schemas.microsoft.com/office/drawing/2014/chart" uri="{C3380CC4-5D6E-409C-BE32-E72D297353CC}">
              <c16:uniqueId val="{00000005-9124-4A07-A0F1-C633072EEE75}"/>
            </c:ext>
          </c:extLst>
        </c:ser>
        <c:ser>
          <c:idx val="6"/>
          <c:order val="6"/>
          <c:tx>
            <c:strRef>
              <c:f>Sheet1!$E$8</c:f>
              <c:strCache>
                <c:ptCount val="1"/>
                <c:pt idx="0">
                  <c:v>Better than expected</c:v>
                </c:pt>
              </c:strCache>
            </c:strRef>
          </c:tx>
          <c:spPr>
            <a:solidFill>
              <a:srgbClr val="5FBD83"/>
            </a:solidFill>
            <a:ln>
              <a:noFill/>
            </a:ln>
            <a:effectLst/>
          </c:spPr>
          <c:invertIfNegative val="0"/>
          <c:val>
            <c:numRef>
              <c:f>Sheet1!$F$8</c:f>
              <c:numCache>
                <c:formatCode>General</c:formatCode>
                <c:ptCount val="1"/>
                <c:pt idx="0">
                  <c:v>0.26828046373869618</c:v>
                </c:pt>
              </c:numCache>
            </c:numRef>
          </c:val>
          <c:extLst>
            <c:ext xmlns:c16="http://schemas.microsoft.com/office/drawing/2014/chart" uri="{C3380CC4-5D6E-409C-BE32-E72D297353CC}">
              <c16:uniqueId val="{00000006-9124-4A07-A0F1-C633072EEE75}"/>
            </c:ext>
          </c:extLst>
        </c:ser>
        <c:ser>
          <c:idx val="7"/>
          <c:order val="7"/>
          <c:tx>
            <c:strRef>
              <c:f>Sheet1!$E$9</c:f>
              <c:strCache>
                <c:ptCount val="1"/>
                <c:pt idx="0">
                  <c:v>Much better than expected</c:v>
                </c:pt>
              </c:strCache>
            </c:strRef>
          </c:tx>
          <c:spPr>
            <a:solidFill>
              <a:srgbClr val="419999"/>
            </a:solidFill>
            <a:ln>
              <a:noFill/>
            </a:ln>
            <a:effectLst/>
          </c:spPr>
          <c:invertIfNegative val="0"/>
          <c:val>
            <c:numRef>
              <c:f>Sheet1!$F$9</c:f>
              <c:numCache>
                <c:formatCode>General</c:formatCode>
                <c:ptCount val="1"/>
                <c:pt idx="0">
                  <c:v>0.37627233419619976</c:v>
                </c:pt>
              </c:numCache>
            </c:numRef>
          </c:val>
          <c:extLst>
            <c:ext xmlns:c16="http://schemas.microsoft.com/office/drawing/2014/chart" uri="{C3380CC4-5D6E-409C-BE32-E72D297353CC}">
              <c16:uniqueId val="{00000007-9124-4A07-A0F1-C633072EEE75}"/>
            </c:ext>
          </c:extLst>
        </c:ser>
        <c:dLbls>
          <c:showLegendKey val="0"/>
          <c:showVal val="0"/>
          <c:showCatName val="0"/>
          <c:showSerName val="0"/>
          <c:showPercent val="0"/>
          <c:showBubbleSize val="0"/>
        </c:dLbls>
        <c:gapWidth val="0"/>
        <c:overlap val="100"/>
        <c:axId val="902089296"/>
        <c:axId val="902099088"/>
      </c:barChart>
      <c:scatterChart>
        <c:scatterStyle val="lineMarker"/>
        <c:varyColors val="0"/>
        <c:ser>
          <c:idx val="8"/>
          <c:order val="8"/>
          <c:tx>
            <c:strRef>
              <c:f>Sheet1!$A$11</c:f>
              <c:strCache>
                <c:ptCount val="1"/>
                <c:pt idx="0">
                  <c:v>Your trust</c:v>
                </c:pt>
              </c:strCache>
            </c:strRef>
          </c:tx>
          <c:spPr>
            <a:ln w="25400" cap="rnd">
              <a:noFill/>
              <a:round/>
            </a:ln>
            <a:effectLst>
              <a:outerShdw dist="38100" algn="l" rotWithShape="0">
                <a:schemeClr val="tx1"/>
              </a:outerShdw>
            </a:effectLst>
          </c:spPr>
          <c:marker>
            <c:symbol val="diamond"/>
            <c:size val="14"/>
            <c:spPr>
              <a:solidFill>
                <a:schemeClr val="tx1"/>
              </a:solidFill>
              <a:ln w="9525">
                <a:noFill/>
              </a:ln>
              <a:effectLst/>
            </c:spPr>
          </c:marker>
          <c:xVal>
            <c:numRef>
              <c:f>Sheet1!$B$11</c:f>
              <c:numCache>
                <c:formatCode>General</c:formatCode>
                <c:ptCount val="1"/>
                <c:pt idx="0">
                  <c:v>7.9450201701572629</c:v>
                </c:pt>
              </c:numCache>
            </c:numRef>
          </c:xVal>
          <c:yVal>
            <c:numLit>
              <c:formatCode>General</c:formatCode>
              <c:ptCount val="1"/>
              <c:pt idx="0">
                <c:v>1</c:v>
              </c:pt>
            </c:numLit>
          </c:yVal>
          <c:smooth val="0"/>
          <c:extLst>
            <c:ext xmlns:c16="http://schemas.microsoft.com/office/drawing/2014/chart" uri="{C3380CC4-5D6E-409C-BE32-E72D297353CC}">
              <c16:uniqueId val="{00000008-9124-4A07-A0F1-C633072EEE75}"/>
            </c:ext>
          </c:extLst>
        </c:ser>
        <c:ser>
          <c:idx val="10"/>
          <c:order val="9"/>
          <c:tx>
            <c:strRef>
              <c:f>Sheet1!$A$12</c:f>
              <c:strCache>
                <c:ptCount val="1"/>
                <c:pt idx="0">
                  <c:v>National average</c:v>
                </c:pt>
              </c:strCache>
            </c:strRef>
          </c:tx>
          <c:spPr>
            <a:ln w="25400" cap="rnd">
              <a:noFill/>
              <a:round/>
            </a:ln>
            <a:effectLst>
              <a:outerShdw dist="38100" algn="l" rotWithShape="0">
                <a:srgbClr val="005DB7"/>
              </a:outerShdw>
            </a:effectLst>
          </c:spPr>
          <c:marker>
            <c:symbol val="picture"/>
            <c:spPr>
              <a:blipFill>
                <a:blip xmlns:r="http://schemas.openxmlformats.org/officeDocument/2006/relationships" r:embed="rId1"/>
                <a:stretch>
                  <a:fillRect/>
                </a:stretch>
              </a:blipFill>
              <a:ln w="25400">
                <a:noFill/>
              </a:ln>
              <a:effectLst/>
            </c:spPr>
          </c:marker>
          <c:dPt>
            <c:idx val="0"/>
            <c:bubble3D val="0"/>
            <c:extLst>
              <c:ext xmlns:c16="http://schemas.microsoft.com/office/drawing/2014/chart" uri="{C3380CC4-5D6E-409C-BE32-E72D297353CC}">
                <c16:uniqueId val="{00000009-9124-4A07-A0F1-C633072EEE75}"/>
              </c:ext>
            </c:extLst>
          </c:dPt>
          <c:xVal>
            <c:numRef>
              <c:f>Sheet1!$B$12</c:f>
              <c:numCache>
                <c:formatCode>0.0</c:formatCode>
                <c:ptCount val="1"/>
                <c:pt idx="0">
                  <c:v>8.2359256584019107</c:v>
                </c:pt>
              </c:numCache>
            </c:numRef>
          </c:xVal>
          <c:yVal>
            <c:numLit>
              <c:formatCode>General</c:formatCode>
              <c:ptCount val="1"/>
              <c:pt idx="0">
                <c:v>1</c:v>
              </c:pt>
            </c:numLit>
          </c:yVal>
          <c:smooth val="0"/>
          <c:extLst>
            <c:ext xmlns:c16="http://schemas.microsoft.com/office/drawing/2014/chart" uri="{C3380CC4-5D6E-409C-BE32-E72D297353CC}">
              <c16:uniqueId val="{0000000A-9124-4A07-A0F1-C633072EEE75}"/>
            </c:ext>
          </c:extLst>
        </c:ser>
        <c:ser>
          <c:idx val="9"/>
          <c:order val="10"/>
          <c:tx>
            <c:v>label</c:v>
          </c:tx>
          <c:spPr>
            <a:ln w="25400" cap="rnd">
              <a:noFill/>
              <a:round/>
            </a:ln>
            <a:effectLst/>
          </c:spPr>
          <c:marker>
            <c:symbol val="none"/>
          </c:marker>
          <c:dLbls>
            <c:dLbl>
              <c:idx val="0"/>
              <c:tx>
                <c:rich>
                  <a:bodyPr/>
                  <a:lstStyle/>
                  <a:p>
                    <a:fld id="{08F78089-CE5C-461E-B399-75D265446FB5}" type="CELLRANGE">
                      <a:rPr lang="en-GB" dirty="0"/>
                      <a:pPr/>
                      <a:t>[CELLRANGE]</a:t>
                    </a:fld>
                    <a:endParaRPr lang="en-GB"/>
                  </a:p>
                </c:rich>
              </c:tx>
              <c:dLblPos val="l"/>
              <c:showLegendKey val="0"/>
              <c:showVal val="0"/>
              <c:showCatName val="0"/>
              <c:showSerName val="0"/>
              <c:showPercent val="0"/>
              <c:showBubbleSize val="0"/>
              <c:extLst>
                <c:ext xmlns:c15="http://schemas.microsoft.com/office/drawing/2012/chart" uri="{CE6537A1-D6FC-4f65-9D91-7224C49458BB}">
                  <c15:dlblFieldTable/>
                  <c15:showDataLabelsRange val="1"/>
                </c:ext>
                <c:ext xmlns:c16="http://schemas.microsoft.com/office/drawing/2014/chart" uri="{C3380CC4-5D6E-409C-BE32-E72D297353CC}">
                  <c16:uniqueId val="{0000000B-9124-4A07-A0F1-C633072EEE75}"/>
                </c:ext>
              </c:extLst>
            </c:dLbl>
            <c:spPr>
              <a:noFill/>
              <a:ln>
                <a:noFill/>
              </a:ln>
              <a:effectLst/>
            </c:spPr>
            <c:txPr>
              <a:bodyPr rot="0" spcFirstLastPara="1" vertOverflow="ellipsis" vert="horz" wrap="square" lIns="0" tIns="19050" rIns="0" bIns="19050" anchor="ctr" anchorCtr="0">
                <a:spAutoFit/>
              </a:bodyPr>
              <a:lstStyle/>
              <a:p>
                <a:pPr algn="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l"/>
            <c:showLegendKey val="0"/>
            <c:showVal val="0"/>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DataLabelsRange val="1"/>
                <c15:showLeaderLines val="0"/>
              </c:ext>
            </c:extLst>
          </c:dLbls>
          <c:xVal>
            <c:numLit>
              <c:formatCode>General</c:formatCode>
              <c:ptCount val="1"/>
              <c:pt idx="0">
                <c:v>0</c:v>
              </c:pt>
            </c:numLit>
          </c:xVal>
          <c:yVal>
            <c:numLit>
              <c:formatCode>General</c:formatCode>
              <c:ptCount val="1"/>
              <c:pt idx="0">
                <c:v>1</c:v>
              </c:pt>
            </c:numLit>
          </c:yVal>
          <c:smooth val="0"/>
          <c:extLst>
            <c:ext xmlns:c15="http://schemas.microsoft.com/office/drawing/2012/chart" uri="{02D57815-91ED-43cb-92C2-25804820EDAC}">
              <c15:datalabelsRange>
                <c15:f>Sheet1!$B$1</c15:f>
                <c15:dlblRangeCache>
                  <c:ptCount val="1"/>
                  <c:pt idx="0">
                    <c:v>Q46. Overall, how was your experience while you were in the hospital?</c:v>
                  </c:pt>
                </c15:dlblRangeCache>
              </c15:datalabelsRange>
            </c:ext>
            <c:ext xmlns:c16="http://schemas.microsoft.com/office/drawing/2014/chart" uri="{C3380CC4-5D6E-409C-BE32-E72D297353CC}">
              <c16:uniqueId val="{0000000C-9124-4A07-A0F1-C633072EEE75}"/>
            </c:ext>
          </c:extLst>
        </c:ser>
        <c:dLbls>
          <c:showLegendKey val="0"/>
          <c:showVal val="0"/>
          <c:showCatName val="0"/>
          <c:showSerName val="0"/>
          <c:showPercent val="0"/>
          <c:showBubbleSize val="0"/>
        </c:dLbls>
        <c:axId val="902087120"/>
        <c:axId val="902101264"/>
      </c:scatterChart>
      <c:catAx>
        <c:axId val="902089296"/>
        <c:scaling>
          <c:orientation val="minMax"/>
        </c:scaling>
        <c:delete val="1"/>
        <c:axPos val="l"/>
        <c:numFmt formatCode="General" sourceLinked="1"/>
        <c:majorTickMark val="out"/>
        <c:minorTickMark val="none"/>
        <c:tickLblPos val="nextTo"/>
        <c:crossAx val="902099088"/>
        <c:crosses val="autoZero"/>
        <c:auto val="1"/>
        <c:lblAlgn val="ctr"/>
        <c:lblOffset val="100"/>
        <c:noMultiLvlLbl val="0"/>
      </c:catAx>
      <c:valAx>
        <c:axId val="902099088"/>
        <c:scaling>
          <c:orientation val="minMax"/>
          <c:min val="1"/>
        </c:scaling>
        <c:delete val="1"/>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crossAx val="902089296"/>
        <c:crosses val="autoZero"/>
        <c:crossBetween val="between"/>
      </c:valAx>
      <c:valAx>
        <c:axId val="902101264"/>
        <c:scaling>
          <c:orientation val="minMax"/>
          <c:min val="0"/>
        </c:scaling>
        <c:delete val="1"/>
        <c:axPos val="r"/>
        <c:numFmt formatCode="#;;0" sourceLinked="0"/>
        <c:majorTickMark val="out"/>
        <c:minorTickMark val="none"/>
        <c:tickLblPos val="nextTo"/>
        <c:crossAx val="902087120"/>
        <c:crosses val="max"/>
        <c:crossBetween val="midCat"/>
        <c:majorUnit val="1"/>
      </c:valAx>
      <c:valAx>
        <c:axId val="902087120"/>
        <c:scaling>
          <c:orientation val="minMax"/>
          <c:max val="10"/>
        </c:scaling>
        <c:delete val="0"/>
        <c:axPos val="t"/>
        <c:numFmt formatCode="General" sourceLinked="1"/>
        <c:majorTickMark val="out"/>
        <c:minorTickMark val="none"/>
        <c:tickLblPos val="nextTo"/>
        <c:spPr>
          <a:noFill/>
          <a:ln w="9525" cap="flat" cmpd="sng" algn="ctr">
            <a:noFill/>
            <a:round/>
          </a:ln>
          <a:effectLst/>
        </c:spPr>
        <c:txPr>
          <a:bodyPr rot="-60000000" spcFirstLastPara="1" vertOverflow="ellipsis" vert="horz" wrap="square" anchor="ctr" anchorCtr="1"/>
          <a:lstStyle/>
          <a:p>
            <a:pPr>
              <a:defRPr sz="800" b="0" i="0" u="none" strike="noStrike" kern="1200" baseline="0">
                <a:solidFill>
                  <a:schemeClr val="tx1">
                    <a:lumMod val="65000"/>
                    <a:lumOff val="35000"/>
                  </a:schemeClr>
                </a:solidFill>
                <a:latin typeface="Arial" panose="020B0604020202020204" pitchFamily="34" charset="0"/>
                <a:ea typeface="+mn-ea"/>
                <a:cs typeface="Arial" panose="020B0604020202020204" pitchFamily="34" charset="0"/>
              </a:defRPr>
            </a:pPr>
            <a:endParaRPr lang="en-US"/>
          </a:p>
        </c:txPr>
        <c:crossAx val="902101264"/>
        <c:crosses val="max"/>
        <c:crossBetween val="midCat"/>
      </c:valAx>
      <c:spPr>
        <a:solidFill>
          <a:schemeClr val="bg1">
            <a:lumMod val="95000"/>
          </a:schemeClr>
        </a:solidFill>
        <a:ln>
          <a:noFill/>
        </a:ln>
        <a:effectLst/>
      </c:spPr>
    </c:plotArea>
    <c:legend>
      <c:legendPos val="t"/>
      <c:legendEntry>
        <c:idx val="0"/>
        <c:delete val="1"/>
      </c:legendEntry>
      <c:legendEntry>
        <c:idx val="8"/>
        <c:txPr>
          <a:bodyPr rot="0" spcFirstLastPara="1" vertOverflow="ellipsis" vert="horz" wrap="square" anchor="ctr" anchorCtr="1"/>
          <a:lstStyle/>
          <a:p>
            <a:pPr>
              <a:defRPr sz="9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Entry>
      <c:legendEntry>
        <c:idx val="10"/>
        <c:delete val="1"/>
      </c:legendEntry>
      <c:layout>
        <c:manualLayout>
          <c:xMode val="edge"/>
          <c:yMode val="edge"/>
          <c:x val="0.2435062663349068"/>
          <c:y val="5.0367277926243001E-2"/>
          <c:w val="0.74390576784627027"/>
          <c:h val="0.32478235320945975"/>
        </c:manualLayout>
      </c:layout>
      <c:overlay val="0"/>
      <c:spPr>
        <a:noFill/>
        <a:ln>
          <a:solidFill>
            <a:schemeClr val="bg1">
              <a:lumMod val="50000"/>
            </a:schemeClr>
          </a:solidFill>
        </a:ln>
        <a:effectLst/>
      </c:spPr>
      <c:txPr>
        <a:bodyPr rot="0" spcFirstLastPara="1" vertOverflow="ellipsis" vert="horz" wrap="square" anchor="ctr" anchorCtr="1"/>
        <a:lstStyle/>
        <a:p>
          <a:pPr>
            <a:defRPr sz="9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2">
    <c:autoUpdate val="0"/>
  </c:externalData>
</c:chartSpace>
</file>

<file path=ppt/charts/chart9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(36)</c:v>
                </c:pt>
                <c:pt idx="7">
                  <c:v>Shotley Bridge Hospital Site (-)</c:v>
                </c:pt>
                <c:pt idx="8">
                  <c:v>Darlington Memorial Hospital (34)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1CF-4E9F-91FF-1AB755224B8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(36)</c:v>
                </c:pt>
                <c:pt idx="7">
                  <c:v>Shotley Bridge Hospital Site (-)</c:v>
                </c:pt>
                <c:pt idx="8">
                  <c:v>Darlington Memorial Hospital (34)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1CF-4E9F-91FF-1AB755224B8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(36)</c:v>
                </c:pt>
                <c:pt idx="7">
                  <c:v>Shotley Bridge Hospital Site (-)</c:v>
                </c:pt>
                <c:pt idx="8">
                  <c:v>Darlington Memorial Hospital (34)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1CF-4E9F-91FF-1AB755224B8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(36)</c:v>
                </c:pt>
                <c:pt idx="7">
                  <c:v>Shotley Bridge Hospital Site (-)</c:v>
                </c:pt>
                <c:pt idx="8">
                  <c:v>Darlington Memorial Hospital (34)</c:v>
                </c:pt>
              </c:strCache>
            </c:strRef>
          </c:cat>
          <c:val>
            <c:numRef>
              <c:f>Sheet1!$G$2:$G$10</c:f>
              <c:numCache>
                <c:formatCode>0.0;;</c:formatCode>
                <c:ptCount val="9"/>
                <c:pt idx="0">
                  <c:v>7.1935467391416212</c:v>
                </c:pt>
                <c:pt idx="1">
                  <c:v>0</c:v>
                </c:pt>
                <c:pt idx="2">
                  <c:v>0</c:v>
                </c:pt>
                <c:pt idx="3">
                  <c:v>0</c:v>
                </c:pt>
                <c:pt idx="4">
                  <c:v>0</c:v>
                </c:pt>
                <c:pt idx="5">
                  <c:v>0</c:v>
                </c:pt>
                <c:pt idx="6">
                  <c:v>6.1000370739055034</c:v>
                </c:pt>
                <c:pt idx="7">
                  <c:v>0</c:v>
                </c:pt>
                <c:pt idx="8">
                  <c:v>7.0558125911579754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1CF-4E9F-91FF-1AB755224B8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(36)</c:v>
                </c:pt>
                <c:pt idx="7">
                  <c:v>Shotley Bridge Hospital Site (-)</c:v>
                </c:pt>
                <c:pt idx="8">
                  <c:v>Darlington Memorial Hospital (34)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1CF-4E9F-91FF-1AB755224B8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(36)</c:v>
                </c:pt>
                <c:pt idx="7">
                  <c:v>Shotley Bridge Hospital Site (-)</c:v>
                </c:pt>
                <c:pt idx="8">
                  <c:v>Darlington Memorial Hospital (34)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1CF-4E9F-91FF-1AB755224B8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(36)</c:v>
                </c:pt>
                <c:pt idx="7">
                  <c:v>Shotley Bridge Hospital Site (-)</c:v>
                </c:pt>
                <c:pt idx="8">
                  <c:v>Darlington Memorial Hospital (34)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1CF-4E9F-91FF-1AB755224B8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2.8064532608583788</c:v>
                </c:pt>
                <c:pt idx="1">
                  <c:v>0</c:v>
                </c:pt>
                <c:pt idx="2">
                  <c:v>0</c:v>
                </c:pt>
                <c:pt idx="3">
                  <c:v>0</c:v>
                </c:pt>
                <c:pt idx="4">
                  <c:v>0</c:v>
                </c:pt>
                <c:pt idx="5">
                  <c:v>0</c:v>
                </c:pt>
                <c:pt idx="6">
                  <c:v>3.8999629260944966</c:v>
                </c:pt>
                <c:pt idx="7">
                  <c:v>0</c:v>
                </c:pt>
                <c:pt idx="8">
                  <c:v>2.9441874088420246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1CF-4E9F-91FF-1AB755224B8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1CF-4E9F-91FF-1AB755224B8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1CF-4E9F-91FF-1AB755224B8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9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(37)</c:v>
                </c:pt>
                <c:pt idx="7">
                  <c:v>Shotley Bridge Hospital Site (-)</c:v>
                </c:pt>
                <c:pt idx="8">
                  <c:v>Darlington Memorial Hospital (34)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7B1-415D-9AF8-E0B711C71B9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(37)</c:v>
                </c:pt>
                <c:pt idx="7">
                  <c:v>Shotley Bridge Hospital Site (-)</c:v>
                </c:pt>
                <c:pt idx="8">
                  <c:v>Darlington Memorial Hospital (34)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7B1-415D-9AF8-E0B711C71B9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(37)</c:v>
                </c:pt>
                <c:pt idx="7">
                  <c:v>Shotley Bridge Hospital Site (-)</c:v>
                </c:pt>
                <c:pt idx="8">
                  <c:v>Darlington Memorial Hospital (34)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7B1-415D-9AF8-E0B711C71B9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(37)</c:v>
                </c:pt>
                <c:pt idx="7">
                  <c:v>Shotley Bridge Hospital Site (-)</c:v>
                </c:pt>
                <c:pt idx="8">
                  <c:v>Darlington Memorial Hospital (34)</c:v>
                </c:pt>
              </c:strCache>
            </c:strRef>
          </c:cat>
          <c:val>
            <c:numRef>
              <c:f>Sheet1!$G$2:$G$10</c:f>
              <c:numCache>
                <c:formatCode>0.0;;</c:formatCode>
                <c:ptCount val="9"/>
                <c:pt idx="0">
                  <c:v>7.6422310279387018</c:v>
                </c:pt>
                <c:pt idx="1">
                  <c:v>0</c:v>
                </c:pt>
                <c:pt idx="2">
                  <c:v>0</c:v>
                </c:pt>
                <c:pt idx="3">
                  <c:v>0</c:v>
                </c:pt>
                <c:pt idx="4">
                  <c:v>0</c:v>
                </c:pt>
                <c:pt idx="5">
                  <c:v>0</c:v>
                </c:pt>
                <c:pt idx="6">
                  <c:v>7.0806185443753957</c:v>
                </c:pt>
                <c:pt idx="7">
                  <c:v>0</c:v>
                </c:pt>
                <c:pt idx="8">
                  <c:v>7.7794631655645823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7B1-415D-9AF8-E0B711C71B9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(37)</c:v>
                </c:pt>
                <c:pt idx="7">
                  <c:v>Shotley Bridge Hospital Site (-)</c:v>
                </c:pt>
                <c:pt idx="8">
                  <c:v>Darlington Memorial Hospital (34)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7B1-415D-9AF8-E0B711C71B9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(37)</c:v>
                </c:pt>
                <c:pt idx="7">
                  <c:v>Shotley Bridge Hospital Site (-)</c:v>
                </c:pt>
                <c:pt idx="8">
                  <c:v>Darlington Memorial Hospital (34)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7B1-415D-9AF8-E0B711C71B9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(37)</c:v>
                </c:pt>
                <c:pt idx="7">
                  <c:v>Shotley Bridge Hospital Site (-)</c:v>
                </c:pt>
                <c:pt idx="8">
                  <c:v>Darlington Memorial Hospital (34)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7B1-415D-9AF8-E0B711C71B9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2.3577689720612982</c:v>
                </c:pt>
                <c:pt idx="1">
                  <c:v>0</c:v>
                </c:pt>
                <c:pt idx="2">
                  <c:v>0</c:v>
                </c:pt>
                <c:pt idx="3">
                  <c:v>0</c:v>
                </c:pt>
                <c:pt idx="4">
                  <c:v>0</c:v>
                </c:pt>
                <c:pt idx="5">
                  <c:v>0</c:v>
                </c:pt>
                <c:pt idx="6">
                  <c:v>2.9193814556246043</c:v>
                </c:pt>
                <c:pt idx="7">
                  <c:v>0</c:v>
                </c:pt>
                <c:pt idx="8">
                  <c:v>2.2205368344354177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7B1-415D-9AF8-E0B711C71B9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7B1-415D-9AF8-E0B711C71B9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7B1-415D-9AF8-E0B711C71B9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Bishop Auckland Hospital (40)</c:v>
                </c:pt>
                <c:pt idx="2">
                  <c:v>Chester Le Street Hospital (-)</c:v>
                </c:pt>
                <c:pt idx="3">
                  <c:v>Horn Hall Hospital (-)</c:v>
                </c:pt>
                <c:pt idx="4">
                  <c:v>Richardson Hospital (-)</c:v>
                </c:pt>
                <c:pt idx="5">
                  <c:v>Sedgefield Community Hospital (-)</c:v>
                </c:pt>
                <c:pt idx="6">
                  <c:v>University Hospital Of North Durham (214)</c:v>
                </c:pt>
                <c:pt idx="7">
                  <c:v>Shotley Bridge Hospital Site (-)</c:v>
                </c:pt>
                <c:pt idx="8">
                  <c:v>Darlington Memorial Hospital (175)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F54-4DC9-9D28-7F32237B83D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Bishop Auckland Hospital (40)</c:v>
                </c:pt>
                <c:pt idx="2">
                  <c:v>Chester Le Street Hospital (-)</c:v>
                </c:pt>
                <c:pt idx="3">
                  <c:v>Horn Hall Hospital (-)</c:v>
                </c:pt>
                <c:pt idx="4">
                  <c:v>Richardson Hospital (-)</c:v>
                </c:pt>
                <c:pt idx="5">
                  <c:v>Sedgefield Community Hospital (-)</c:v>
                </c:pt>
                <c:pt idx="6">
                  <c:v>University Hospital Of North Durham (214)</c:v>
                </c:pt>
                <c:pt idx="7">
                  <c:v>Shotley Bridge Hospital Site (-)</c:v>
                </c:pt>
                <c:pt idx="8">
                  <c:v>Darlington Memorial Hospital (175)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F54-4DC9-9D28-7F32237B83D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Bishop Auckland Hospital (40)</c:v>
                </c:pt>
                <c:pt idx="2">
                  <c:v>Chester Le Street Hospital (-)</c:v>
                </c:pt>
                <c:pt idx="3">
                  <c:v>Horn Hall Hospital (-)</c:v>
                </c:pt>
                <c:pt idx="4">
                  <c:v>Richardson Hospital (-)</c:v>
                </c:pt>
                <c:pt idx="5">
                  <c:v>Sedgefield Community Hospital (-)</c:v>
                </c:pt>
                <c:pt idx="6">
                  <c:v>University Hospital Of North Durham (214)</c:v>
                </c:pt>
                <c:pt idx="7">
                  <c:v>Shotley Bridge Hospital Site (-)</c:v>
                </c:pt>
                <c:pt idx="8">
                  <c:v>Darlington Memorial Hospital (175)</c:v>
                </c:pt>
              </c:strCache>
            </c:strRef>
          </c:cat>
          <c:val>
            <c:numRef>
              <c:f>Sheet1!$F$2:$F$10</c:f>
              <c:numCache>
                <c:formatCode>0.0;;</c:formatCode>
                <c:ptCount val="9"/>
                <c:pt idx="0">
                  <c:v>0</c:v>
                </c:pt>
                <c:pt idx="1">
                  <c:v>0</c:v>
                </c:pt>
                <c:pt idx="2">
                  <c:v>0</c:v>
                </c:pt>
                <c:pt idx="3">
                  <c:v>0</c:v>
                </c:pt>
                <c:pt idx="4">
                  <c:v>0</c:v>
                </c:pt>
                <c:pt idx="5">
                  <c:v>0</c:v>
                </c:pt>
                <c:pt idx="6">
                  <c:v>0</c:v>
                </c:pt>
                <c:pt idx="7">
                  <c:v>0</c:v>
                </c:pt>
                <c:pt idx="8">
                  <c:v>5.5665014398929671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F54-4DC9-9D28-7F32237B83D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Bishop Auckland Hospital (40)</c:v>
                </c:pt>
                <c:pt idx="2">
                  <c:v>Chester Le Street Hospital (-)</c:v>
                </c:pt>
                <c:pt idx="3">
                  <c:v>Horn Hall Hospital (-)</c:v>
                </c:pt>
                <c:pt idx="4">
                  <c:v>Richardson Hospital (-)</c:v>
                </c:pt>
                <c:pt idx="5">
                  <c:v>Sedgefield Community Hospital (-)</c:v>
                </c:pt>
                <c:pt idx="6">
                  <c:v>University Hospital Of North Durham (214)</c:v>
                </c:pt>
                <c:pt idx="7">
                  <c:v>Shotley Bridge Hospital Site (-)</c:v>
                </c:pt>
                <c:pt idx="8">
                  <c:v>Darlington Memorial Hospital (175)</c:v>
                </c:pt>
              </c:strCache>
            </c:strRef>
          </c:cat>
          <c:val>
            <c:numRef>
              <c:f>Sheet1!$G$2:$G$10</c:f>
              <c:numCache>
                <c:formatCode>0.0;;</c:formatCode>
                <c:ptCount val="9"/>
                <c:pt idx="0">
                  <c:v>6.0975055381083374</c:v>
                </c:pt>
                <c:pt idx="1">
                  <c:v>0</c:v>
                </c:pt>
                <c:pt idx="2">
                  <c:v>0</c:v>
                </c:pt>
                <c:pt idx="3">
                  <c:v>0</c:v>
                </c:pt>
                <c:pt idx="4">
                  <c:v>0</c:v>
                </c:pt>
                <c:pt idx="5">
                  <c:v>0</c:v>
                </c:pt>
                <c:pt idx="6">
                  <c:v>5.7622140470383174</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F54-4DC9-9D28-7F32237B83D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Bishop Auckland Hospital (40)</c:v>
                </c:pt>
                <c:pt idx="2">
                  <c:v>Chester Le Street Hospital (-)</c:v>
                </c:pt>
                <c:pt idx="3">
                  <c:v>Horn Hall Hospital (-)</c:v>
                </c:pt>
                <c:pt idx="4">
                  <c:v>Richardson Hospital (-)</c:v>
                </c:pt>
                <c:pt idx="5">
                  <c:v>Sedgefield Community Hospital (-)</c:v>
                </c:pt>
                <c:pt idx="6">
                  <c:v>University Hospital Of North Durham (214)</c:v>
                </c:pt>
                <c:pt idx="7">
                  <c:v>Shotley Bridge Hospital Site (-)</c:v>
                </c:pt>
                <c:pt idx="8">
                  <c:v>Darlington Memorial Hospital (175)</c:v>
                </c:pt>
              </c:strCache>
            </c:strRef>
          </c:cat>
          <c:val>
            <c:numRef>
              <c:f>Sheet1!$H$2:$H$10</c:f>
              <c:numCache>
                <c:formatCode>0.0;;</c:formatCode>
                <c:ptCount val="9"/>
                <c:pt idx="0">
                  <c:v>0</c:v>
                </c:pt>
                <c:pt idx="1">
                  <c:v>8.696962123084095</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F54-4DC9-9D28-7F32237B83D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Bishop Auckland Hospital (40)</c:v>
                </c:pt>
                <c:pt idx="2">
                  <c:v>Chester Le Street Hospital (-)</c:v>
                </c:pt>
                <c:pt idx="3">
                  <c:v>Horn Hall Hospital (-)</c:v>
                </c:pt>
                <c:pt idx="4">
                  <c:v>Richardson Hospital (-)</c:v>
                </c:pt>
                <c:pt idx="5">
                  <c:v>Sedgefield Community Hospital (-)</c:v>
                </c:pt>
                <c:pt idx="6">
                  <c:v>University Hospital Of North Durham (214)</c:v>
                </c:pt>
                <c:pt idx="7">
                  <c:v>Shotley Bridge Hospital Site (-)</c:v>
                </c:pt>
                <c:pt idx="8">
                  <c:v>Darlington Memorial Hospital (175)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F54-4DC9-9D28-7F32237B83D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(455)</c:v>
                </c:pt>
                <c:pt idx="1">
                  <c:v>Bishop Auckland Hospital (40)</c:v>
                </c:pt>
                <c:pt idx="2">
                  <c:v>Chester Le Street Hospital (-)</c:v>
                </c:pt>
                <c:pt idx="3">
                  <c:v>Horn Hall Hospital (-)</c:v>
                </c:pt>
                <c:pt idx="4">
                  <c:v>Richardson Hospital (-)</c:v>
                </c:pt>
                <c:pt idx="5">
                  <c:v>Sedgefield Community Hospital (-)</c:v>
                </c:pt>
                <c:pt idx="6">
                  <c:v>University Hospital Of North Durham (214)</c:v>
                </c:pt>
                <c:pt idx="7">
                  <c:v>Shotley Bridge Hospital Site (-)</c:v>
                </c:pt>
                <c:pt idx="8">
                  <c:v>Darlington Memorial Hospital (175)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F54-4DC9-9D28-7F32237B83DF}"/>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3.9024944618916626</c:v>
                </c:pt>
                <c:pt idx="1">
                  <c:v>1.303037876915905</c:v>
                </c:pt>
                <c:pt idx="2">
                  <c:v>0</c:v>
                </c:pt>
                <c:pt idx="3">
                  <c:v>0</c:v>
                </c:pt>
                <c:pt idx="4">
                  <c:v>0</c:v>
                </c:pt>
                <c:pt idx="5">
                  <c:v>0</c:v>
                </c:pt>
                <c:pt idx="6">
                  <c:v>4.2377859529616826</c:v>
                </c:pt>
                <c:pt idx="7">
                  <c:v>0</c:v>
                </c:pt>
                <c:pt idx="8">
                  <c:v>4.4334985601070329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F54-4DC9-9D28-7F32237B83D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F54-4DC9-9D28-7F32237B83D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F54-4DC9-9D28-7F32237B83D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C334-477A-BE81-A561CDF771CF}"/>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Sheet1!$E$2:$E$10</c:f>
              <c:numCache>
                <c:formatCode>0.0;;</c:formatCode>
                <c:ptCount val="9"/>
                <c:pt idx="0">
                  <c:v>0</c:v>
                </c:pt>
                <c:pt idx="1">
                  <c:v>5.7010041437218941</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C334-477A-BE81-A561CDF771CF}"/>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C334-477A-BE81-A561CDF771CF}"/>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Sheet1!$G$2:$G$10</c:f>
              <c:numCache>
                <c:formatCode>0.0;;</c:formatCode>
                <c:ptCount val="9"/>
                <c:pt idx="0">
                  <c:v>8.3008717467523994</c:v>
                </c:pt>
                <c:pt idx="1">
                  <c:v>0</c:v>
                </c:pt>
                <c:pt idx="2">
                  <c:v>0</c:v>
                </c:pt>
                <c:pt idx="3">
                  <c:v>0</c:v>
                </c:pt>
                <c:pt idx="4">
                  <c:v>0</c:v>
                </c:pt>
                <c:pt idx="5">
                  <c:v>0</c:v>
                </c:pt>
                <c:pt idx="6">
                  <c:v>8.0393452305577657</c:v>
                </c:pt>
                <c:pt idx="7">
                  <c:v>0</c:v>
                </c:pt>
                <c:pt idx="8">
                  <c:v>8.5521951895730659</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C334-477A-BE81-A561CDF771CF}"/>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C334-477A-BE81-A561CDF771CF}"/>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C334-477A-BE81-A561CDF771CF}"/>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C334-477A-BE81-A561CDF771CF}"/>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1.6991282532476006</c:v>
                </c:pt>
                <c:pt idx="1">
                  <c:v>4.2989958562781059</c:v>
                </c:pt>
                <c:pt idx="2">
                  <c:v>0</c:v>
                </c:pt>
                <c:pt idx="3">
                  <c:v>0</c:v>
                </c:pt>
                <c:pt idx="4">
                  <c:v>0</c:v>
                </c:pt>
                <c:pt idx="5">
                  <c:v>0</c:v>
                </c:pt>
                <c:pt idx="6">
                  <c:v>1.9606547694422343</c:v>
                </c:pt>
                <c:pt idx="7">
                  <c:v>0</c:v>
                </c:pt>
                <c:pt idx="8">
                  <c:v>1.4478048104269341</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C334-477A-BE81-A561CDF771CF}"/>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34-477A-BE81-A561CDF771CF}"/>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334-477A-BE81-A561CDF771CF}"/>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1CD-4A4A-A405-E91780E5D0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1CD-4A4A-A405-E91780E5D0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1CD-4A4A-A405-E91780E5D0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Sheet1!$G$2:$G$10</c:f>
              <c:numCache>
                <c:formatCode>0.0;;</c:formatCode>
                <c:ptCount val="9"/>
                <c:pt idx="0">
                  <c:v>6.3508825262939119</c:v>
                </c:pt>
                <c:pt idx="1">
                  <c:v>7.9984078597590003</c:v>
                </c:pt>
                <c:pt idx="2">
                  <c:v>0</c:v>
                </c:pt>
                <c:pt idx="3">
                  <c:v>0</c:v>
                </c:pt>
                <c:pt idx="4">
                  <c:v>0</c:v>
                </c:pt>
                <c:pt idx="5">
                  <c:v>0</c:v>
                </c:pt>
                <c:pt idx="6">
                  <c:v>5.9173231102679216</c:v>
                </c:pt>
                <c:pt idx="7">
                  <c:v>0</c:v>
                </c:pt>
                <c:pt idx="8">
                  <c:v>6.2120015588295772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1CD-4A4A-A405-E91780E5D0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1CD-4A4A-A405-E91780E5D0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1CD-4A4A-A405-E91780E5D0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1CD-4A4A-A405-E91780E5D0E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3.6491174737060881</c:v>
                </c:pt>
                <c:pt idx="1">
                  <c:v>2.0015921402409997</c:v>
                </c:pt>
                <c:pt idx="2">
                  <c:v>0</c:v>
                </c:pt>
                <c:pt idx="3">
                  <c:v>0</c:v>
                </c:pt>
                <c:pt idx="4">
                  <c:v>0</c:v>
                </c:pt>
                <c:pt idx="5">
                  <c:v>0</c:v>
                </c:pt>
                <c:pt idx="6">
                  <c:v>4.0826768897320784</c:v>
                </c:pt>
                <c:pt idx="7">
                  <c:v>0</c:v>
                </c:pt>
                <c:pt idx="8">
                  <c:v>3.7879984411704228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1CD-4A4A-A405-E91780E5D0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1CD-4A4A-A405-E91780E5D0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1CD-4A4A-A405-E91780E5D0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71DC-4241-83EC-DF4195798B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Sheet1!$E$2:$E$10</c:f>
              <c:numCache>
                <c:formatCode>0.0;;</c:formatCode>
                <c:ptCount val="9"/>
                <c:pt idx="0">
                  <c:v>0</c:v>
                </c:pt>
                <c:pt idx="1">
                  <c:v>6.1696426944889096</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71DC-4241-83EC-DF4195798B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71DC-4241-83EC-DF4195798B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Sheet1!$G$2:$G$10</c:f>
              <c:numCache>
                <c:formatCode>0.0;;</c:formatCode>
                <c:ptCount val="9"/>
                <c:pt idx="0">
                  <c:v>8.4060354275821147</c:v>
                </c:pt>
                <c:pt idx="1">
                  <c:v>0</c:v>
                </c:pt>
                <c:pt idx="2">
                  <c:v>0</c:v>
                </c:pt>
                <c:pt idx="3">
                  <c:v>0</c:v>
                </c:pt>
                <c:pt idx="4">
                  <c:v>0</c:v>
                </c:pt>
                <c:pt idx="5">
                  <c:v>0</c:v>
                </c:pt>
                <c:pt idx="6">
                  <c:v>8.0238619628392218</c:v>
                </c:pt>
                <c:pt idx="7">
                  <c:v>0</c:v>
                </c:pt>
                <c:pt idx="8">
                  <c:v>8.7399143196776468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71DC-4241-83EC-DF4195798B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71DC-4241-83EC-DF4195798B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71DC-4241-83EC-DF4195798B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71DC-4241-83EC-DF4195798B0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1.5939645724178853</c:v>
                </c:pt>
                <c:pt idx="1">
                  <c:v>3.8303573055110904</c:v>
                </c:pt>
                <c:pt idx="2">
                  <c:v>0</c:v>
                </c:pt>
                <c:pt idx="3">
                  <c:v>0</c:v>
                </c:pt>
                <c:pt idx="4">
                  <c:v>0</c:v>
                </c:pt>
                <c:pt idx="5">
                  <c:v>0</c:v>
                </c:pt>
                <c:pt idx="6">
                  <c:v>1.9761380371607782</c:v>
                </c:pt>
                <c:pt idx="7">
                  <c:v>0</c:v>
                </c:pt>
                <c:pt idx="8">
                  <c:v>1.2600856803223532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71DC-4241-83EC-DF4195798B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71DC-4241-83EC-DF4195798B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71DC-4241-83EC-DF4195798B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053-4206-9BB5-31AADDE533A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053-4206-9BB5-31AADDE533A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053-4206-9BB5-31AADDE533A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Sheet1!$G$2:$G$10</c:f>
              <c:numCache>
                <c:formatCode>0.0;;</c:formatCode>
                <c:ptCount val="9"/>
                <c:pt idx="0">
                  <c:v>9.2554042813206454</c:v>
                </c:pt>
                <c:pt idx="1">
                  <c:v>0</c:v>
                </c:pt>
                <c:pt idx="2">
                  <c:v>0</c:v>
                </c:pt>
                <c:pt idx="3">
                  <c:v>0</c:v>
                </c:pt>
                <c:pt idx="4">
                  <c:v>0</c:v>
                </c:pt>
                <c:pt idx="5">
                  <c:v>0</c:v>
                </c:pt>
                <c:pt idx="6">
                  <c:v>9.359508950209106</c:v>
                </c:pt>
                <c:pt idx="7">
                  <c:v>0</c:v>
                </c:pt>
                <c:pt idx="8">
                  <c:v>9.0397745175582518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053-4206-9BB5-31AADDE533A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053-4206-9BB5-31AADDE533A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053-4206-9BB5-31AADDE533A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Sheet1!$J$2:$J$10</c:f>
              <c:numCache>
                <c:formatCode>0.0;;</c:formatCode>
                <c:ptCount val="9"/>
                <c:pt idx="0">
                  <c:v>0</c:v>
                </c:pt>
                <c:pt idx="1">
                  <c:v>9.9274042905808919</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053-4206-9BB5-31AADDE533A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0.74459571867935459</c:v>
                </c:pt>
                <c:pt idx="1">
                  <c:v>7.259570941910809E-2</c:v>
                </c:pt>
                <c:pt idx="2">
                  <c:v>0</c:v>
                </c:pt>
                <c:pt idx="3">
                  <c:v>0</c:v>
                </c:pt>
                <c:pt idx="4">
                  <c:v>0</c:v>
                </c:pt>
                <c:pt idx="5">
                  <c:v>0</c:v>
                </c:pt>
                <c:pt idx="6">
                  <c:v>0.640491049790894</c:v>
                </c:pt>
                <c:pt idx="7">
                  <c:v>0</c:v>
                </c:pt>
                <c:pt idx="8">
                  <c:v>0.96022548244174821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053-4206-9BB5-31AADDE533A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053-4206-9BB5-31AADDE533A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5053-4206-9BB5-31AADDE533A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DC4-4CB2-8518-686203E181B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DC4-4CB2-8518-686203E181B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3.0938107966820199</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DC4-4CB2-8518-686203E181B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Sheet1!$G$2:$G$10</c:f>
              <c:numCache>
                <c:formatCode>0.0;;</c:formatCode>
                <c:ptCount val="9"/>
                <c:pt idx="0">
                  <c:v>3.3851713594140769</c:v>
                </c:pt>
                <c:pt idx="1">
                  <c:v>3.678553027822399</c:v>
                </c:pt>
                <c:pt idx="2">
                  <c:v>0</c:v>
                </c:pt>
                <c:pt idx="3">
                  <c:v>0</c:v>
                </c:pt>
                <c:pt idx="4">
                  <c:v>0</c:v>
                </c:pt>
                <c:pt idx="5">
                  <c:v>0</c:v>
                </c:pt>
                <c:pt idx="6">
                  <c:v>0</c:v>
                </c:pt>
                <c:pt idx="7">
                  <c:v>0</c:v>
                </c:pt>
                <c:pt idx="8">
                  <c:v>3.4117507927487831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DC4-4CB2-8518-686203E181B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DC4-4CB2-8518-686203E181B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DC4-4CB2-8518-686203E181B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DC4-4CB2-8518-686203E181B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6.6148286405859231</c:v>
                </c:pt>
                <c:pt idx="1">
                  <c:v>6.3214469721776005</c:v>
                </c:pt>
                <c:pt idx="2">
                  <c:v>0</c:v>
                </c:pt>
                <c:pt idx="3">
                  <c:v>0</c:v>
                </c:pt>
                <c:pt idx="4">
                  <c:v>0</c:v>
                </c:pt>
                <c:pt idx="5">
                  <c:v>0</c:v>
                </c:pt>
                <c:pt idx="6">
                  <c:v>6.9061892033179806</c:v>
                </c:pt>
                <c:pt idx="7">
                  <c:v>0</c:v>
                </c:pt>
                <c:pt idx="8">
                  <c:v>6.5882492072512164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DC4-4CB2-8518-686203E181B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DC4-4CB2-8518-686203E181B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DC4-4CB2-8518-686203E181B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0B2-4D9E-BC2F-FF063C5C0719}"/>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(176)</c:v>
                </c:pt>
              </c:strCache>
            </c:strRef>
          </c:cat>
          <c:val>
            <c:numRef>
              <c:f>Sheet1!$E$2:$E$10</c:f>
              <c:numCache>
                <c:formatCode>0.0;;</c:formatCode>
                <c:ptCount val="9"/>
                <c:pt idx="0">
                  <c:v>0</c:v>
                </c:pt>
                <c:pt idx="1">
                  <c:v>0</c:v>
                </c:pt>
                <c:pt idx="2">
                  <c:v>0</c:v>
                </c:pt>
                <c:pt idx="3">
                  <c:v>0</c:v>
                </c:pt>
                <c:pt idx="4">
                  <c:v>0</c:v>
                </c:pt>
                <c:pt idx="5">
                  <c:v>0</c:v>
                </c:pt>
                <c:pt idx="6">
                  <c:v>0</c:v>
                </c:pt>
                <c:pt idx="7">
                  <c:v>0</c:v>
                </c:pt>
                <c:pt idx="8">
                  <c:v>8.311414785183775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0B2-4D9E-BC2F-FF063C5C0719}"/>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0B2-4D9E-BC2F-FF063C5C0719}"/>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(176)</c:v>
                </c:pt>
              </c:strCache>
            </c:strRef>
          </c:cat>
          <c:val>
            <c:numRef>
              <c:f>Sheet1!$G$2:$G$10</c:f>
              <c:numCache>
                <c:formatCode>0.0;;</c:formatCode>
                <c:ptCount val="9"/>
                <c:pt idx="0">
                  <c:v>8.6360941737673915</c:v>
                </c:pt>
                <c:pt idx="1">
                  <c:v>8.3876207067449116</c:v>
                </c:pt>
                <c:pt idx="2">
                  <c:v>0</c:v>
                </c:pt>
                <c:pt idx="3">
                  <c:v>0</c:v>
                </c:pt>
                <c:pt idx="4">
                  <c:v>0</c:v>
                </c:pt>
                <c:pt idx="5">
                  <c:v>0</c:v>
                </c:pt>
                <c:pt idx="6">
                  <c:v>8.6419552150073855</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0B2-4D9E-BC2F-FF063C5C0719}"/>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0B2-4D9E-BC2F-FF063C5C0719}"/>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0B2-4D9E-BC2F-FF063C5C0719}"/>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0B2-4D9E-BC2F-FF063C5C0719}"/>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1.3639058262326085</c:v>
                </c:pt>
                <c:pt idx="1">
                  <c:v>1.6123792932550884</c:v>
                </c:pt>
                <c:pt idx="2">
                  <c:v>0</c:v>
                </c:pt>
                <c:pt idx="3">
                  <c:v>0</c:v>
                </c:pt>
                <c:pt idx="4">
                  <c:v>0</c:v>
                </c:pt>
                <c:pt idx="5">
                  <c:v>0</c:v>
                </c:pt>
                <c:pt idx="6">
                  <c:v>1.3580447849926145</c:v>
                </c:pt>
                <c:pt idx="7">
                  <c:v>0</c:v>
                </c:pt>
                <c:pt idx="8">
                  <c:v>1.688585214816225</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0B2-4D9E-BC2F-FF063C5C0719}"/>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0B2-4D9E-BC2F-FF063C5C0719}"/>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D0B2-4D9E-BC2F-FF063C5C0719}"/>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(310)</c:v>
                </c:pt>
                <c:pt idx="1">
                  <c:v>Bishop Auckland Hospital (34)</c:v>
                </c:pt>
                <c:pt idx="2">
                  <c:v>Chester Le Street Hospital (-)</c:v>
                </c:pt>
                <c:pt idx="3">
                  <c:v>Horn Hall Hospital (-)</c:v>
                </c:pt>
                <c:pt idx="4">
                  <c:v>Richardson Hospital (-)</c:v>
                </c:pt>
                <c:pt idx="5">
                  <c:v>Sedgefield Community Hospital (-)</c:v>
                </c:pt>
                <c:pt idx="6">
                  <c:v>University Hospital Of North Durham (141)</c:v>
                </c:pt>
                <c:pt idx="7">
                  <c:v>Shotley Bridge Hospital Site (-)</c:v>
                </c:pt>
                <c:pt idx="8">
                  <c:v>Darlington Memorial Hospital (109)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D5A-4040-ABF7-CDF405D25A0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(310)</c:v>
                </c:pt>
                <c:pt idx="1">
                  <c:v>Bishop Auckland Hospital (34)</c:v>
                </c:pt>
                <c:pt idx="2">
                  <c:v>Chester Le Street Hospital (-)</c:v>
                </c:pt>
                <c:pt idx="3">
                  <c:v>Horn Hall Hospital (-)</c:v>
                </c:pt>
                <c:pt idx="4">
                  <c:v>Richardson Hospital (-)</c:v>
                </c:pt>
                <c:pt idx="5">
                  <c:v>Sedgefield Community Hospital (-)</c:v>
                </c:pt>
                <c:pt idx="6">
                  <c:v>University Hospital Of North Durham (141)</c:v>
                </c:pt>
                <c:pt idx="7">
                  <c:v>Shotley Bridge Hospital Site (-)</c:v>
                </c:pt>
                <c:pt idx="8">
                  <c:v>Darlington Memorial Hospital (109)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D5A-4040-ABF7-CDF405D25A0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(310)</c:v>
                </c:pt>
                <c:pt idx="1">
                  <c:v>Bishop Auckland Hospital (34)</c:v>
                </c:pt>
                <c:pt idx="2">
                  <c:v>Chester Le Street Hospital (-)</c:v>
                </c:pt>
                <c:pt idx="3">
                  <c:v>Horn Hall Hospital (-)</c:v>
                </c:pt>
                <c:pt idx="4">
                  <c:v>Richardson Hospital (-)</c:v>
                </c:pt>
                <c:pt idx="5">
                  <c:v>Sedgefield Community Hospital (-)</c:v>
                </c:pt>
                <c:pt idx="6">
                  <c:v>University Hospital Of North Durham (141)</c:v>
                </c:pt>
                <c:pt idx="7">
                  <c:v>Shotley Bridge Hospital Site (-)</c:v>
                </c:pt>
                <c:pt idx="8">
                  <c:v>Darlington Memorial Hospital (109)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D5A-4040-ABF7-CDF405D25A0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(310)</c:v>
                </c:pt>
                <c:pt idx="1">
                  <c:v>Bishop Auckland Hospital (34)</c:v>
                </c:pt>
                <c:pt idx="2">
                  <c:v>Chester Le Street Hospital (-)</c:v>
                </c:pt>
                <c:pt idx="3">
                  <c:v>Horn Hall Hospital (-)</c:v>
                </c:pt>
                <c:pt idx="4">
                  <c:v>Richardson Hospital (-)</c:v>
                </c:pt>
                <c:pt idx="5">
                  <c:v>Sedgefield Community Hospital (-)</c:v>
                </c:pt>
                <c:pt idx="6">
                  <c:v>University Hospital Of North Durham (141)</c:v>
                </c:pt>
                <c:pt idx="7">
                  <c:v>Shotley Bridge Hospital Site (-)</c:v>
                </c:pt>
                <c:pt idx="8">
                  <c:v>Darlington Memorial Hospital (109)</c:v>
                </c:pt>
              </c:strCache>
            </c:strRef>
          </c:cat>
          <c:val>
            <c:numRef>
              <c:f>Sheet1!$G$2:$G$10</c:f>
              <c:numCache>
                <c:formatCode>0.0;;</c:formatCode>
                <c:ptCount val="9"/>
                <c:pt idx="0">
                  <c:v>7.9580878421242227</c:v>
                </c:pt>
                <c:pt idx="1">
                  <c:v>8.6341194768980412</c:v>
                </c:pt>
                <c:pt idx="2">
                  <c:v>0</c:v>
                </c:pt>
                <c:pt idx="3">
                  <c:v>0</c:v>
                </c:pt>
                <c:pt idx="4">
                  <c:v>0</c:v>
                </c:pt>
                <c:pt idx="5">
                  <c:v>0</c:v>
                </c:pt>
                <c:pt idx="6">
                  <c:v>7.4464503592794067</c:v>
                </c:pt>
                <c:pt idx="7">
                  <c:v>0</c:v>
                </c:pt>
                <c:pt idx="8">
                  <c:v>7.8839094217457051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D5A-4040-ABF7-CDF405D25A0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(310)</c:v>
                </c:pt>
                <c:pt idx="1">
                  <c:v>Bishop Auckland Hospital (34)</c:v>
                </c:pt>
                <c:pt idx="2">
                  <c:v>Chester Le Street Hospital (-)</c:v>
                </c:pt>
                <c:pt idx="3">
                  <c:v>Horn Hall Hospital (-)</c:v>
                </c:pt>
                <c:pt idx="4">
                  <c:v>Richardson Hospital (-)</c:v>
                </c:pt>
                <c:pt idx="5">
                  <c:v>Sedgefield Community Hospital (-)</c:v>
                </c:pt>
                <c:pt idx="6">
                  <c:v>University Hospital Of North Durham (141)</c:v>
                </c:pt>
                <c:pt idx="7">
                  <c:v>Shotley Bridge Hospital Site (-)</c:v>
                </c:pt>
                <c:pt idx="8">
                  <c:v>Darlington Memorial Hospital (109)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D5A-4040-ABF7-CDF405D25A0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(310)</c:v>
                </c:pt>
                <c:pt idx="1">
                  <c:v>Bishop Auckland Hospital (34)</c:v>
                </c:pt>
                <c:pt idx="2">
                  <c:v>Chester Le Street Hospital (-)</c:v>
                </c:pt>
                <c:pt idx="3">
                  <c:v>Horn Hall Hospital (-)</c:v>
                </c:pt>
                <c:pt idx="4">
                  <c:v>Richardson Hospital (-)</c:v>
                </c:pt>
                <c:pt idx="5">
                  <c:v>Sedgefield Community Hospital (-)</c:v>
                </c:pt>
                <c:pt idx="6">
                  <c:v>University Hospital Of North Durham (141)</c:v>
                </c:pt>
                <c:pt idx="7">
                  <c:v>Shotley Bridge Hospital Site (-)</c:v>
                </c:pt>
                <c:pt idx="8">
                  <c:v>Darlington Memorial Hospital (109)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D5A-4040-ABF7-CDF405D25A0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(310)</c:v>
                </c:pt>
                <c:pt idx="1">
                  <c:v>Bishop Auckland Hospital (34)</c:v>
                </c:pt>
                <c:pt idx="2">
                  <c:v>Chester Le Street Hospital (-)</c:v>
                </c:pt>
                <c:pt idx="3">
                  <c:v>Horn Hall Hospital (-)</c:v>
                </c:pt>
                <c:pt idx="4">
                  <c:v>Richardson Hospital (-)</c:v>
                </c:pt>
                <c:pt idx="5">
                  <c:v>Sedgefield Community Hospital (-)</c:v>
                </c:pt>
                <c:pt idx="6">
                  <c:v>University Hospital Of North Durham (141)</c:v>
                </c:pt>
                <c:pt idx="7">
                  <c:v>Shotley Bridge Hospital Site (-)</c:v>
                </c:pt>
                <c:pt idx="8">
                  <c:v>Darlington Memorial Hospital (109)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D5A-4040-ABF7-CDF405D25A0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2.0419121578757773</c:v>
                </c:pt>
                <c:pt idx="1">
                  <c:v>1.3658805231019588</c:v>
                </c:pt>
                <c:pt idx="2">
                  <c:v>0</c:v>
                </c:pt>
                <c:pt idx="3">
                  <c:v>0</c:v>
                </c:pt>
                <c:pt idx="4">
                  <c:v>0</c:v>
                </c:pt>
                <c:pt idx="5">
                  <c:v>0</c:v>
                </c:pt>
                <c:pt idx="6">
                  <c:v>2.5535496407205933</c:v>
                </c:pt>
                <c:pt idx="7">
                  <c:v>0</c:v>
                </c:pt>
                <c:pt idx="8">
                  <c:v>2.1160905782542949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D5A-4040-ABF7-CDF405D25A0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D5A-4040-ABF7-CDF405D25A0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D5A-4040-ABF7-CDF405D25A0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(249)</c:v>
                </c:pt>
                <c:pt idx="1">
                  <c:v>Bishop Auckland Hospital (-)</c:v>
                </c:pt>
                <c:pt idx="2">
                  <c:v>Chester Le Street Hospital (-)</c:v>
                </c:pt>
                <c:pt idx="3">
                  <c:v>Horn Hall Hospital (-)</c:v>
                </c:pt>
                <c:pt idx="4">
                  <c:v>Richardson Hospital (-)</c:v>
                </c:pt>
                <c:pt idx="5">
                  <c:v>Sedgefield Community Hospital (-)</c:v>
                </c:pt>
                <c:pt idx="6">
                  <c:v>University Hospital Of North Durham (117)</c:v>
                </c:pt>
                <c:pt idx="7">
                  <c:v>Shotley Bridge Hospital Site (-)</c:v>
                </c:pt>
                <c:pt idx="8">
                  <c:v>Darlington Memorial Hospital (82)</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4EA-4D96-A357-6773E51F388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(249)</c:v>
                </c:pt>
                <c:pt idx="1">
                  <c:v>Bishop Auckland Hospital (-)</c:v>
                </c:pt>
                <c:pt idx="2">
                  <c:v>Chester Le Street Hospital (-)</c:v>
                </c:pt>
                <c:pt idx="3">
                  <c:v>Horn Hall Hospital (-)</c:v>
                </c:pt>
                <c:pt idx="4">
                  <c:v>Richardson Hospital (-)</c:v>
                </c:pt>
                <c:pt idx="5">
                  <c:v>Sedgefield Community Hospital (-)</c:v>
                </c:pt>
                <c:pt idx="6">
                  <c:v>University Hospital Of North Durham (117)</c:v>
                </c:pt>
                <c:pt idx="7">
                  <c:v>Shotley Bridge Hospital Site (-)</c:v>
                </c:pt>
                <c:pt idx="8">
                  <c:v>Darlington Memorial Hospital (82)</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4EA-4D96-A357-6773E51F388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(249)</c:v>
                </c:pt>
                <c:pt idx="1">
                  <c:v>Bishop Auckland Hospital (-)</c:v>
                </c:pt>
                <c:pt idx="2">
                  <c:v>Chester Le Street Hospital (-)</c:v>
                </c:pt>
                <c:pt idx="3">
                  <c:v>Horn Hall Hospital (-)</c:v>
                </c:pt>
                <c:pt idx="4">
                  <c:v>Richardson Hospital (-)</c:v>
                </c:pt>
                <c:pt idx="5">
                  <c:v>Sedgefield Community Hospital (-)</c:v>
                </c:pt>
                <c:pt idx="6">
                  <c:v>University Hospital Of North Durham (117)</c:v>
                </c:pt>
                <c:pt idx="7">
                  <c:v>Shotley Bridge Hospital Site (-)</c:v>
                </c:pt>
                <c:pt idx="8">
                  <c:v>Darlington Memorial Hospital (82)</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4EA-4D96-A357-6773E51F388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(249)</c:v>
                </c:pt>
                <c:pt idx="1">
                  <c:v>Bishop Auckland Hospital (-)</c:v>
                </c:pt>
                <c:pt idx="2">
                  <c:v>Chester Le Street Hospital (-)</c:v>
                </c:pt>
                <c:pt idx="3">
                  <c:v>Horn Hall Hospital (-)</c:v>
                </c:pt>
                <c:pt idx="4">
                  <c:v>Richardson Hospital (-)</c:v>
                </c:pt>
                <c:pt idx="5">
                  <c:v>Sedgefield Community Hospital (-)</c:v>
                </c:pt>
                <c:pt idx="6">
                  <c:v>University Hospital Of North Durham (117)</c:v>
                </c:pt>
                <c:pt idx="7">
                  <c:v>Shotley Bridge Hospital Site (-)</c:v>
                </c:pt>
                <c:pt idx="8">
                  <c:v>Darlington Memorial Hospital (82)</c:v>
                </c:pt>
              </c:strCache>
            </c:strRef>
          </c:cat>
          <c:val>
            <c:numRef>
              <c:f>Sheet1!$G$2:$G$10</c:f>
              <c:numCache>
                <c:formatCode>0.0;;</c:formatCode>
                <c:ptCount val="9"/>
                <c:pt idx="0">
                  <c:v>8.5390936850081136</c:v>
                </c:pt>
                <c:pt idx="1">
                  <c:v>0</c:v>
                </c:pt>
                <c:pt idx="2">
                  <c:v>0</c:v>
                </c:pt>
                <c:pt idx="3">
                  <c:v>0</c:v>
                </c:pt>
                <c:pt idx="4">
                  <c:v>0</c:v>
                </c:pt>
                <c:pt idx="5">
                  <c:v>0</c:v>
                </c:pt>
                <c:pt idx="6">
                  <c:v>0</c:v>
                </c:pt>
                <c:pt idx="7">
                  <c:v>0</c:v>
                </c:pt>
                <c:pt idx="8">
                  <c:v>8.1493317271052046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4EA-4D96-A357-6773E51F388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(249)</c:v>
                </c:pt>
                <c:pt idx="1">
                  <c:v>Bishop Auckland Hospital (-)</c:v>
                </c:pt>
                <c:pt idx="2">
                  <c:v>Chester Le Street Hospital (-)</c:v>
                </c:pt>
                <c:pt idx="3">
                  <c:v>Horn Hall Hospital (-)</c:v>
                </c:pt>
                <c:pt idx="4">
                  <c:v>Richardson Hospital (-)</c:v>
                </c:pt>
                <c:pt idx="5">
                  <c:v>Sedgefield Community Hospital (-)</c:v>
                </c:pt>
                <c:pt idx="6">
                  <c:v>University Hospital Of North Durham (117)</c:v>
                </c:pt>
                <c:pt idx="7">
                  <c:v>Shotley Bridge Hospital Site (-)</c:v>
                </c:pt>
                <c:pt idx="8">
                  <c:v>Darlington Memorial Hospital (82)</c:v>
                </c:pt>
              </c:strCache>
            </c:strRef>
          </c:cat>
          <c:val>
            <c:numRef>
              <c:f>Sheet1!$H$2:$H$10</c:f>
              <c:numCache>
                <c:formatCode>0.0;;</c:formatCode>
                <c:ptCount val="9"/>
                <c:pt idx="0">
                  <c:v>0</c:v>
                </c:pt>
                <c:pt idx="1">
                  <c:v>0</c:v>
                </c:pt>
                <c:pt idx="2">
                  <c:v>0</c:v>
                </c:pt>
                <c:pt idx="3">
                  <c:v>0</c:v>
                </c:pt>
                <c:pt idx="4">
                  <c:v>0</c:v>
                </c:pt>
                <c:pt idx="5">
                  <c:v>0</c:v>
                </c:pt>
                <c:pt idx="6">
                  <c:v>8.9483555928048926</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4EA-4D96-A357-6773E51F388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(249)</c:v>
                </c:pt>
                <c:pt idx="1">
                  <c:v>Bishop Auckland Hospital (-)</c:v>
                </c:pt>
                <c:pt idx="2">
                  <c:v>Chester Le Street Hospital (-)</c:v>
                </c:pt>
                <c:pt idx="3">
                  <c:v>Horn Hall Hospital (-)</c:v>
                </c:pt>
                <c:pt idx="4">
                  <c:v>Richardson Hospital (-)</c:v>
                </c:pt>
                <c:pt idx="5">
                  <c:v>Sedgefield Community Hospital (-)</c:v>
                </c:pt>
                <c:pt idx="6">
                  <c:v>University Hospital Of North Durham (117)</c:v>
                </c:pt>
                <c:pt idx="7">
                  <c:v>Shotley Bridge Hospital Site (-)</c:v>
                </c:pt>
                <c:pt idx="8">
                  <c:v>Darlington Memorial Hospital (82)</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4EA-4D96-A357-6773E51F388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(249)</c:v>
                </c:pt>
                <c:pt idx="1">
                  <c:v>Bishop Auckland Hospital (-)</c:v>
                </c:pt>
                <c:pt idx="2">
                  <c:v>Chester Le Street Hospital (-)</c:v>
                </c:pt>
                <c:pt idx="3">
                  <c:v>Horn Hall Hospital (-)</c:v>
                </c:pt>
                <c:pt idx="4">
                  <c:v>Richardson Hospital (-)</c:v>
                </c:pt>
                <c:pt idx="5">
                  <c:v>Sedgefield Community Hospital (-)</c:v>
                </c:pt>
                <c:pt idx="6">
                  <c:v>University Hospital Of North Durham (117)</c:v>
                </c:pt>
                <c:pt idx="7">
                  <c:v>Shotley Bridge Hospital Site (-)</c:v>
                </c:pt>
                <c:pt idx="8">
                  <c:v>Darlington Memorial Hospital (82)</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4EA-4D96-A357-6773E51F388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1.4609063149918864</c:v>
                </c:pt>
                <c:pt idx="1">
                  <c:v>0</c:v>
                </c:pt>
                <c:pt idx="2">
                  <c:v>0</c:v>
                </c:pt>
                <c:pt idx="3">
                  <c:v>0</c:v>
                </c:pt>
                <c:pt idx="4">
                  <c:v>0</c:v>
                </c:pt>
                <c:pt idx="5">
                  <c:v>0</c:v>
                </c:pt>
                <c:pt idx="6">
                  <c:v>1.0516444071951074</c:v>
                </c:pt>
                <c:pt idx="7">
                  <c:v>0</c:v>
                </c:pt>
                <c:pt idx="8">
                  <c:v>1.8506682728947954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4EA-4D96-A357-6773E51F388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EA-4D96-A357-6773E51F388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4EA-4D96-A357-6773E51F388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0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(135)</c:v>
                </c:pt>
                <c:pt idx="1">
                  <c:v>Bishop Auckland Hospital (-)</c:v>
                </c:pt>
                <c:pt idx="2">
                  <c:v>Chester Le Street Hospital (-)</c:v>
                </c:pt>
                <c:pt idx="3">
                  <c:v>Horn Hall Hospital (-)</c:v>
                </c:pt>
                <c:pt idx="4">
                  <c:v>Richardson Hospital (-)</c:v>
                </c:pt>
                <c:pt idx="5">
                  <c:v>Sedgefield Community Hospital (-)</c:v>
                </c:pt>
                <c:pt idx="6">
                  <c:v>University Hospital Of North Durham (56)</c:v>
                </c:pt>
                <c:pt idx="7">
                  <c:v>Shotley Bridge Hospital Site (-)</c:v>
                </c:pt>
                <c:pt idx="8">
                  <c:v>Darlington Memorial Hospital (50)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7ED-4450-B21A-510386B5B69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(135)</c:v>
                </c:pt>
                <c:pt idx="1">
                  <c:v>Bishop Auckland Hospital (-)</c:v>
                </c:pt>
                <c:pt idx="2">
                  <c:v>Chester Le Street Hospital (-)</c:v>
                </c:pt>
                <c:pt idx="3">
                  <c:v>Horn Hall Hospital (-)</c:v>
                </c:pt>
                <c:pt idx="4">
                  <c:v>Richardson Hospital (-)</c:v>
                </c:pt>
                <c:pt idx="5">
                  <c:v>Sedgefield Community Hospital (-)</c:v>
                </c:pt>
                <c:pt idx="6">
                  <c:v>University Hospital Of North Durham (56)</c:v>
                </c:pt>
                <c:pt idx="7">
                  <c:v>Shotley Bridge Hospital Site (-)</c:v>
                </c:pt>
                <c:pt idx="8">
                  <c:v>Darlington Memorial Hospital (50)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7ED-4450-B21A-510386B5B69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(135)</c:v>
                </c:pt>
                <c:pt idx="1">
                  <c:v>Bishop Auckland Hospital (-)</c:v>
                </c:pt>
                <c:pt idx="2">
                  <c:v>Chester Le Street Hospital (-)</c:v>
                </c:pt>
                <c:pt idx="3">
                  <c:v>Horn Hall Hospital (-)</c:v>
                </c:pt>
                <c:pt idx="4">
                  <c:v>Richardson Hospital (-)</c:v>
                </c:pt>
                <c:pt idx="5">
                  <c:v>Sedgefield Community Hospital (-)</c:v>
                </c:pt>
                <c:pt idx="6">
                  <c:v>University Hospital Of North Durham (56)</c:v>
                </c:pt>
                <c:pt idx="7">
                  <c:v>Shotley Bridge Hospital Site (-)</c:v>
                </c:pt>
                <c:pt idx="8">
                  <c:v>Darlington Memorial Hospital (50)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7ED-4450-B21A-510386B5B69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(135)</c:v>
                </c:pt>
                <c:pt idx="1">
                  <c:v>Bishop Auckland Hospital (-)</c:v>
                </c:pt>
                <c:pt idx="2">
                  <c:v>Chester Le Street Hospital (-)</c:v>
                </c:pt>
                <c:pt idx="3">
                  <c:v>Horn Hall Hospital (-)</c:v>
                </c:pt>
                <c:pt idx="4">
                  <c:v>Richardson Hospital (-)</c:v>
                </c:pt>
                <c:pt idx="5">
                  <c:v>Sedgefield Community Hospital (-)</c:v>
                </c:pt>
                <c:pt idx="6">
                  <c:v>University Hospital Of North Durham (56)</c:v>
                </c:pt>
                <c:pt idx="7">
                  <c:v>Shotley Bridge Hospital Site (-)</c:v>
                </c:pt>
                <c:pt idx="8">
                  <c:v>Darlington Memorial Hospital (50)</c:v>
                </c:pt>
              </c:strCache>
            </c:strRef>
          </c:cat>
          <c:val>
            <c:numRef>
              <c:f>Sheet1!$G$2:$G$10</c:f>
              <c:numCache>
                <c:formatCode>0.0;;</c:formatCode>
                <c:ptCount val="9"/>
                <c:pt idx="0">
                  <c:v>8.3128549817914212</c:v>
                </c:pt>
                <c:pt idx="1">
                  <c:v>0</c:v>
                </c:pt>
                <c:pt idx="2">
                  <c:v>0</c:v>
                </c:pt>
                <c:pt idx="3">
                  <c:v>0</c:v>
                </c:pt>
                <c:pt idx="4">
                  <c:v>0</c:v>
                </c:pt>
                <c:pt idx="5">
                  <c:v>0</c:v>
                </c:pt>
                <c:pt idx="6">
                  <c:v>7.6963148008212796</c:v>
                </c:pt>
                <c:pt idx="7">
                  <c:v>0</c:v>
                </c:pt>
                <c:pt idx="8">
                  <c:v>8.5595673303200002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7ED-4450-B21A-510386B5B69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(135)</c:v>
                </c:pt>
                <c:pt idx="1">
                  <c:v>Bishop Auckland Hospital (-)</c:v>
                </c:pt>
                <c:pt idx="2">
                  <c:v>Chester Le Street Hospital (-)</c:v>
                </c:pt>
                <c:pt idx="3">
                  <c:v>Horn Hall Hospital (-)</c:v>
                </c:pt>
                <c:pt idx="4">
                  <c:v>Richardson Hospital (-)</c:v>
                </c:pt>
                <c:pt idx="5">
                  <c:v>Sedgefield Community Hospital (-)</c:v>
                </c:pt>
                <c:pt idx="6">
                  <c:v>University Hospital Of North Durham (56)</c:v>
                </c:pt>
                <c:pt idx="7">
                  <c:v>Shotley Bridge Hospital Site (-)</c:v>
                </c:pt>
                <c:pt idx="8">
                  <c:v>Darlington Memorial Hospital (50)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7ED-4450-B21A-510386B5B69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(135)</c:v>
                </c:pt>
                <c:pt idx="1">
                  <c:v>Bishop Auckland Hospital (-)</c:v>
                </c:pt>
                <c:pt idx="2">
                  <c:v>Chester Le Street Hospital (-)</c:v>
                </c:pt>
                <c:pt idx="3">
                  <c:v>Horn Hall Hospital (-)</c:v>
                </c:pt>
                <c:pt idx="4">
                  <c:v>Richardson Hospital (-)</c:v>
                </c:pt>
                <c:pt idx="5">
                  <c:v>Sedgefield Community Hospital (-)</c:v>
                </c:pt>
                <c:pt idx="6">
                  <c:v>University Hospital Of North Durham (56)</c:v>
                </c:pt>
                <c:pt idx="7">
                  <c:v>Shotley Bridge Hospital Site (-)</c:v>
                </c:pt>
                <c:pt idx="8">
                  <c:v>Darlington Memorial Hospital (50)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7ED-4450-B21A-510386B5B69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(135)</c:v>
                </c:pt>
                <c:pt idx="1">
                  <c:v>Bishop Auckland Hospital (-)</c:v>
                </c:pt>
                <c:pt idx="2">
                  <c:v>Chester Le Street Hospital (-)</c:v>
                </c:pt>
                <c:pt idx="3">
                  <c:v>Horn Hall Hospital (-)</c:v>
                </c:pt>
                <c:pt idx="4">
                  <c:v>Richardson Hospital (-)</c:v>
                </c:pt>
                <c:pt idx="5">
                  <c:v>Sedgefield Community Hospital (-)</c:v>
                </c:pt>
                <c:pt idx="6">
                  <c:v>University Hospital Of North Durham (56)</c:v>
                </c:pt>
                <c:pt idx="7">
                  <c:v>Shotley Bridge Hospital Site (-)</c:v>
                </c:pt>
                <c:pt idx="8">
                  <c:v>Darlington Memorial Hospital (50)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7ED-4450-B21A-510386B5B69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1.6871450182085788</c:v>
                </c:pt>
                <c:pt idx="1">
                  <c:v>0</c:v>
                </c:pt>
                <c:pt idx="2">
                  <c:v>0</c:v>
                </c:pt>
                <c:pt idx="3">
                  <c:v>0</c:v>
                </c:pt>
                <c:pt idx="4">
                  <c:v>0</c:v>
                </c:pt>
                <c:pt idx="5">
                  <c:v>0</c:v>
                </c:pt>
                <c:pt idx="6">
                  <c:v>2.3036851991787204</c:v>
                </c:pt>
                <c:pt idx="7">
                  <c:v>0</c:v>
                </c:pt>
                <c:pt idx="8">
                  <c:v>1.4404326696799998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7ED-4450-B21A-510386B5B69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7ED-4450-B21A-510386B5B69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7ED-4450-B21A-510386B5B69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Bishop Auckland Hospital (-)</c:v>
                </c:pt>
                <c:pt idx="2">
                  <c:v>Chester Le Street Hospital (-)</c:v>
                </c:pt>
                <c:pt idx="3">
                  <c:v>Horn Hall Hospital (-)</c:v>
                </c:pt>
                <c:pt idx="4">
                  <c:v>Richardson Hospital (-)</c:v>
                </c:pt>
                <c:pt idx="5">
                  <c:v>Sedgefield Community Hospital (-)</c:v>
                </c:pt>
                <c:pt idx="6">
                  <c:v>University Hospital Of North Durham (85)</c:v>
                </c:pt>
                <c:pt idx="7">
                  <c:v>Shotley Bridge Hospital Site (-)</c:v>
                </c:pt>
                <c:pt idx="8">
                  <c:v>Darlington Memorial Hospital (82)</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CEC-4E56-ABE0-F22187F18C4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Bishop Auckland Hospital (-)</c:v>
                </c:pt>
                <c:pt idx="2">
                  <c:v>Chester Le Street Hospital (-)</c:v>
                </c:pt>
                <c:pt idx="3">
                  <c:v>Horn Hall Hospital (-)</c:v>
                </c:pt>
                <c:pt idx="4">
                  <c:v>Richardson Hospital (-)</c:v>
                </c:pt>
                <c:pt idx="5">
                  <c:v>Sedgefield Community Hospital (-)</c:v>
                </c:pt>
                <c:pt idx="6">
                  <c:v>University Hospital Of North Durham (85)</c:v>
                </c:pt>
                <c:pt idx="7">
                  <c:v>Shotley Bridge Hospital Site (-)</c:v>
                </c:pt>
                <c:pt idx="8">
                  <c:v>Darlington Memorial Hospital (82)</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CEC-4E56-ABE0-F22187F18C4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Bishop Auckland Hospital (-)</c:v>
                </c:pt>
                <c:pt idx="2">
                  <c:v>Chester Le Street Hospital (-)</c:v>
                </c:pt>
                <c:pt idx="3">
                  <c:v>Horn Hall Hospital (-)</c:v>
                </c:pt>
                <c:pt idx="4">
                  <c:v>Richardson Hospital (-)</c:v>
                </c:pt>
                <c:pt idx="5">
                  <c:v>Sedgefield Community Hospital (-)</c:v>
                </c:pt>
                <c:pt idx="6">
                  <c:v>University Hospital Of North Durham (85)</c:v>
                </c:pt>
                <c:pt idx="7">
                  <c:v>Shotley Bridge Hospital Site (-)</c:v>
                </c:pt>
                <c:pt idx="8">
                  <c:v>Darlington Memorial Hospital (82)</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CEC-4E56-ABE0-F22187F18C4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Bishop Auckland Hospital (-)</c:v>
                </c:pt>
                <c:pt idx="2">
                  <c:v>Chester Le Street Hospital (-)</c:v>
                </c:pt>
                <c:pt idx="3">
                  <c:v>Horn Hall Hospital (-)</c:v>
                </c:pt>
                <c:pt idx="4">
                  <c:v>Richardson Hospital (-)</c:v>
                </c:pt>
                <c:pt idx="5">
                  <c:v>Sedgefield Community Hospital (-)</c:v>
                </c:pt>
                <c:pt idx="6">
                  <c:v>University Hospital Of North Durham (85)</c:v>
                </c:pt>
                <c:pt idx="7">
                  <c:v>Shotley Bridge Hospital Site (-)</c:v>
                </c:pt>
                <c:pt idx="8">
                  <c:v>Darlington Memorial Hospital (82)</c:v>
                </c:pt>
              </c:strCache>
            </c:strRef>
          </c:cat>
          <c:val>
            <c:numRef>
              <c:f>Sheet1!$G$2:$G$10</c:f>
              <c:numCache>
                <c:formatCode>0.0;;</c:formatCode>
                <c:ptCount val="9"/>
                <c:pt idx="0">
                  <c:v>6.3423109676236189</c:v>
                </c:pt>
                <c:pt idx="1">
                  <c:v>0</c:v>
                </c:pt>
                <c:pt idx="2">
                  <c:v>0</c:v>
                </c:pt>
                <c:pt idx="3">
                  <c:v>0</c:v>
                </c:pt>
                <c:pt idx="4">
                  <c:v>0</c:v>
                </c:pt>
                <c:pt idx="5">
                  <c:v>0</c:v>
                </c:pt>
                <c:pt idx="6">
                  <c:v>5.7109218438847176</c:v>
                </c:pt>
                <c:pt idx="7">
                  <c:v>0</c:v>
                </c:pt>
                <c:pt idx="8">
                  <c:v>6.4445324497628373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CEC-4E56-ABE0-F22187F18C4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Bishop Auckland Hospital (-)</c:v>
                </c:pt>
                <c:pt idx="2">
                  <c:v>Chester Le Street Hospital (-)</c:v>
                </c:pt>
                <c:pt idx="3">
                  <c:v>Horn Hall Hospital (-)</c:v>
                </c:pt>
                <c:pt idx="4">
                  <c:v>Richardson Hospital (-)</c:v>
                </c:pt>
                <c:pt idx="5">
                  <c:v>Sedgefield Community Hospital (-)</c:v>
                </c:pt>
                <c:pt idx="6">
                  <c:v>University Hospital Of North Durham (85)</c:v>
                </c:pt>
                <c:pt idx="7">
                  <c:v>Shotley Bridge Hospital Site (-)</c:v>
                </c:pt>
                <c:pt idx="8">
                  <c:v>Darlington Memorial Hospital (82)</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CEC-4E56-ABE0-F22187F18C4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Bishop Auckland Hospital (-)</c:v>
                </c:pt>
                <c:pt idx="2">
                  <c:v>Chester Le Street Hospital (-)</c:v>
                </c:pt>
                <c:pt idx="3">
                  <c:v>Horn Hall Hospital (-)</c:v>
                </c:pt>
                <c:pt idx="4">
                  <c:v>Richardson Hospital (-)</c:v>
                </c:pt>
                <c:pt idx="5">
                  <c:v>Sedgefield Community Hospital (-)</c:v>
                </c:pt>
                <c:pt idx="6">
                  <c:v>University Hospital Of North Durham (85)</c:v>
                </c:pt>
                <c:pt idx="7">
                  <c:v>Shotley Bridge Hospital Site (-)</c:v>
                </c:pt>
                <c:pt idx="8">
                  <c:v>Darlington Memorial Hospital (82)</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CEC-4E56-ABE0-F22187F18C4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(193)</c:v>
                </c:pt>
                <c:pt idx="1">
                  <c:v>Bishop Auckland Hospital (-)</c:v>
                </c:pt>
                <c:pt idx="2">
                  <c:v>Chester Le Street Hospital (-)</c:v>
                </c:pt>
                <c:pt idx="3">
                  <c:v>Horn Hall Hospital (-)</c:v>
                </c:pt>
                <c:pt idx="4">
                  <c:v>Richardson Hospital (-)</c:v>
                </c:pt>
                <c:pt idx="5">
                  <c:v>Sedgefield Community Hospital (-)</c:v>
                </c:pt>
                <c:pt idx="6">
                  <c:v>University Hospital Of North Durham (85)</c:v>
                </c:pt>
                <c:pt idx="7">
                  <c:v>Shotley Bridge Hospital Site (-)</c:v>
                </c:pt>
                <c:pt idx="8">
                  <c:v>Darlington Memorial Hospital (82)</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CEC-4E56-ABE0-F22187F18C4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3.6576890323763811</c:v>
                </c:pt>
                <c:pt idx="1">
                  <c:v>0</c:v>
                </c:pt>
                <c:pt idx="2">
                  <c:v>0</c:v>
                </c:pt>
                <c:pt idx="3">
                  <c:v>0</c:v>
                </c:pt>
                <c:pt idx="4">
                  <c:v>0</c:v>
                </c:pt>
                <c:pt idx="5">
                  <c:v>0</c:v>
                </c:pt>
                <c:pt idx="6">
                  <c:v>4.2890781561152824</c:v>
                </c:pt>
                <c:pt idx="7">
                  <c:v>0</c:v>
                </c:pt>
                <c:pt idx="8">
                  <c:v>3.5554675502371627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CEC-4E56-ABE0-F22187F18C4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CEC-4E56-ABE0-F22187F18C4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CEC-4E56-ABE0-F22187F18C4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(152)</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(152)</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(152)</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(152)</c:v>
                </c:pt>
              </c:strCache>
            </c:strRef>
          </c:cat>
          <c:val>
            <c:numRef>
              <c:f>Sheet1!$G$2:$G$10</c:f>
              <c:numCache>
                <c:formatCode>0.0;;</c:formatCode>
                <c:ptCount val="9"/>
                <c:pt idx="0">
                  <c:v>9.4326521742770666</c:v>
                </c:pt>
                <c:pt idx="1">
                  <c:v>8.9794046058790489</c:v>
                </c:pt>
                <c:pt idx="2">
                  <c:v>0</c:v>
                </c:pt>
                <c:pt idx="3">
                  <c:v>0</c:v>
                </c:pt>
                <c:pt idx="4">
                  <c:v>0</c:v>
                </c:pt>
                <c:pt idx="5">
                  <c:v>0</c:v>
                </c:pt>
                <c:pt idx="6">
                  <c:v>9.6561651026238593</c:v>
                </c:pt>
                <c:pt idx="7">
                  <c:v>0</c:v>
                </c:pt>
                <c:pt idx="8">
                  <c:v>9.1899308733607867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(152)</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(152)</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(152)</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0.56734782572293341</c:v>
                </c:pt>
                <c:pt idx="1">
                  <c:v>1.0205953941209511</c:v>
                </c:pt>
                <c:pt idx="2">
                  <c:v>0</c:v>
                </c:pt>
                <c:pt idx="3">
                  <c:v>0</c:v>
                </c:pt>
                <c:pt idx="4">
                  <c:v>0</c:v>
                </c:pt>
                <c:pt idx="5">
                  <c:v>0</c:v>
                </c:pt>
                <c:pt idx="6">
                  <c:v>0.3438348973761407</c:v>
                </c:pt>
                <c:pt idx="7">
                  <c:v>0</c:v>
                </c:pt>
                <c:pt idx="8">
                  <c:v>0.81006912663921327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Bishop Auckland Hospital (37)</c:v>
                </c:pt>
                <c:pt idx="2">
                  <c:v>Chester Le Street Hospital (-)</c:v>
                </c:pt>
                <c:pt idx="3">
                  <c:v>Horn Hall Hospital (-)</c:v>
                </c:pt>
                <c:pt idx="4">
                  <c:v>Richardson Hospital (-)</c:v>
                </c:pt>
                <c:pt idx="5">
                  <c:v>Sedgefield Community Hospital (-)</c:v>
                </c:pt>
                <c:pt idx="6">
                  <c:v>University Hospital Of North Durham (200)</c:v>
                </c:pt>
                <c:pt idx="7">
                  <c:v>Shotley Bridge Hospital Site (-)</c:v>
                </c:pt>
                <c:pt idx="8">
                  <c:v>Darlington Memorial Hospital (151)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A17-4D65-9194-41C495557C7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Bishop Auckland Hospital (37)</c:v>
                </c:pt>
                <c:pt idx="2">
                  <c:v>Chester Le Street Hospital (-)</c:v>
                </c:pt>
                <c:pt idx="3">
                  <c:v>Horn Hall Hospital (-)</c:v>
                </c:pt>
                <c:pt idx="4">
                  <c:v>Richardson Hospital (-)</c:v>
                </c:pt>
                <c:pt idx="5">
                  <c:v>Sedgefield Community Hospital (-)</c:v>
                </c:pt>
                <c:pt idx="6">
                  <c:v>University Hospital Of North Durham (200)</c:v>
                </c:pt>
                <c:pt idx="7">
                  <c:v>Shotley Bridge Hospital Site (-)</c:v>
                </c:pt>
                <c:pt idx="8">
                  <c:v>Darlington Memorial Hospital (151)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A17-4D65-9194-41C495557C7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Bishop Auckland Hospital (37)</c:v>
                </c:pt>
                <c:pt idx="2">
                  <c:v>Chester Le Street Hospital (-)</c:v>
                </c:pt>
                <c:pt idx="3">
                  <c:v>Horn Hall Hospital (-)</c:v>
                </c:pt>
                <c:pt idx="4">
                  <c:v>Richardson Hospital (-)</c:v>
                </c:pt>
                <c:pt idx="5">
                  <c:v>Sedgefield Community Hospital (-)</c:v>
                </c:pt>
                <c:pt idx="6">
                  <c:v>University Hospital Of North Durham (200)</c:v>
                </c:pt>
                <c:pt idx="7">
                  <c:v>Shotley Bridge Hospital Site (-)</c:v>
                </c:pt>
                <c:pt idx="8">
                  <c:v>Darlington Memorial Hospital (151)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A17-4D65-9194-41C495557C7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Bishop Auckland Hospital (37)</c:v>
                </c:pt>
                <c:pt idx="2">
                  <c:v>Chester Le Street Hospital (-)</c:v>
                </c:pt>
                <c:pt idx="3">
                  <c:v>Horn Hall Hospital (-)</c:v>
                </c:pt>
                <c:pt idx="4">
                  <c:v>Richardson Hospital (-)</c:v>
                </c:pt>
                <c:pt idx="5">
                  <c:v>Sedgefield Community Hospital (-)</c:v>
                </c:pt>
                <c:pt idx="6">
                  <c:v>University Hospital Of North Durham (200)</c:v>
                </c:pt>
                <c:pt idx="7">
                  <c:v>Shotley Bridge Hospital Site (-)</c:v>
                </c:pt>
                <c:pt idx="8">
                  <c:v>Darlington Memorial Hospital (151)</c:v>
                </c:pt>
              </c:strCache>
            </c:strRef>
          </c:cat>
          <c:val>
            <c:numRef>
              <c:f>Sheet1!$G$2:$G$10</c:f>
              <c:numCache>
                <c:formatCode>0.0;;</c:formatCode>
                <c:ptCount val="9"/>
                <c:pt idx="0">
                  <c:v>8.6293031036760404</c:v>
                </c:pt>
                <c:pt idx="1">
                  <c:v>8.2651667662625279</c:v>
                </c:pt>
                <c:pt idx="2">
                  <c:v>0</c:v>
                </c:pt>
                <c:pt idx="3">
                  <c:v>0</c:v>
                </c:pt>
                <c:pt idx="4">
                  <c:v>0</c:v>
                </c:pt>
                <c:pt idx="5">
                  <c:v>0</c:v>
                </c:pt>
                <c:pt idx="6">
                  <c:v>8.6638720062178187</c:v>
                </c:pt>
                <c:pt idx="7">
                  <c:v>0</c:v>
                </c:pt>
                <c:pt idx="8">
                  <c:v>8.4494463014765575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A17-4D65-9194-41C495557C7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Bishop Auckland Hospital (37)</c:v>
                </c:pt>
                <c:pt idx="2">
                  <c:v>Chester Le Street Hospital (-)</c:v>
                </c:pt>
                <c:pt idx="3">
                  <c:v>Horn Hall Hospital (-)</c:v>
                </c:pt>
                <c:pt idx="4">
                  <c:v>Richardson Hospital (-)</c:v>
                </c:pt>
                <c:pt idx="5">
                  <c:v>Sedgefield Community Hospital (-)</c:v>
                </c:pt>
                <c:pt idx="6">
                  <c:v>University Hospital Of North Durham (200)</c:v>
                </c:pt>
                <c:pt idx="7">
                  <c:v>Shotley Bridge Hospital Site (-)</c:v>
                </c:pt>
                <c:pt idx="8">
                  <c:v>Darlington Memorial Hospital (151)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A17-4D65-9194-41C495557C7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Bishop Auckland Hospital (37)</c:v>
                </c:pt>
                <c:pt idx="2">
                  <c:v>Chester Le Street Hospital (-)</c:v>
                </c:pt>
                <c:pt idx="3">
                  <c:v>Horn Hall Hospital (-)</c:v>
                </c:pt>
                <c:pt idx="4">
                  <c:v>Richardson Hospital (-)</c:v>
                </c:pt>
                <c:pt idx="5">
                  <c:v>Sedgefield Community Hospital (-)</c:v>
                </c:pt>
                <c:pt idx="6">
                  <c:v>University Hospital Of North Durham (200)</c:v>
                </c:pt>
                <c:pt idx="7">
                  <c:v>Shotley Bridge Hospital Site (-)</c:v>
                </c:pt>
                <c:pt idx="8">
                  <c:v>Darlington Memorial Hospital (151)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A17-4D65-9194-41C495557C7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(413)</c:v>
                </c:pt>
                <c:pt idx="1">
                  <c:v>Bishop Auckland Hospital (37)</c:v>
                </c:pt>
                <c:pt idx="2">
                  <c:v>Chester Le Street Hospital (-)</c:v>
                </c:pt>
                <c:pt idx="3">
                  <c:v>Horn Hall Hospital (-)</c:v>
                </c:pt>
                <c:pt idx="4">
                  <c:v>Richardson Hospital (-)</c:v>
                </c:pt>
                <c:pt idx="5">
                  <c:v>Sedgefield Community Hospital (-)</c:v>
                </c:pt>
                <c:pt idx="6">
                  <c:v>University Hospital Of North Durham (200)</c:v>
                </c:pt>
                <c:pt idx="7">
                  <c:v>Shotley Bridge Hospital Site (-)</c:v>
                </c:pt>
                <c:pt idx="8">
                  <c:v>Darlington Memorial Hospital (151)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A17-4D65-9194-41C495557C7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1.3706968963239596</c:v>
                </c:pt>
                <c:pt idx="1">
                  <c:v>1.7348332337374721</c:v>
                </c:pt>
                <c:pt idx="2">
                  <c:v>0</c:v>
                </c:pt>
                <c:pt idx="3">
                  <c:v>0</c:v>
                </c:pt>
                <c:pt idx="4">
                  <c:v>0</c:v>
                </c:pt>
                <c:pt idx="5">
                  <c:v>0</c:v>
                </c:pt>
                <c:pt idx="6">
                  <c:v>1.3361279937821813</c:v>
                </c:pt>
                <c:pt idx="7">
                  <c:v>0</c:v>
                </c:pt>
                <c:pt idx="8">
                  <c:v>1.5505536985234425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A17-4D65-9194-41C495557C7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A17-4D65-9194-41C495557C7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A17-4D65-9194-41C495557C7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5FF-4945-AFCB-E5FA03547F9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5FF-4945-AFCB-E5FA03547F9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5FF-4945-AFCB-E5FA03547F9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Sheet1!$G$2:$G$10</c:f>
              <c:numCache>
                <c:formatCode>0.0;;</c:formatCode>
                <c:ptCount val="9"/>
                <c:pt idx="0">
                  <c:v>8.8708565030042639</c:v>
                </c:pt>
                <c:pt idx="1">
                  <c:v>8.2762617892414578</c:v>
                </c:pt>
                <c:pt idx="2">
                  <c:v>0</c:v>
                </c:pt>
                <c:pt idx="3">
                  <c:v>0</c:v>
                </c:pt>
                <c:pt idx="4">
                  <c:v>0</c:v>
                </c:pt>
                <c:pt idx="5">
                  <c:v>0</c:v>
                </c:pt>
                <c:pt idx="6">
                  <c:v>8.7558386090248934</c:v>
                </c:pt>
                <c:pt idx="7">
                  <c:v>0</c:v>
                </c:pt>
                <c:pt idx="8">
                  <c:v>8.9444770222017542</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5FF-4945-AFCB-E5FA03547F9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5FF-4945-AFCB-E5FA03547F9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5FF-4945-AFCB-E5FA03547F9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5FF-4945-AFCB-E5FA03547F9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1.1291434969957361</c:v>
                </c:pt>
                <c:pt idx="1">
                  <c:v>1.7237382107585422</c:v>
                </c:pt>
                <c:pt idx="2">
                  <c:v>0</c:v>
                </c:pt>
                <c:pt idx="3">
                  <c:v>0</c:v>
                </c:pt>
                <c:pt idx="4">
                  <c:v>0</c:v>
                </c:pt>
                <c:pt idx="5">
                  <c:v>0</c:v>
                </c:pt>
                <c:pt idx="6">
                  <c:v>1.2441613909751066</c:v>
                </c:pt>
                <c:pt idx="7">
                  <c:v>0</c:v>
                </c:pt>
                <c:pt idx="8">
                  <c:v>1.0555229777982458</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5FF-4945-AFCB-E5FA03547F9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FF-4945-AFCB-E5FA03547F9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5FF-4945-AFCB-E5FA03547F9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559-4796-B2FC-A68630D0ABD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559-4796-B2FC-A68630D0ABD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559-4796-B2FC-A68630D0ABD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Sheet1!$G$2:$G$10</c:f>
              <c:numCache>
                <c:formatCode>0.0;;</c:formatCode>
                <c:ptCount val="9"/>
                <c:pt idx="0">
                  <c:v>8.8505211999934001</c:v>
                </c:pt>
                <c:pt idx="1">
                  <c:v>8.2228852701453512</c:v>
                </c:pt>
                <c:pt idx="2">
                  <c:v>0</c:v>
                </c:pt>
                <c:pt idx="3">
                  <c:v>0</c:v>
                </c:pt>
                <c:pt idx="4">
                  <c:v>0</c:v>
                </c:pt>
                <c:pt idx="5">
                  <c:v>0</c:v>
                </c:pt>
                <c:pt idx="6">
                  <c:v>8.7547066956716044</c:v>
                </c:pt>
                <c:pt idx="7">
                  <c:v>0</c:v>
                </c:pt>
                <c:pt idx="8">
                  <c:v>8.8743491889023804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559-4796-B2FC-A68630D0ABD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559-4796-B2FC-A68630D0ABD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559-4796-B2FC-A68630D0ABD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(40)</c:v>
                </c:pt>
                <c:pt idx="2">
                  <c:v>Chester Le Street Hospital (-)</c:v>
                </c:pt>
                <c:pt idx="3">
                  <c:v>Horn Hall Hospital (-)</c:v>
                </c:pt>
                <c:pt idx="4">
                  <c:v>Richardson Hospital (-)</c:v>
                </c:pt>
                <c:pt idx="5">
                  <c:v>Sedgefield Community Hospital (-)</c:v>
                </c:pt>
                <c:pt idx="6">
                  <c:v>University Hospital Of North Durham (221)</c:v>
                </c:pt>
                <c:pt idx="7">
                  <c:v>Shotley Bridge Hospital Site (-)</c:v>
                </c:pt>
                <c:pt idx="8">
                  <c:v>Darlington Memorial Hospital (176)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559-4796-B2FC-A68630D0ABD8}"/>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1.1494788000065999</c:v>
                </c:pt>
                <c:pt idx="1">
                  <c:v>1.7771147298546488</c:v>
                </c:pt>
                <c:pt idx="2">
                  <c:v>0</c:v>
                </c:pt>
                <c:pt idx="3">
                  <c:v>0</c:v>
                </c:pt>
                <c:pt idx="4">
                  <c:v>0</c:v>
                </c:pt>
                <c:pt idx="5">
                  <c:v>0</c:v>
                </c:pt>
                <c:pt idx="6">
                  <c:v>1.2452933043283956</c:v>
                </c:pt>
                <c:pt idx="7">
                  <c:v>0</c:v>
                </c:pt>
                <c:pt idx="8">
                  <c:v>1.1256508110976196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559-4796-B2FC-A68630D0ABD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559-4796-B2FC-A68630D0ABD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559-4796-B2FC-A68630D0ABD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(434)</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124-4F1E-A4B5-C704A9CF276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(434)</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124-4F1E-A4B5-C704A9CF276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(434)</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124-4F1E-A4B5-C704A9CF276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(434)</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(161)</c:v>
                </c:pt>
              </c:strCache>
            </c:strRef>
          </c:cat>
          <c:val>
            <c:numRef>
              <c:f>Sheet1!$G$2:$G$10</c:f>
              <c:numCache>
                <c:formatCode>0.0;;</c:formatCode>
                <c:ptCount val="9"/>
                <c:pt idx="0">
                  <c:v>8.7296057772820728</c:v>
                </c:pt>
                <c:pt idx="1">
                  <c:v>7.9008544960477929</c:v>
                </c:pt>
                <c:pt idx="2">
                  <c:v>0</c:v>
                </c:pt>
                <c:pt idx="3">
                  <c:v>0</c:v>
                </c:pt>
                <c:pt idx="4">
                  <c:v>0</c:v>
                </c:pt>
                <c:pt idx="5">
                  <c:v>0</c:v>
                </c:pt>
                <c:pt idx="6">
                  <c:v>8.687332081792956</c:v>
                </c:pt>
                <c:pt idx="7">
                  <c:v>0</c:v>
                </c:pt>
                <c:pt idx="8">
                  <c:v>8.6107354682077748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124-4F1E-A4B5-C704A9CF276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(434)</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124-4F1E-A4B5-C704A9CF276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(434)</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124-4F1E-A4B5-C704A9CF276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(434)</c:v>
                </c:pt>
                <c:pt idx="1">
                  <c:v>Bishop Auckland Hospital (39)</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124-4F1E-A4B5-C704A9CF276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1.2703942227179272</c:v>
                </c:pt>
                <c:pt idx="1">
                  <c:v>2.0991455039522071</c:v>
                </c:pt>
                <c:pt idx="2">
                  <c:v>0</c:v>
                </c:pt>
                <c:pt idx="3">
                  <c:v>0</c:v>
                </c:pt>
                <c:pt idx="4">
                  <c:v>0</c:v>
                </c:pt>
                <c:pt idx="5">
                  <c:v>0</c:v>
                </c:pt>
                <c:pt idx="6">
                  <c:v>1.312667918207044</c:v>
                </c:pt>
                <c:pt idx="7">
                  <c:v>0</c:v>
                </c:pt>
                <c:pt idx="8">
                  <c:v>1.3892645317922252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124-4F1E-A4B5-C704A9CF276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24-4F1E-A4B5-C704A9CF276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124-4F1E-A4B5-C704A9CF276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951-4BA2-82F3-9787F43A620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951-4BA2-82F3-9787F43A620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Sheet1!$F$2:$F$10</c:f>
              <c:numCache>
                <c:formatCode>0.0;;</c:formatCode>
                <c:ptCount val="9"/>
                <c:pt idx="0">
                  <c:v>0</c:v>
                </c:pt>
                <c:pt idx="1">
                  <c:v>7.8588090174413754</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951-4BA2-82F3-9787F43A620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Sheet1!$G$2:$G$10</c:f>
              <c:numCache>
                <c:formatCode>0.0;;</c:formatCode>
                <c:ptCount val="9"/>
                <c:pt idx="0">
                  <c:v>8.8735884512927807</c:v>
                </c:pt>
                <c:pt idx="1">
                  <c:v>0</c:v>
                </c:pt>
                <c:pt idx="2">
                  <c:v>0</c:v>
                </c:pt>
                <c:pt idx="3">
                  <c:v>0</c:v>
                </c:pt>
                <c:pt idx="4">
                  <c:v>0</c:v>
                </c:pt>
                <c:pt idx="5">
                  <c:v>0</c:v>
                </c:pt>
                <c:pt idx="6">
                  <c:v>8.7759364244435094</c:v>
                </c:pt>
                <c:pt idx="7">
                  <c:v>0</c:v>
                </c:pt>
                <c:pt idx="8">
                  <c:v>8.830247724527986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951-4BA2-82F3-9787F43A620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951-4BA2-82F3-9787F43A620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951-4BA2-82F3-9787F43A620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951-4BA2-82F3-9787F43A620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1.1264115487072193</c:v>
                </c:pt>
                <c:pt idx="1">
                  <c:v>2.1411909825586246</c:v>
                </c:pt>
                <c:pt idx="2">
                  <c:v>0</c:v>
                </c:pt>
                <c:pt idx="3">
                  <c:v>0</c:v>
                </c:pt>
                <c:pt idx="4">
                  <c:v>0</c:v>
                </c:pt>
                <c:pt idx="5">
                  <c:v>0</c:v>
                </c:pt>
                <c:pt idx="6">
                  <c:v>1.2240635755564906</c:v>
                </c:pt>
                <c:pt idx="7">
                  <c:v>0</c:v>
                </c:pt>
                <c:pt idx="8">
                  <c:v>1.169752275472014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951-4BA2-82F3-9787F43A620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951-4BA2-82F3-9787F43A620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F951-4BA2-82F3-9787F43A620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5CE-4EF0-9431-287EEE16AD8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5CE-4EF0-9431-287EEE16AD8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5CE-4EF0-9431-287EEE16AD8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(177)</c:v>
                </c:pt>
              </c:strCache>
            </c:strRef>
          </c:cat>
          <c:val>
            <c:numRef>
              <c:f>Sheet1!$G$2:$G$10</c:f>
              <c:numCache>
                <c:formatCode>0.0;;</c:formatCode>
                <c:ptCount val="9"/>
                <c:pt idx="0">
                  <c:v>9.0186523049057019</c:v>
                </c:pt>
                <c:pt idx="1">
                  <c:v>8.4518760022402546</c:v>
                </c:pt>
                <c:pt idx="2">
                  <c:v>0</c:v>
                </c:pt>
                <c:pt idx="3">
                  <c:v>0</c:v>
                </c:pt>
                <c:pt idx="4">
                  <c:v>0</c:v>
                </c:pt>
                <c:pt idx="5">
                  <c:v>0</c:v>
                </c:pt>
                <c:pt idx="6">
                  <c:v>8.8314966551565988</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5CE-4EF0-9431-287EEE16AD8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(177)</c:v>
                </c:pt>
              </c:strCache>
            </c:strRef>
          </c:cat>
          <c:val>
            <c:numRef>
              <c:f>Sheet1!$H$2:$H$10</c:f>
              <c:numCache>
                <c:formatCode>0.0;;</c:formatCode>
                <c:ptCount val="9"/>
                <c:pt idx="0">
                  <c:v>0</c:v>
                </c:pt>
                <c:pt idx="1">
                  <c:v>0</c:v>
                </c:pt>
                <c:pt idx="2">
                  <c:v>0</c:v>
                </c:pt>
                <c:pt idx="3">
                  <c:v>0</c:v>
                </c:pt>
                <c:pt idx="4">
                  <c:v>0</c:v>
                </c:pt>
                <c:pt idx="5">
                  <c:v>0</c:v>
                </c:pt>
                <c:pt idx="6">
                  <c:v>0</c:v>
                </c:pt>
                <c:pt idx="7">
                  <c:v>0</c:v>
                </c:pt>
                <c:pt idx="8">
                  <c:v>9.1724016336020586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5CE-4EF0-9431-287EEE16AD8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(177)</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5CE-4EF0-9431-287EEE16AD8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(219)</c:v>
                </c:pt>
                <c:pt idx="7">
                  <c:v>Shotley Bridge Hospital Site (-)</c:v>
                </c:pt>
                <c:pt idx="8">
                  <c:v>Darlington Memorial Hospital (177)</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5CE-4EF0-9431-287EEE16AD8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0.98134769509429809</c:v>
                </c:pt>
                <c:pt idx="1">
                  <c:v>1.5481239977597454</c:v>
                </c:pt>
                <c:pt idx="2">
                  <c:v>0</c:v>
                </c:pt>
                <c:pt idx="3">
                  <c:v>0</c:v>
                </c:pt>
                <c:pt idx="4">
                  <c:v>0</c:v>
                </c:pt>
                <c:pt idx="5">
                  <c:v>0</c:v>
                </c:pt>
                <c:pt idx="6">
                  <c:v>1.1685033448434012</c:v>
                </c:pt>
                <c:pt idx="7">
                  <c:v>0</c:v>
                </c:pt>
                <c:pt idx="8">
                  <c:v>0.82759836639794138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5CE-4EF0-9431-287EEE16AD8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5CE-4EF0-9431-287EEE16AD8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5CE-4EF0-9431-287EEE16AD8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(468)</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2A4-4705-ADBD-3E12E917FA7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(468)</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2A4-4705-ADBD-3E12E917FA7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(468)</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2A4-4705-ADBD-3E12E917FA7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(468)</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Sheet1!$G$2:$G$10</c:f>
              <c:numCache>
                <c:formatCode>0.0;;</c:formatCode>
                <c:ptCount val="9"/>
                <c:pt idx="0">
                  <c:v>7.5004456868372724</c:v>
                </c:pt>
                <c:pt idx="1">
                  <c:v>7.7092410229868902</c:v>
                </c:pt>
                <c:pt idx="2">
                  <c:v>0</c:v>
                </c:pt>
                <c:pt idx="3">
                  <c:v>0</c:v>
                </c:pt>
                <c:pt idx="4">
                  <c:v>0</c:v>
                </c:pt>
                <c:pt idx="5">
                  <c:v>0</c:v>
                </c:pt>
                <c:pt idx="6">
                  <c:v>7.4409788526617602</c:v>
                </c:pt>
                <c:pt idx="7">
                  <c:v>0</c:v>
                </c:pt>
                <c:pt idx="8">
                  <c:v>7.3295681253161833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2A4-4705-ADBD-3E12E917FA7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(468)</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2A4-4705-ADBD-3E12E917FA7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(468)</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2A4-4705-ADBD-3E12E917FA7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(468)</c:v>
                </c:pt>
                <c:pt idx="1">
                  <c:v>Bishop Auckland Hospital (40)</c:v>
                </c:pt>
                <c:pt idx="2">
                  <c:v>Chester Le Street Hospital (-)</c:v>
                </c:pt>
                <c:pt idx="3">
                  <c:v>Horn Hall Hospital (-)</c:v>
                </c:pt>
                <c:pt idx="4">
                  <c:v>Richardson Hospital (-)</c:v>
                </c:pt>
                <c:pt idx="5">
                  <c:v>Sedgefield Community Hospital (-)</c:v>
                </c:pt>
                <c:pt idx="6">
                  <c:v>University Hospital Of North Durham (222)</c:v>
                </c:pt>
                <c:pt idx="7">
                  <c:v>Shotley Bridge Hospital Site (-)</c:v>
                </c:pt>
                <c:pt idx="8">
                  <c:v>Darlington Memorial Hospital (179)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2A4-4705-ADBD-3E12E917FA7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2.4995543131627276</c:v>
                </c:pt>
                <c:pt idx="1">
                  <c:v>2.2907589770131098</c:v>
                </c:pt>
                <c:pt idx="2">
                  <c:v>0</c:v>
                </c:pt>
                <c:pt idx="3">
                  <c:v>0</c:v>
                </c:pt>
                <c:pt idx="4">
                  <c:v>0</c:v>
                </c:pt>
                <c:pt idx="5">
                  <c:v>0</c:v>
                </c:pt>
                <c:pt idx="6">
                  <c:v>2.5590211473382398</c:v>
                </c:pt>
                <c:pt idx="7">
                  <c:v>0</c:v>
                </c:pt>
                <c:pt idx="8">
                  <c:v>2.6704318746838167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2A4-4705-ADBD-3E12E917FA7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2A4-4705-ADBD-3E12E917FA7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2A4-4705-ADBD-3E12E917FA7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1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(424)</c:v>
                </c:pt>
                <c:pt idx="1">
                  <c:v>Bishop Auckland Hospital (38)</c:v>
                </c:pt>
                <c:pt idx="2">
                  <c:v>Chester Le Street Hospital (-)</c:v>
                </c:pt>
                <c:pt idx="3">
                  <c:v>Horn Hall Hospital (-)</c:v>
                </c:pt>
                <c:pt idx="4">
                  <c:v>Richardson Hospital (-)</c:v>
                </c:pt>
                <c:pt idx="5">
                  <c:v>Sedgefield Community Hospital (-)</c:v>
                </c:pt>
                <c:pt idx="6">
                  <c:v>University Hospital Of North Durham (204)</c:v>
                </c:pt>
                <c:pt idx="7">
                  <c:v>Shotley Bridge Hospital Site (-)</c:v>
                </c:pt>
                <c:pt idx="8">
                  <c:v>Darlington Memorial Hospital (162)</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C9A-49C2-9850-CDB00B5348C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(424)</c:v>
                </c:pt>
                <c:pt idx="1">
                  <c:v>Bishop Auckland Hospital (38)</c:v>
                </c:pt>
                <c:pt idx="2">
                  <c:v>Chester Le Street Hospital (-)</c:v>
                </c:pt>
                <c:pt idx="3">
                  <c:v>Horn Hall Hospital (-)</c:v>
                </c:pt>
                <c:pt idx="4">
                  <c:v>Richardson Hospital (-)</c:v>
                </c:pt>
                <c:pt idx="5">
                  <c:v>Sedgefield Community Hospital (-)</c:v>
                </c:pt>
                <c:pt idx="6">
                  <c:v>University Hospital Of North Durham (204)</c:v>
                </c:pt>
                <c:pt idx="7">
                  <c:v>Shotley Bridge Hospital Site (-)</c:v>
                </c:pt>
                <c:pt idx="8">
                  <c:v>Darlington Memorial Hospital (162)</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C9A-49C2-9850-CDB00B5348C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(424)</c:v>
                </c:pt>
                <c:pt idx="1">
                  <c:v>Bishop Auckland Hospital (38)</c:v>
                </c:pt>
                <c:pt idx="2">
                  <c:v>Chester Le Street Hospital (-)</c:v>
                </c:pt>
                <c:pt idx="3">
                  <c:v>Horn Hall Hospital (-)</c:v>
                </c:pt>
                <c:pt idx="4">
                  <c:v>Richardson Hospital (-)</c:v>
                </c:pt>
                <c:pt idx="5">
                  <c:v>Sedgefield Community Hospital (-)</c:v>
                </c:pt>
                <c:pt idx="6">
                  <c:v>University Hospital Of North Durham (204)</c:v>
                </c:pt>
                <c:pt idx="7">
                  <c:v>Shotley Bridge Hospital Site (-)</c:v>
                </c:pt>
                <c:pt idx="8">
                  <c:v>Darlington Memorial Hospital (162)</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C9A-49C2-9850-CDB00B5348C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(424)</c:v>
                </c:pt>
                <c:pt idx="1">
                  <c:v>Bishop Auckland Hospital (38)</c:v>
                </c:pt>
                <c:pt idx="2">
                  <c:v>Chester Le Street Hospital (-)</c:v>
                </c:pt>
                <c:pt idx="3">
                  <c:v>Horn Hall Hospital (-)</c:v>
                </c:pt>
                <c:pt idx="4">
                  <c:v>Richardson Hospital (-)</c:v>
                </c:pt>
                <c:pt idx="5">
                  <c:v>Sedgefield Community Hospital (-)</c:v>
                </c:pt>
                <c:pt idx="6">
                  <c:v>University Hospital Of North Durham (204)</c:v>
                </c:pt>
                <c:pt idx="7">
                  <c:v>Shotley Bridge Hospital Site (-)</c:v>
                </c:pt>
                <c:pt idx="8">
                  <c:v>Darlington Memorial Hospital (162)</c:v>
                </c:pt>
              </c:strCache>
            </c:strRef>
          </c:cat>
          <c:val>
            <c:numRef>
              <c:f>Sheet1!$G$2:$G$10</c:f>
              <c:numCache>
                <c:formatCode>0.0;;</c:formatCode>
                <c:ptCount val="9"/>
                <c:pt idx="0">
                  <c:v>7.9658272886713908</c:v>
                </c:pt>
                <c:pt idx="1">
                  <c:v>7.673542585761199</c:v>
                </c:pt>
                <c:pt idx="2">
                  <c:v>0</c:v>
                </c:pt>
                <c:pt idx="3">
                  <c:v>0</c:v>
                </c:pt>
                <c:pt idx="4">
                  <c:v>0</c:v>
                </c:pt>
                <c:pt idx="5">
                  <c:v>0</c:v>
                </c:pt>
                <c:pt idx="6">
                  <c:v>7.6828684273073673</c:v>
                </c:pt>
                <c:pt idx="7">
                  <c:v>0</c:v>
                </c:pt>
                <c:pt idx="8">
                  <c:v>7.7468877139535737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C9A-49C2-9850-CDB00B5348C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(424)</c:v>
                </c:pt>
                <c:pt idx="1">
                  <c:v>Bishop Auckland Hospital (38)</c:v>
                </c:pt>
                <c:pt idx="2">
                  <c:v>Chester Le Street Hospital (-)</c:v>
                </c:pt>
                <c:pt idx="3">
                  <c:v>Horn Hall Hospital (-)</c:v>
                </c:pt>
                <c:pt idx="4">
                  <c:v>Richardson Hospital (-)</c:v>
                </c:pt>
                <c:pt idx="5">
                  <c:v>Sedgefield Community Hospital (-)</c:v>
                </c:pt>
                <c:pt idx="6">
                  <c:v>University Hospital Of North Durham (204)</c:v>
                </c:pt>
                <c:pt idx="7">
                  <c:v>Shotley Bridge Hospital Site (-)</c:v>
                </c:pt>
                <c:pt idx="8">
                  <c:v>Darlington Memorial Hospital (162)</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C9A-49C2-9850-CDB00B5348C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(424)</c:v>
                </c:pt>
                <c:pt idx="1">
                  <c:v>Bishop Auckland Hospital (38)</c:v>
                </c:pt>
                <c:pt idx="2">
                  <c:v>Chester Le Street Hospital (-)</c:v>
                </c:pt>
                <c:pt idx="3">
                  <c:v>Horn Hall Hospital (-)</c:v>
                </c:pt>
                <c:pt idx="4">
                  <c:v>Richardson Hospital (-)</c:v>
                </c:pt>
                <c:pt idx="5">
                  <c:v>Sedgefield Community Hospital (-)</c:v>
                </c:pt>
                <c:pt idx="6">
                  <c:v>University Hospital Of North Durham (204)</c:v>
                </c:pt>
                <c:pt idx="7">
                  <c:v>Shotley Bridge Hospital Site (-)</c:v>
                </c:pt>
                <c:pt idx="8">
                  <c:v>Darlington Memorial Hospital (162)</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C9A-49C2-9850-CDB00B5348C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(424)</c:v>
                </c:pt>
                <c:pt idx="1">
                  <c:v>Bishop Auckland Hospital (38)</c:v>
                </c:pt>
                <c:pt idx="2">
                  <c:v>Chester Le Street Hospital (-)</c:v>
                </c:pt>
                <c:pt idx="3">
                  <c:v>Horn Hall Hospital (-)</c:v>
                </c:pt>
                <c:pt idx="4">
                  <c:v>Richardson Hospital (-)</c:v>
                </c:pt>
                <c:pt idx="5">
                  <c:v>Sedgefield Community Hospital (-)</c:v>
                </c:pt>
                <c:pt idx="6">
                  <c:v>University Hospital Of North Durham (204)</c:v>
                </c:pt>
                <c:pt idx="7">
                  <c:v>Shotley Bridge Hospital Site (-)</c:v>
                </c:pt>
                <c:pt idx="8">
                  <c:v>Darlington Memorial Hospital (162)</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C9A-49C2-9850-CDB00B5348C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2.0341727113286092</c:v>
                </c:pt>
                <c:pt idx="1">
                  <c:v>2.326457414238801</c:v>
                </c:pt>
                <c:pt idx="2">
                  <c:v>0</c:v>
                </c:pt>
                <c:pt idx="3">
                  <c:v>0</c:v>
                </c:pt>
                <c:pt idx="4">
                  <c:v>0</c:v>
                </c:pt>
                <c:pt idx="5">
                  <c:v>0</c:v>
                </c:pt>
                <c:pt idx="6">
                  <c:v>2.3171315726926327</c:v>
                </c:pt>
                <c:pt idx="7">
                  <c:v>0</c:v>
                </c:pt>
                <c:pt idx="8">
                  <c:v>2.2531122860464263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C9A-49C2-9850-CDB00B5348C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C9A-49C2-9850-CDB00B5348C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C9A-49C2-9850-CDB00B5348C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(437)</c:v>
                </c:pt>
                <c:pt idx="1">
                  <c:v>Bishop Auckland Hospital (38)</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2F72-42BD-97AD-0FEC3074B57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(437)</c:v>
                </c:pt>
                <c:pt idx="1">
                  <c:v>Bishop Auckland Hospital (38)</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2F72-42BD-97AD-0FEC3074B57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(437)</c:v>
                </c:pt>
                <c:pt idx="1">
                  <c:v>Bishop Auckland Hospital (38)</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2F72-42BD-97AD-0FEC3074B57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(437)</c:v>
                </c:pt>
                <c:pt idx="1">
                  <c:v>Bishop Auckland Hospital (38)</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(167)</c:v>
                </c:pt>
              </c:strCache>
            </c:strRef>
          </c:cat>
          <c:val>
            <c:numRef>
              <c:f>Sheet1!$G$2:$G$10</c:f>
              <c:numCache>
                <c:formatCode>0.0;;</c:formatCode>
                <c:ptCount val="9"/>
                <c:pt idx="0">
                  <c:v>7.3688221878941214</c:v>
                </c:pt>
                <c:pt idx="1">
                  <c:v>7.1881291142590271</c:v>
                </c:pt>
                <c:pt idx="2">
                  <c:v>0</c:v>
                </c:pt>
                <c:pt idx="3">
                  <c:v>0</c:v>
                </c:pt>
                <c:pt idx="4">
                  <c:v>0</c:v>
                </c:pt>
                <c:pt idx="5">
                  <c:v>0</c:v>
                </c:pt>
                <c:pt idx="6">
                  <c:v>7.187508791050857</c:v>
                </c:pt>
                <c:pt idx="7">
                  <c:v>0</c:v>
                </c:pt>
                <c:pt idx="8">
                  <c:v>7.0888337189633246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2F72-42BD-97AD-0FEC3074B57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(437)</c:v>
                </c:pt>
                <c:pt idx="1">
                  <c:v>Bishop Auckland Hospital (38)</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(167)</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2F72-42BD-97AD-0FEC3074B57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(437)</c:v>
                </c:pt>
                <c:pt idx="1">
                  <c:v>Bishop Auckland Hospital (38)</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(167)</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2F72-42BD-97AD-0FEC3074B57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(437)</c:v>
                </c:pt>
                <c:pt idx="1">
                  <c:v>Bishop Auckland Hospital (38)</c:v>
                </c:pt>
                <c:pt idx="2">
                  <c:v>Chester Le Street Hospital (-)</c:v>
                </c:pt>
                <c:pt idx="3">
                  <c:v>Horn Hall Hospital (-)</c:v>
                </c:pt>
                <c:pt idx="4">
                  <c:v>Richardson Hospital (-)</c:v>
                </c:pt>
                <c:pt idx="5">
                  <c:v>Sedgefield Community Hospital (-)</c:v>
                </c:pt>
                <c:pt idx="6">
                  <c:v>University Hospital Of North Durham (207)</c:v>
                </c:pt>
                <c:pt idx="7">
                  <c:v>Shotley Bridge Hospital Site (-)</c:v>
                </c:pt>
                <c:pt idx="8">
                  <c:v>Darlington Memorial Hospital (167)</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2F72-42BD-97AD-0FEC3074B57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2.6311778121058786</c:v>
                </c:pt>
                <c:pt idx="1">
                  <c:v>2.8118708857409729</c:v>
                </c:pt>
                <c:pt idx="2">
                  <c:v>0</c:v>
                </c:pt>
                <c:pt idx="3">
                  <c:v>0</c:v>
                </c:pt>
                <c:pt idx="4">
                  <c:v>0</c:v>
                </c:pt>
                <c:pt idx="5">
                  <c:v>0</c:v>
                </c:pt>
                <c:pt idx="6">
                  <c:v>2.812491208949143</c:v>
                </c:pt>
                <c:pt idx="7">
                  <c:v>0</c:v>
                </c:pt>
                <c:pt idx="8">
                  <c:v>2.9111662810366754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2F72-42BD-97AD-0FEC3074B57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F72-42BD-97AD-0FEC3074B57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F72-42BD-97AD-0FEC3074B57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Bishop Auckland Hospital (39)</c:v>
                </c:pt>
                <c:pt idx="2">
                  <c:v>Chester Le Street Hospital (-)</c:v>
                </c:pt>
                <c:pt idx="3">
                  <c:v>Horn Hall Hospital (-)</c:v>
                </c:pt>
                <c:pt idx="4">
                  <c:v>Richardson Hospital (-)</c:v>
                </c:pt>
                <c:pt idx="5">
                  <c:v>Sedgefield Community Hospital (-)</c:v>
                </c:pt>
                <c:pt idx="6">
                  <c:v>University Hospital Of North Durham (211)</c:v>
                </c:pt>
                <c:pt idx="7">
                  <c:v>Shotley Bridge Hospital Site (-)</c:v>
                </c:pt>
                <c:pt idx="8">
                  <c:v>Darlington Memorial Hospital (174)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DE27-40F8-9D90-804C13A987E8}"/>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Bishop Auckland Hospital (39)</c:v>
                </c:pt>
                <c:pt idx="2">
                  <c:v>Chester Le Street Hospital (-)</c:v>
                </c:pt>
                <c:pt idx="3">
                  <c:v>Horn Hall Hospital (-)</c:v>
                </c:pt>
                <c:pt idx="4">
                  <c:v>Richardson Hospital (-)</c:v>
                </c:pt>
                <c:pt idx="5">
                  <c:v>Sedgefield Community Hospital (-)</c:v>
                </c:pt>
                <c:pt idx="6">
                  <c:v>University Hospital Of North Durham (211)</c:v>
                </c:pt>
                <c:pt idx="7">
                  <c:v>Shotley Bridge Hospital Site (-)</c:v>
                </c:pt>
                <c:pt idx="8">
                  <c:v>Darlington Memorial Hospital (174)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DE27-40F8-9D90-804C13A987E8}"/>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Bishop Auckland Hospital (39)</c:v>
                </c:pt>
                <c:pt idx="2">
                  <c:v>Chester Le Street Hospital (-)</c:v>
                </c:pt>
                <c:pt idx="3">
                  <c:v>Horn Hall Hospital (-)</c:v>
                </c:pt>
                <c:pt idx="4">
                  <c:v>Richardson Hospital (-)</c:v>
                </c:pt>
                <c:pt idx="5">
                  <c:v>Sedgefield Community Hospital (-)</c:v>
                </c:pt>
                <c:pt idx="6">
                  <c:v>University Hospital Of North Durham (211)</c:v>
                </c:pt>
                <c:pt idx="7">
                  <c:v>Shotley Bridge Hospital Site (-)</c:v>
                </c:pt>
                <c:pt idx="8">
                  <c:v>Darlington Memorial Hospital (174)</c:v>
                </c:pt>
              </c:strCache>
            </c:strRef>
          </c:cat>
          <c:val>
            <c:numRef>
              <c:f>Sheet1!$F$2:$F$10</c:f>
              <c:numCache>
                <c:formatCode>0.0;;</c:formatCode>
                <c:ptCount val="9"/>
                <c:pt idx="0">
                  <c:v>0</c:v>
                </c:pt>
                <c:pt idx="1">
                  <c:v>7.6886005452661017</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DE27-40F8-9D90-804C13A987E8}"/>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Bishop Auckland Hospital (39)</c:v>
                </c:pt>
                <c:pt idx="2">
                  <c:v>Chester Le Street Hospital (-)</c:v>
                </c:pt>
                <c:pt idx="3">
                  <c:v>Horn Hall Hospital (-)</c:v>
                </c:pt>
                <c:pt idx="4">
                  <c:v>Richardson Hospital (-)</c:v>
                </c:pt>
                <c:pt idx="5">
                  <c:v>Sedgefield Community Hospital (-)</c:v>
                </c:pt>
                <c:pt idx="6">
                  <c:v>University Hospital Of North Durham (211)</c:v>
                </c:pt>
                <c:pt idx="7">
                  <c:v>Shotley Bridge Hospital Site (-)</c:v>
                </c:pt>
                <c:pt idx="8">
                  <c:v>Darlington Memorial Hospital (174)</c:v>
                </c:pt>
              </c:strCache>
            </c:strRef>
          </c:cat>
          <c:val>
            <c:numRef>
              <c:f>Sheet1!$G$2:$G$10</c:f>
              <c:numCache>
                <c:formatCode>0.0;;</c:formatCode>
                <c:ptCount val="9"/>
                <c:pt idx="0">
                  <c:v>8.8286133977453503</c:v>
                </c:pt>
                <c:pt idx="1">
                  <c:v>0</c:v>
                </c:pt>
                <c:pt idx="2">
                  <c:v>0</c:v>
                </c:pt>
                <c:pt idx="3">
                  <c:v>0</c:v>
                </c:pt>
                <c:pt idx="4">
                  <c:v>0</c:v>
                </c:pt>
                <c:pt idx="5">
                  <c:v>0</c:v>
                </c:pt>
                <c:pt idx="6">
                  <c:v>8.7998497690443607</c:v>
                </c:pt>
                <c:pt idx="7">
                  <c:v>0</c:v>
                </c:pt>
                <c:pt idx="8">
                  <c:v>8.5781949538892732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DE27-40F8-9D90-804C13A987E8}"/>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Bishop Auckland Hospital (39)</c:v>
                </c:pt>
                <c:pt idx="2">
                  <c:v>Chester Le Street Hospital (-)</c:v>
                </c:pt>
                <c:pt idx="3">
                  <c:v>Horn Hall Hospital (-)</c:v>
                </c:pt>
                <c:pt idx="4">
                  <c:v>Richardson Hospital (-)</c:v>
                </c:pt>
                <c:pt idx="5">
                  <c:v>Sedgefield Community Hospital (-)</c:v>
                </c:pt>
                <c:pt idx="6">
                  <c:v>University Hospital Of North Durham (211)</c:v>
                </c:pt>
                <c:pt idx="7">
                  <c:v>Shotley Bridge Hospital Site (-)</c:v>
                </c:pt>
                <c:pt idx="8">
                  <c:v>Darlington Memorial Hospital (174)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DE27-40F8-9D90-804C13A987E8}"/>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Bishop Auckland Hospital (39)</c:v>
                </c:pt>
                <c:pt idx="2">
                  <c:v>Chester Le Street Hospital (-)</c:v>
                </c:pt>
                <c:pt idx="3">
                  <c:v>Horn Hall Hospital (-)</c:v>
                </c:pt>
                <c:pt idx="4">
                  <c:v>Richardson Hospital (-)</c:v>
                </c:pt>
                <c:pt idx="5">
                  <c:v>Sedgefield Community Hospital (-)</c:v>
                </c:pt>
                <c:pt idx="6">
                  <c:v>University Hospital Of North Durham (211)</c:v>
                </c:pt>
                <c:pt idx="7">
                  <c:v>Shotley Bridge Hospital Site (-)</c:v>
                </c:pt>
                <c:pt idx="8">
                  <c:v>Darlington Memorial Hospital (174)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DE27-40F8-9D90-804C13A987E8}"/>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(451)</c:v>
                </c:pt>
                <c:pt idx="1">
                  <c:v>Bishop Auckland Hospital (39)</c:v>
                </c:pt>
                <c:pt idx="2">
                  <c:v>Chester Le Street Hospital (-)</c:v>
                </c:pt>
                <c:pt idx="3">
                  <c:v>Horn Hall Hospital (-)</c:v>
                </c:pt>
                <c:pt idx="4">
                  <c:v>Richardson Hospital (-)</c:v>
                </c:pt>
                <c:pt idx="5">
                  <c:v>Sedgefield Community Hospital (-)</c:v>
                </c:pt>
                <c:pt idx="6">
                  <c:v>University Hospital Of North Durham (211)</c:v>
                </c:pt>
                <c:pt idx="7">
                  <c:v>Shotley Bridge Hospital Site (-)</c:v>
                </c:pt>
                <c:pt idx="8">
                  <c:v>Darlington Memorial Hospital (174)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DE27-40F8-9D90-804C13A987E8}"/>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1.1713866022546497</c:v>
                </c:pt>
                <c:pt idx="1">
                  <c:v>2.3113994547338983</c:v>
                </c:pt>
                <c:pt idx="2">
                  <c:v>0</c:v>
                </c:pt>
                <c:pt idx="3">
                  <c:v>0</c:v>
                </c:pt>
                <c:pt idx="4">
                  <c:v>0</c:v>
                </c:pt>
                <c:pt idx="5">
                  <c:v>0</c:v>
                </c:pt>
                <c:pt idx="6">
                  <c:v>1.2001502309556393</c:v>
                </c:pt>
                <c:pt idx="7">
                  <c:v>0</c:v>
                </c:pt>
                <c:pt idx="8">
                  <c:v>1.4218050461107268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DE27-40F8-9D90-804C13A987E8}"/>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DE27-40F8-9D90-804C13A987E8}"/>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DE27-40F8-9D90-804C13A987E8}"/>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(33)</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(154)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781-46C3-8CAC-7930FBB88ED1}"/>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(33)</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(154)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781-46C3-8CAC-7930FBB88ED1}"/>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(33)</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(154)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781-46C3-8CAC-7930FBB88ED1}"/>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(33)</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(154)</c:v>
                </c:pt>
              </c:strCache>
            </c:strRef>
          </c:cat>
          <c:val>
            <c:numRef>
              <c:f>Sheet1!$G$2:$G$10</c:f>
              <c:numCache>
                <c:formatCode>0.0;;</c:formatCode>
                <c:ptCount val="9"/>
                <c:pt idx="0">
                  <c:v>7.7792692196178974</c:v>
                </c:pt>
                <c:pt idx="1">
                  <c:v>7.3929834143475119</c:v>
                </c:pt>
                <c:pt idx="2">
                  <c:v>0</c:v>
                </c:pt>
                <c:pt idx="3">
                  <c:v>0</c:v>
                </c:pt>
                <c:pt idx="4">
                  <c:v>0</c:v>
                </c:pt>
                <c:pt idx="5">
                  <c:v>0</c:v>
                </c:pt>
                <c:pt idx="6">
                  <c:v>7.8835586206935533</c:v>
                </c:pt>
                <c:pt idx="7">
                  <c:v>0</c:v>
                </c:pt>
                <c:pt idx="8">
                  <c:v>7.3227598177801054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781-46C3-8CAC-7930FBB88ED1}"/>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(33)</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(154)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781-46C3-8CAC-7930FBB88ED1}"/>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(33)</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(154)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781-46C3-8CAC-7930FBB88ED1}"/>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(33)</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(154)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781-46C3-8CAC-7930FBB88ED1}"/>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2.2207307803821026</c:v>
                </c:pt>
                <c:pt idx="1">
                  <c:v>2.6070165856524881</c:v>
                </c:pt>
                <c:pt idx="2">
                  <c:v>0</c:v>
                </c:pt>
                <c:pt idx="3">
                  <c:v>0</c:v>
                </c:pt>
                <c:pt idx="4">
                  <c:v>0</c:v>
                </c:pt>
                <c:pt idx="5">
                  <c:v>0</c:v>
                </c:pt>
                <c:pt idx="6">
                  <c:v>2.1164413793064467</c:v>
                </c:pt>
                <c:pt idx="7">
                  <c:v>0</c:v>
                </c:pt>
                <c:pt idx="8">
                  <c:v>2.6772401822198946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781-46C3-8CAC-7930FBB88ED1}"/>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781-46C3-8CAC-7930FBB88ED1}"/>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781-46C3-8CAC-7930FBB88ED1}"/>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(461)</c:v>
                </c:pt>
                <c:pt idx="1">
                  <c:v>Bishop Auckland Hospital (40)</c:v>
                </c:pt>
                <c:pt idx="2">
                  <c:v>Chester Le Street Hospital (-)</c:v>
                </c:pt>
                <c:pt idx="3">
                  <c:v>Horn Hall Hospital (-)</c:v>
                </c:pt>
                <c:pt idx="4">
                  <c:v>Richardson Hospital (-)</c:v>
                </c:pt>
                <c:pt idx="5">
                  <c:v>Sedgefield Community Hospital (-)</c:v>
                </c:pt>
                <c:pt idx="6">
                  <c:v>University Hospital Of North Durham (215)</c:v>
                </c:pt>
                <c:pt idx="7">
                  <c:v>Shotley Bridge Hospital Site (-)</c:v>
                </c:pt>
                <c:pt idx="8">
                  <c:v>Darlington Memorial Hospital (179)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E969-4E64-8CCE-F14F050D0E4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(461)</c:v>
                </c:pt>
                <c:pt idx="1">
                  <c:v>Bishop Auckland Hospital (40)</c:v>
                </c:pt>
                <c:pt idx="2">
                  <c:v>Chester Le Street Hospital (-)</c:v>
                </c:pt>
                <c:pt idx="3">
                  <c:v>Horn Hall Hospital (-)</c:v>
                </c:pt>
                <c:pt idx="4">
                  <c:v>Richardson Hospital (-)</c:v>
                </c:pt>
                <c:pt idx="5">
                  <c:v>Sedgefield Community Hospital (-)</c:v>
                </c:pt>
                <c:pt idx="6">
                  <c:v>University Hospital Of North Durham (215)</c:v>
                </c:pt>
                <c:pt idx="7">
                  <c:v>Shotley Bridge Hospital Site (-)</c:v>
                </c:pt>
                <c:pt idx="8">
                  <c:v>Darlington Memorial Hospital (179)</c:v>
                </c:pt>
              </c:strCache>
            </c:strRef>
          </c:cat>
          <c:val>
            <c:numRef>
              <c:f>Sheet1!$E$2:$E$10</c:f>
              <c:numCache>
                <c:formatCode>0.0;;</c:formatCode>
                <c:ptCount val="9"/>
                <c:pt idx="0">
                  <c:v>0</c:v>
                </c:pt>
                <c:pt idx="1">
                  <c:v>0</c:v>
                </c:pt>
                <c:pt idx="2">
                  <c:v>0</c:v>
                </c:pt>
                <c:pt idx="3">
                  <c:v>0</c:v>
                </c:pt>
                <c:pt idx="4">
                  <c:v>0</c:v>
                </c:pt>
                <c:pt idx="5">
                  <c:v>0</c:v>
                </c:pt>
                <c:pt idx="6">
                  <c:v>0</c:v>
                </c:pt>
                <c:pt idx="7">
                  <c:v>0</c:v>
                </c:pt>
                <c:pt idx="8">
                  <c:v>9.0936260165906546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E969-4E64-8CCE-F14F050D0E4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(461)</c:v>
                </c:pt>
                <c:pt idx="1">
                  <c:v>Bishop Auckland Hospital (40)</c:v>
                </c:pt>
                <c:pt idx="2">
                  <c:v>Chester Le Street Hospital (-)</c:v>
                </c:pt>
                <c:pt idx="3">
                  <c:v>Horn Hall Hospital (-)</c:v>
                </c:pt>
                <c:pt idx="4">
                  <c:v>Richardson Hospital (-)</c:v>
                </c:pt>
                <c:pt idx="5">
                  <c:v>Sedgefield Community Hospital (-)</c:v>
                </c:pt>
                <c:pt idx="6">
                  <c:v>University Hospital Of North Durham (215)</c:v>
                </c:pt>
                <c:pt idx="7">
                  <c:v>Shotley Bridge Hospital Site (-)</c:v>
                </c:pt>
                <c:pt idx="8">
                  <c:v>Darlington Memorial Hospital (179)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E969-4E64-8CCE-F14F050D0E4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(461)</c:v>
                </c:pt>
                <c:pt idx="1">
                  <c:v>Bishop Auckland Hospital (40)</c:v>
                </c:pt>
                <c:pt idx="2">
                  <c:v>Chester Le Street Hospital (-)</c:v>
                </c:pt>
                <c:pt idx="3">
                  <c:v>Horn Hall Hospital (-)</c:v>
                </c:pt>
                <c:pt idx="4">
                  <c:v>Richardson Hospital (-)</c:v>
                </c:pt>
                <c:pt idx="5">
                  <c:v>Sedgefield Community Hospital (-)</c:v>
                </c:pt>
                <c:pt idx="6">
                  <c:v>University Hospital Of North Durham (215)</c:v>
                </c:pt>
                <c:pt idx="7">
                  <c:v>Shotley Bridge Hospital Site (-)</c:v>
                </c:pt>
                <c:pt idx="8">
                  <c:v>Darlington Memorial Hospital (179)</c:v>
                </c:pt>
              </c:strCache>
            </c:strRef>
          </c:cat>
          <c:val>
            <c:numRef>
              <c:f>Sheet1!$G$2:$G$10</c:f>
              <c:numCache>
                <c:formatCode>0.0;;</c:formatCode>
                <c:ptCount val="9"/>
                <c:pt idx="0">
                  <c:v>9.3002305035976587</c:v>
                </c:pt>
                <c:pt idx="1">
                  <c:v>9.1870100320950439</c:v>
                </c:pt>
                <c:pt idx="2">
                  <c:v>0</c:v>
                </c:pt>
                <c:pt idx="3">
                  <c:v>0</c:v>
                </c:pt>
                <c:pt idx="4">
                  <c:v>0</c:v>
                </c:pt>
                <c:pt idx="5">
                  <c:v>0</c:v>
                </c:pt>
                <c:pt idx="6">
                  <c:v>9.2246571295034379</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E969-4E64-8CCE-F14F050D0E4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(461)</c:v>
                </c:pt>
                <c:pt idx="1">
                  <c:v>Bishop Auckland Hospital (40)</c:v>
                </c:pt>
                <c:pt idx="2">
                  <c:v>Chester Le Street Hospital (-)</c:v>
                </c:pt>
                <c:pt idx="3">
                  <c:v>Horn Hall Hospital (-)</c:v>
                </c:pt>
                <c:pt idx="4">
                  <c:v>Richardson Hospital (-)</c:v>
                </c:pt>
                <c:pt idx="5">
                  <c:v>Sedgefield Community Hospital (-)</c:v>
                </c:pt>
                <c:pt idx="6">
                  <c:v>University Hospital Of North Durham (215)</c:v>
                </c:pt>
                <c:pt idx="7">
                  <c:v>Shotley Bridge Hospital Site (-)</c:v>
                </c:pt>
                <c:pt idx="8">
                  <c:v>Darlington Memorial Hospital (179)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E969-4E64-8CCE-F14F050D0E4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(461)</c:v>
                </c:pt>
                <c:pt idx="1">
                  <c:v>Bishop Auckland Hospital (40)</c:v>
                </c:pt>
                <c:pt idx="2">
                  <c:v>Chester Le Street Hospital (-)</c:v>
                </c:pt>
                <c:pt idx="3">
                  <c:v>Horn Hall Hospital (-)</c:v>
                </c:pt>
                <c:pt idx="4">
                  <c:v>Richardson Hospital (-)</c:v>
                </c:pt>
                <c:pt idx="5">
                  <c:v>Sedgefield Community Hospital (-)</c:v>
                </c:pt>
                <c:pt idx="6">
                  <c:v>University Hospital Of North Durham (215)</c:v>
                </c:pt>
                <c:pt idx="7">
                  <c:v>Shotley Bridge Hospital Site (-)</c:v>
                </c:pt>
                <c:pt idx="8">
                  <c:v>Darlington Memorial Hospital (179)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E969-4E64-8CCE-F14F050D0E4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(461)</c:v>
                </c:pt>
                <c:pt idx="1">
                  <c:v>Bishop Auckland Hospital (40)</c:v>
                </c:pt>
                <c:pt idx="2">
                  <c:v>Chester Le Street Hospital (-)</c:v>
                </c:pt>
                <c:pt idx="3">
                  <c:v>Horn Hall Hospital (-)</c:v>
                </c:pt>
                <c:pt idx="4">
                  <c:v>Richardson Hospital (-)</c:v>
                </c:pt>
                <c:pt idx="5">
                  <c:v>Sedgefield Community Hospital (-)</c:v>
                </c:pt>
                <c:pt idx="6">
                  <c:v>University Hospital Of North Durham (215)</c:v>
                </c:pt>
                <c:pt idx="7">
                  <c:v>Shotley Bridge Hospital Site (-)</c:v>
                </c:pt>
                <c:pt idx="8">
                  <c:v>Darlington Memorial Hospital (179)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E969-4E64-8CCE-F14F050D0E4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0.69976949640234132</c:v>
                </c:pt>
                <c:pt idx="1">
                  <c:v>0.81298996790495615</c:v>
                </c:pt>
                <c:pt idx="2">
                  <c:v>0</c:v>
                </c:pt>
                <c:pt idx="3">
                  <c:v>0</c:v>
                </c:pt>
                <c:pt idx="4">
                  <c:v>0</c:v>
                </c:pt>
                <c:pt idx="5">
                  <c:v>0</c:v>
                </c:pt>
                <c:pt idx="6">
                  <c:v>0.77534287049656214</c:v>
                </c:pt>
                <c:pt idx="7">
                  <c:v>0</c:v>
                </c:pt>
                <c:pt idx="8">
                  <c:v>0.90637398340934539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E969-4E64-8CCE-F14F050D0E4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E969-4E64-8CCE-F14F050D0E4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E969-4E64-8CCE-F14F050D0E4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(387)</c:v>
                </c:pt>
                <c:pt idx="1">
                  <c:v>Bishop Auckland Hospital (39)</c:v>
                </c:pt>
                <c:pt idx="2">
                  <c:v>Chester Le Street Hospital (-)</c:v>
                </c:pt>
                <c:pt idx="3">
                  <c:v>Horn Hall Hospital (-)</c:v>
                </c:pt>
                <c:pt idx="4">
                  <c:v>Richardson Hospital (-)</c:v>
                </c:pt>
                <c:pt idx="5">
                  <c:v>Sedgefield Community Hospital (-)</c:v>
                </c:pt>
                <c:pt idx="6">
                  <c:v>University Hospital Of North Durham (178)</c:v>
                </c:pt>
                <c:pt idx="7">
                  <c:v>Shotley Bridge Hospital Site (-)</c:v>
                </c:pt>
                <c:pt idx="8">
                  <c:v>Darlington Memorial Hospital (145)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F7-4888-AC2A-F037669B815A}"/>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(387)</c:v>
                </c:pt>
                <c:pt idx="1">
                  <c:v>Bishop Auckland Hospital (39)</c:v>
                </c:pt>
                <c:pt idx="2">
                  <c:v>Chester Le Street Hospital (-)</c:v>
                </c:pt>
                <c:pt idx="3">
                  <c:v>Horn Hall Hospital (-)</c:v>
                </c:pt>
                <c:pt idx="4">
                  <c:v>Richardson Hospital (-)</c:v>
                </c:pt>
                <c:pt idx="5">
                  <c:v>Sedgefield Community Hospital (-)</c:v>
                </c:pt>
                <c:pt idx="6">
                  <c:v>University Hospital Of North Durham (178)</c:v>
                </c:pt>
                <c:pt idx="7">
                  <c:v>Shotley Bridge Hospital Site (-)</c:v>
                </c:pt>
                <c:pt idx="8">
                  <c:v>Darlington Memorial Hospital (145)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F7-4888-AC2A-F037669B815A}"/>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(387)</c:v>
                </c:pt>
                <c:pt idx="1">
                  <c:v>Bishop Auckland Hospital (39)</c:v>
                </c:pt>
                <c:pt idx="2">
                  <c:v>Chester Le Street Hospital (-)</c:v>
                </c:pt>
                <c:pt idx="3">
                  <c:v>Horn Hall Hospital (-)</c:v>
                </c:pt>
                <c:pt idx="4">
                  <c:v>Richardson Hospital (-)</c:v>
                </c:pt>
                <c:pt idx="5">
                  <c:v>Sedgefield Community Hospital (-)</c:v>
                </c:pt>
                <c:pt idx="6">
                  <c:v>University Hospital Of North Durham (178)</c:v>
                </c:pt>
                <c:pt idx="7">
                  <c:v>Shotley Bridge Hospital Site (-)</c:v>
                </c:pt>
                <c:pt idx="8">
                  <c:v>Darlington Memorial Hospital (145)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F7-4888-AC2A-F037669B815A}"/>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(387)</c:v>
                </c:pt>
                <c:pt idx="1">
                  <c:v>Bishop Auckland Hospital (39)</c:v>
                </c:pt>
                <c:pt idx="2">
                  <c:v>Chester Le Street Hospital (-)</c:v>
                </c:pt>
                <c:pt idx="3">
                  <c:v>Horn Hall Hospital (-)</c:v>
                </c:pt>
                <c:pt idx="4">
                  <c:v>Richardson Hospital (-)</c:v>
                </c:pt>
                <c:pt idx="5">
                  <c:v>Sedgefield Community Hospital (-)</c:v>
                </c:pt>
                <c:pt idx="6">
                  <c:v>University Hospital Of North Durham (178)</c:v>
                </c:pt>
                <c:pt idx="7">
                  <c:v>Shotley Bridge Hospital Site (-)</c:v>
                </c:pt>
                <c:pt idx="8">
                  <c:v>Darlington Memorial Hospital (145)</c:v>
                </c:pt>
              </c:strCache>
            </c:strRef>
          </c:cat>
          <c:val>
            <c:numRef>
              <c:f>Sheet1!$G$2:$G$10</c:f>
              <c:numCache>
                <c:formatCode>0.0;;</c:formatCode>
                <c:ptCount val="9"/>
                <c:pt idx="0">
                  <c:v>9.0490845231492987</c:v>
                </c:pt>
                <c:pt idx="1">
                  <c:v>8.8048418505538759</c:v>
                </c:pt>
                <c:pt idx="2">
                  <c:v>0</c:v>
                </c:pt>
                <c:pt idx="3">
                  <c:v>0</c:v>
                </c:pt>
                <c:pt idx="4">
                  <c:v>0</c:v>
                </c:pt>
                <c:pt idx="5">
                  <c:v>0</c:v>
                </c:pt>
                <c:pt idx="6">
                  <c:v>9.1192642322558211</c:v>
                </c:pt>
                <c:pt idx="7">
                  <c:v>0</c:v>
                </c:pt>
                <c:pt idx="8">
                  <c:v>8.7820975425869658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F7-4888-AC2A-F037669B815A}"/>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(387)</c:v>
                </c:pt>
                <c:pt idx="1">
                  <c:v>Bishop Auckland Hospital (39)</c:v>
                </c:pt>
                <c:pt idx="2">
                  <c:v>Chester Le Street Hospital (-)</c:v>
                </c:pt>
                <c:pt idx="3">
                  <c:v>Horn Hall Hospital (-)</c:v>
                </c:pt>
                <c:pt idx="4">
                  <c:v>Richardson Hospital (-)</c:v>
                </c:pt>
                <c:pt idx="5">
                  <c:v>Sedgefield Community Hospital (-)</c:v>
                </c:pt>
                <c:pt idx="6">
                  <c:v>University Hospital Of North Durham (178)</c:v>
                </c:pt>
                <c:pt idx="7">
                  <c:v>Shotley Bridge Hospital Site (-)</c:v>
                </c:pt>
                <c:pt idx="8">
                  <c:v>Darlington Memorial Hospital (145)</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F7-4888-AC2A-F037669B815A}"/>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(387)</c:v>
                </c:pt>
                <c:pt idx="1">
                  <c:v>Bishop Auckland Hospital (39)</c:v>
                </c:pt>
                <c:pt idx="2">
                  <c:v>Chester Le Street Hospital (-)</c:v>
                </c:pt>
                <c:pt idx="3">
                  <c:v>Horn Hall Hospital (-)</c:v>
                </c:pt>
                <c:pt idx="4">
                  <c:v>Richardson Hospital (-)</c:v>
                </c:pt>
                <c:pt idx="5">
                  <c:v>Sedgefield Community Hospital (-)</c:v>
                </c:pt>
                <c:pt idx="6">
                  <c:v>University Hospital Of North Durham (178)</c:v>
                </c:pt>
                <c:pt idx="7">
                  <c:v>Shotley Bridge Hospital Site (-)</c:v>
                </c:pt>
                <c:pt idx="8">
                  <c:v>Darlington Memorial Hospital (145)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F7-4888-AC2A-F037669B815A}"/>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(387)</c:v>
                </c:pt>
                <c:pt idx="1">
                  <c:v>Bishop Auckland Hospital (39)</c:v>
                </c:pt>
                <c:pt idx="2">
                  <c:v>Chester Le Street Hospital (-)</c:v>
                </c:pt>
                <c:pt idx="3">
                  <c:v>Horn Hall Hospital (-)</c:v>
                </c:pt>
                <c:pt idx="4">
                  <c:v>Richardson Hospital (-)</c:v>
                </c:pt>
                <c:pt idx="5">
                  <c:v>Sedgefield Community Hospital (-)</c:v>
                </c:pt>
                <c:pt idx="6">
                  <c:v>University Hospital Of North Durham (178)</c:v>
                </c:pt>
                <c:pt idx="7">
                  <c:v>Shotley Bridge Hospital Site (-)</c:v>
                </c:pt>
                <c:pt idx="8">
                  <c:v>Darlington Memorial Hospital (145)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F7-4888-AC2A-F037669B815A}"/>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0.95091547685070132</c:v>
                </c:pt>
                <c:pt idx="1">
                  <c:v>1.1951581494461241</c:v>
                </c:pt>
                <c:pt idx="2">
                  <c:v>0</c:v>
                </c:pt>
                <c:pt idx="3">
                  <c:v>0</c:v>
                </c:pt>
                <c:pt idx="4">
                  <c:v>0</c:v>
                </c:pt>
                <c:pt idx="5">
                  <c:v>0</c:v>
                </c:pt>
                <c:pt idx="6">
                  <c:v>0.88073576774417894</c:v>
                </c:pt>
                <c:pt idx="7">
                  <c:v>0</c:v>
                </c:pt>
                <c:pt idx="8">
                  <c:v>1.2179024574130342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F7-4888-AC2A-F037669B815A}"/>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F7-4888-AC2A-F037669B815A}"/>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CF7-4888-AC2A-F037669B815A}"/>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Bishop Auckland Hospital (37)</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(164)</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Bishop Auckland Hospital (37)</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(164)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Bishop Auckland Hospital (37)</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(164)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Bishop Auckland Hospital (37)</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(164)</c:v>
                </c:pt>
              </c:strCache>
            </c:strRef>
          </c:cat>
          <c:val>
            <c:numRef>
              <c:f>Sheet1!$G$2:$G$10</c:f>
              <c:numCache>
                <c:formatCode>0.0;;</c:formatCode>
                <c:ptCount val="9"/>
                <c:pt idx="0">
                  <c:v>8.1787036145630712</c:v>
                </c:pt>
                <c:pt idx="1">
                  <c:v>7.6715778104071166</c:v>
                </c:pt>
                <c:pt idx="2">
                  <c:v>0</c:v>
                </c:pt>
                <c:pt idx="3">
                  <c:v>0</c:v>
                </c:pt>
                <c:pt idx="4">
                  <c:v>0</c:v>
                </c:pt>
                <c:pt idx="5">
                  <c:v>0</c:v>
                </c:pt>
                <c:pt idx="6">
                  <c:v>8.1364440452658418</c:v>
                </c:pt>
                <c:pt idx="7">
                  <c:v>0</c:v>
                </c:pt>
                <c:pt idx="8">
                  <c:v>8.0186320355894232</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Bishop Auckland Hospital (37)</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(164)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Bishop Auckland Hospital (37)</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(164)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(420)</c:v>
                </c:pt>
                <c:pt idx="1">
                  <c:v>Bishop Auckland Hospital (37)</c:v>
                </c:pt>
                <c:pt idx="2">
                  <c:v>Chester Le Street Hospital (-)</c:v>
                </c:pt>
                <c:pt idx="3">
                  <c:v>Horn Hall Hospital (-)</c:v>
                </c:pt>
                <c:pt idx="4">
                  <c:v>Richardson Hospital (-)</c:v>
                </c:pt>
                <c:pt idx="5">
                  <c:v>Sedgefield Community Hospital (-)</c:v>
                </c:pt>
                <c:pt idx="6">
                  <c:v>University Hospital Of North Durham (191)</c:v>
                </c:pt>
                <c:pt idx="7">
                  <c:v>Shotley Bridge Hospital Site (-)</c:v>
                </c:pt>
                <c:pt idx="8">
                  <c:v>Darlington Memorial Hospital (164)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1.8212963854369288</c:v>
                </c:pt>
                <c:pt idx="1">
                  <c:v>2.3284221895928834</c:v>
                </c:pt>
                <c:pt idx="2">
                  <c:v>0</c:v>
                </c:pt>
                <c:pt idx="3">
                  <c:v>0</c:v>
                </c:pt>
                <c:pt idx="4">
                  <c:v>0</c:v>
                </c:pt>
                <c:pt idx="5">
                  <c:v>0</c:v>
                </c:pt>
                <c:pt idx="6">
                  <c:v>1.8635559547341582</c:v>
                </c:pt>
                <c:pt idx="7">
                  <c:v>0</c:v>
                </c:pt>
                <c:pt idx="8">
                  <c:v>1.9813679644105768</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0BCC-4313-986E-2903F7EF9C7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0BCC-4313-986E-2903F7EF9C7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0BCC-4313-986E-2903F7EF9C7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Sheet1!$G$2:$G$10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0BCC-4313-986E-2903F7EF9C7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0BCC-4313-986E-2903F7EF9C7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Sheet1!$I$2:$I$10</c:f>
              <c:numCache>
                <c:formatCode>0.0;;</c:formatCode>
                <c:ptCount val="9"/>
                <c:pt idx="0">
                  <c:v>9.2815394976867509</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0BCC-4313-986E-2903F7EF9C7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(52)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0BCC-4313-986E-2903F7EF9C7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0.71846050231324909</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0BCC-4313-986E-2903F7EF9C7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BCC-4313-986E-2903F7EF9C7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BCC-4313-986E-2903F7EF9C7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(66)</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2CD2-4C11-85B3-193F8A14DA1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(66)</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2CD2-4C11-85B3-193F8A14DA1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(66)</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2CD2-4C11-85B3-193F8A14DA1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(66)</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Sheet1!$G$2:$G$10</c:f>
              <c:numCache>
                <c:formatCode>0.0;;</c:formatCode>
                <c:ptCount val="9"/>
                <c:pt idx="0">
                  <c:v>8.4371984237741895</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2CD2-4C11-85B3-193F8A14DA1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(66)</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2CD2-4C11-85B3-193F8A14DA1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(66)</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2CD2-4C11-85B3-193F8A14DA1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(66)</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2CD2-4C11-85B3-193F8A14DA1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1.5628015762258105</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2CD2-4C11-85B3-193F8A14DA1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2CD2-4C11-85B3-193F8A14DA1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2CD2-4C11-85B3-193F8A14DA1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841E-46BA-974E-38514A7AB3E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841E-46BA-974E-38514A7AB3E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841E-46BA-974E-38514A7AB3E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Sheet1!$G$2:$G$10</c:f>
              <c:numCache>
                <c:formatCode>0.0;;</c:formatCode>
                <c:ptCount val="9"/>
                <c:pt idx="0">
                  <c:v>6.9591137091745807</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841E-46BA-974E-38514A7AB3E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841E-46BA-974E-38514A7AB3E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841E-46BA-974E-38514A7AB3E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(43)</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841E-46BA-974E-38514A7AB3E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3.0408862908254193</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841E-46BA-974E-38514A7AB3E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41E-46BA-974E-38514A7AB3E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41E-46BA-974E-38514A7AB3E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2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(165)</c:v>
                </c:pt>
                <c:pt idx="1">
                  <c:v>Bishop Auckland Hospital (-)</c:v>
                </c:pt>
                <c:pt idx="2">
                  <c:v>Chester Le Street Hospital (-)</c:v>
                </c:pt>
                <c:pt idx="3">
                  <c:v>Horn Hall Hospital (-)</c:v>
                </c:pt>
                <c:pt idx="4">
                  <c:v>Richardson Hospital (-)</c:v>
                </c:pt>
                <c:pt idx="5">
                  <c:v>Sedgefield Community Hospital (-)</c:v>
                </c:pt>
                <c:pt idx="6">
                  <c:v>University Hospital Of North Durham (70)</c:v>
                </c:pt>
                <c:pt idx="7">
                  <c:v>Shotley Bridge Hospital Site (-)</c:v>
                </c:pt>
                <c:pt idx="8">
                  <c:v>Darlington Memorial Hospital (50)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9107-4A21-BE73-89DE60967FA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(165)</c:v>
                </c:pt>
                <c:pt idx="1">
                  <c:v>Bishop Auckland Hospital (-)</c:v>
                </c:pt>
                <c:pt idx="2">
                  <c:v>Chester Le Street Hospital (-)</c:v>
                </c:pt>
                <c:pt idx="3">
                  <c:v>Horn Hall Hospital (-)</c:v>
                </c:pt>
                <c:pt idx="4">
                  <c:v>Richardson Hospital (-)</c:v>
                </c:pt>
                <c:pt idx="5">
                  <c:v>Sedgefield Community Hospital (-)</c:v>
                </c:pt>
                <c:pt idx="6">
                  <c:v>University Hospital Of North Durham (70)</c:v>
                </c:pt>
                <c:pt idx="7">
                  <c:v>Shotley Bridge Hospital Site (-)</c:v>
                </c:pt>
                <c:pt idx="8">
                  <c:v>Darlington Memorial Hospital (50)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9107-4A21-BE73-89DE60967FA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(165)</c:v>
                </c:pt>
                <c:pt idx="1">
                  <c:v>Bishop Auckland Hospital (-)</c:v>
                </c:pt>
                <c:pt idx="2">
                  <c:v>Chester Le Street Hospital (-)</c:v>
                </c:pt>
                <c:pt idx="3">
                  <c:v>Horn Hall Hospital (-)</c:v>
                </c:pt>
                <c:pt idx="4">
                  <c:v>Richardson Hospital (-)</c:v>
                </c:pt>
                <c:pt idx="5">
                  <c:v>Sedgefield Community Hospital (-)</c:v>
                </c:pt>
                <c:pt idx="6">
                  <c:v>University Hospital Of North Durham (70)</c:v>
                </c:pt>
                <c:pt idx="7">
                  <c:v>Shotley Bridge Hospital Site (-)</c:v>
                </c:pt>
                <c:pt idx="8">
                  <c:v>Darlington Memorial Hospital (50)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9107-4A21-BE73-89DE60967FA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(165)</c:v>
                </c:pt>
                <c:pt idx="1">
                  <c:v>Bishop Auckland Hospital (-)</c:v>
                </c:pt>
                <c:pt idx="2">
                  <c:v>Chester Le Street Hospital (-)</c:v>
                </c:pt>
                <c:pt idx="3">
                  <c:v>Horn Hall Hospital (-)</c:v>
                </c:pt>
                <c:pt idx="4">
                  <c:v>Richardson Hospital (-)</c:v>
                </c:pt>
                <c:pt idx="5">
                  <c:v>Sedgefield Community Hospital (-)</c:v>
                </c:pt>
                <c:pt idx="6">
                  <c:v>University Hospital Of North Durham (70)</c:v>
                </c:pt>
                <c:pt idx="7">
                  <c:v>Shotley Bridge Hospital Site (-)</c:v>
                </c:pt>
                <c:pt idx="8">
                  <c:v>Darlington Memorial Hospital (50)</c:v>
                </c:pt>
              </c:strCache>
            </c:strRef>
          </c:cat>
          <c:val>
            <c:numRef>
              <c:f>Sheet1!$G$2:$G$10</c:f>
              <c:numCache>
                <c:formatCode>0.0;;</c:formatCode>
                <c:ptCount val="9"/>
                <c:pt idx="0">
                  <c:v>8.9236356465606423</c:v>
                </c:pt>
                <c:pt idx="1">
                  <c:v>0</c:v>
                </c:pt>
                <c:pt idx="2">
                  <c:v>0</c:v>
                </c:pt>
                <c:pt idx="3">
                  <c:v>0</c:v>
                </c:pt>
                <c:pt idx="4">
                  <c:v>0</c:v>
                </c:pt>
                <c:pt idx="5">
                  <c:v>0</c:v>
                </c:pt>
                <c:pt idx="6">
                  <c:v>0</c:v>
                </c:pt>
                <c:pt idx="7">
                  <c:v>0</c:v>
                </c:pt>
                <c:pt idx="8">
                  <c:v>7.9699052866192526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9107-4A21-BE73-89DE60967FA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(165)</c:v>
                </c:pt>
                <c:pt idx="1">
                  <c:v>Bishop Auckland Hospital (-)</c:v>
                </c:pt>
                <c:pt idx="2">
                  <c:v>Chester Le Street Hospital (-)</c:v>
                </c:pt>
                <c:pt idx="3">
                  <c:v>Horn Hall Hospital (-)</c:v>
                </c:pt>
                <c:pt idx="4">
                  <c:v>Richardson Hospital (-)</c:v>
                </c:pt>
                <c:pt idx="5">
                  <c:v>Sedgefield Community Hospital (-)</c:v>
                </c:pt>
                <c:pt idx="6">
                  <c:v>University Hospital Of North Durham (70)</c:v>
                </c:pt>
                <c:pt idx="7">
                  <c:v>Shotley Bridge Hospital Site (-)</c:v>
                </c:pt>
                <c:pt idx="8">
                  <c:v>Darlington Memorial Hospital (50)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9107-4A21-BE73-89DE60967FA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(165)</c:v>
                </c:pt>
                <c:pt idx="1">
                  <c:v>Bishop Auckland Hospital (-)</c:v>
                </c:pt>
                <c:pt idx="2">
                  <c:v>Chester Le Street Hospital (-)</c:v>
                </c:pt>
                <c:pt idx="3">
                  <c:v>Horn Hall Hospital (-)</c:v>
                </c:pt>
                <c:pt idx="4">
                  <c:v>Richardson Hospital (-)</c:v>
                </c:pt>
                <c:pt idx="5">
                  <c:v>Sedgefield Community Hospital (-)</c:v>
                </c:pt>
                <c:pt idx="6">
                  <c:v>University Hospital Of North Durham (70)</c:v>
                </c:pt>
                <c:pt idx="7">
                  <c:v>Shotley Bridge Hospital Site (-)</c:v>
                </c:pt>
                <c:pt idx="8">
                  <c:v>Darlington Memorial Hospital (50)</c:v>
                </c:pt>
              </c:strCache>
            </c:strRef>
          </c:cat>
          <c:val>
            <c:numRef>
              <c:f>Sheet1!$I$2:$I$10</c:f>
              <c:numCache>
                <c:formatCode>0.0;;</c:formatCode>
                <c:ptCount val="9"/>
                <c:pt idx="0">
                  <c:v>0</c:v>
                </c:pt>
                <c:pt idx="1">
                  <c:v>0</c:v>
                </c:pt>
                <c:pt idx="2">
                  <c:v>0</c:v>
                </c:pt>
                <c:pt idx="3">
                  <c:v>0</c:v>
                </c:pt>
                <c:pt idx="4">
                  <c:v>0</c:v>
                </c:pt>
                <c:pt idx="5">
                  <c:v>0</c:v>
                </c:pt>
                <c:pt idx="6">
                  <c:v>9.4563797617144765</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9107-4A21-BE73-89DE60967FA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(165)</c:v>
                </c:pt>
                <c:pt idx="1">
                  <c:v>Bishop Auckland Hospital (-)</c:v>
                </c:pt>
                <c:pt idx="2">
                  <c:v>Chester Le Street Hospital (-)</c:v>
                </c:pt>
                <c:pt idx="3">
                  <c:v>Horn Hall Hospital (-)</c:v>
                </c:pt>
                <c:pt idx="4">
                  <c:v>Richardson Hospital (-)</c:v>
                </c:pt>
                <c:pt idx="5">
                  <c:v>Sedgefield Community Hospital (-)</c:v>
                </c:pt>
                <c:pt idx="6">
                  <c:v>University Hospital Of North Durham (70)</c:v>
                </c:pt>
                <c:pt idx="7">
                  <c:v>Shotley Bridge Hospital Site (-)</c:v>
                </c:pt>
                <c:pt idx="8">
                  <c:v>Darlington Memorial Hospital (50)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9107-4A21-BE73-89DE60967FA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1.0763643534393577</c:v>
                </c:pt>
                <c:pt idx="1">
                  <c:v>0</c:v>
                </c:pt>
                <c:pt idx="2">
                  <c:v>0</c:v>
                </c:pt>
                <c:pt idx="3">
                  <c:v>0</c:v>
                </c:pt>
                <c:pt idx="4">
                  <c:v>0</c:v>
                </c:pt>
                <c:pt idx="5">
                  <c:v>0</c:v>
                </c:pt>
                <c:pt idx="6">
                  <c:v>0.54362023828552353</c:v>
                </c:pt>
                <c:pt idx="7">
                  <c:v>0</c:v>
                </c:pt>
                <c:pt idx="8">
                  <c:v>2.0300947133807474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9107-4A21-BE73-89DE60967FA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107-4A21-BE73-89DE60967FA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107-4A21-BE73-89DE60967FA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(42)</c:v>
                </c:pt>
                <c:pt idx="7">
                  <c:v>Shotley Bridge Hospital Site (-)</c:v>
                </c:pt>
                <c:pt idx="8">
                  <c:v>Darlington Memorial Hospital (43)</c:v>
                </c:pt>
              </c:strCache>
            </c:strRef>
          </c:cat>
          <c:val>
            <c:numRef>
              <c:f>Sheet1!$D$2:$D$10</c:f>
              <c:numCache>
                <c:formatCode>0.0;;</c:formatCode>
                <c:ptCount val="9"/>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61F5-4C4F-818E-B850D26DCF4E}"/>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(42)</c:v>
                </c:pt>
                <c:pt idx="7">
                  <c:v>Shotley Bridge Hospital Site (-)</c:v>
                </c:pt>
                <c:pt idx="8">
                  <c:v>Darlington Memorial Hospital (43)</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61F5-4C4F-818E-B850D26DCF4E}"/>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(42)</c:v>
                </c:pt>
                <c:pt idx="7">
                  <c:v>Shotley Bridge Hospital Site (-)</c:v>
                </c:pt>
                <c:pt idx="8">
                  <c:v>Darlington Memorial Hospital (43)</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61F5-4C4F-818E-B850D26DCF4E}"/>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(42)</c:v>
                </c:pt>
                <c:pt idx="7">
                  <c:v>Shotley Bridge Hospital Site (-)</c:v>
                </c:pt>
                <c:pt idx="8">
                  <c:v>Darlington Memorial Hospital (43)</c:v>
                </c:pt>
              </c:strCache>
            </c:strRef>
          </c:cat>
          <c:val>
            <c:numRef>
              <c:f>Sheet1!$G$2:$G$10</c:f>
              <c:numCache>
                <c:formatCode>0.0;;</c:formatCode>
                <c:ptCount val="9"/>
                <c:pt idx="0">
                  <c:v>7.3446847657657504</c:v>
                </c:pt>
                <c:pt idx="1">
                  <c:v>0</c:v>
                </c:pt>
                <c:pt idx="2">
                  <c:v>0</c:v>
                </c:pt>
                <c:pt idx="3">
                  <c:v>0</c:v>
                </c:pt>
                <c:pt idx="4">
                  <c:v>0</c:v>
                </c:pt>
                <c:pt idx="5">
                  <c:v>0</c:v>
                </c:pt>
                <c:pt idx="6">
                  <c:v>6.9175312578399621</c:v>
                </c:pt>
                <c:pt idx="7">
                  <c:v>0</c:v>
                </c:pt>
                <c:pt idx="8">
                  <c:v>7.3241343006399884</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61F5-4C4F-818E-B850D26DCF4E}"/>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(42)</c:v>
                </c:pt>
                <c:pt idx="7">
                  <c:v>Shotley Bridge Hospital Site (-)</c:v>
                </c:pt>
                <c:pt idx="8">
                  <c:v>Darlington Memorial Hospital (43)</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61F5-4C4F-818E-B850D26DCF4E}"/>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(42)</c:v>
                </c:pt>
                <c:pt idx="7">
                  <c:v>Shotley Bridge Hospital Site (-)</c:v>
                </c:pt>
                <c:pt idx="8">
                  <c:v>Darlington Memorial Hospital (43)</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61F5-4C4F-818E-B850D26DCF4E}"/>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(105)</c:v>
                </c:pt>
                <c:pt idx="1">
                  <c:v>Bishop Auckland Hospital (-)</c:v>
                </c:pt>
                <c:pt idx="2">
                  <c:v>Chester Le Street Hospital (-)</c:v>
                </c:pt>
                <c:pt idx="3">
                  <c:v>Horn Hall Hospital (-)</c:v>
                </c:pt>
                <c:pt idx="4">
                  <c:v>Richardson Hospital (-)</c:v>
                </c:pt>
                <c:pt idx="5">
                  <c:v>Sedgefield Community Hospital (-)</c:v>
                </c:pt>
                <c:pt idx="6">
                  <c:v>University Hospital Of North Durham (42)</c:v>
                </c:pt>
                <c:pt idx="7">
                  <c:v>Shotley Bridge Hospital Site (-)</c:v>
                </c:pt>
                <c:pt idx="8">
                  <c:v>Darlington Memorial Hospital (43)</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61F5-4C4F-818E-B850D26DCF4E}"/>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2.6553152342342496</c:v>
                </c:pt>
                <c:pt idx="1">
                  <c:v>0</c:v>
                </c:pt>
                <c:pt idx="2">
                  <c:v>0</c:v>
                </c:pt>
                <c:pt idx="3">
                  <c:v>0</c:v>
                </c:pt>
                <c:pt idx="4">
                  <c:v>0</c:v>
                </c:pt>
                <c:pt idx="5">
                  <c:v>0</c:v>
                </c:pt>
                <c:pt idx="6">
                  <c:v>3.0824687421600379</c:v>
                </c:pt>
                <c:pt idx="7">
                  <c:v>0</c:v>
                </c:pt>
                <c:pt idx="8">
                  <c:v>2.6758656993600116</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61F5-4C4F-818E-B850D26DCF4E}"/>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61F5-4C4F-818E-B850D26DCF4E}"/>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61F5-4C4F-818E-B850D26DCF4E}"/>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(103)</c:v>
                </c:pt>
                <c:pt idx="1">
                  <c:v>Bishop Auckland Hospital (-)</c:v>
                </c:pt>
                <c:pt idx="2">
                  <c:v>Chester Le Street Hospital (-)</c:v>
                </c:pt>
                <c:pt idx="3">
                  <c:v>Horn Hall Hospital (-)</c:v>
                </c:pt>
                <c:pt idx="4">
                  <c:v>Richardson Hospital (-)</c:v>
                </c:pt>
                <c:pt idx="5">
                  <c:v>Sedgefield Community Hospital (-)</c:v>
                </c:pt>
                <c:pt idx="6">
                  <c:v>University Hospital Of North Durham (46)</c:v>
                </c:pt>
                <c:pt idx="7">
                  <c:v>Shotley Bridge Hospital Site (-)</c:v>
                </c:pt>
                <c:pt idx="8">
                  <c:v>Darlington Memorial Hospital (41)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5B7-4649-AD4C-A3A89DC9C23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(103)</c:v>
                </c:pt>
                <c:pt idx="1">
                  <c:v>Bishop Auckland Hospital (-)</c:v>
                </c:pt>
                <c:pt idx="2">
                  <c:v>Chester Le Street Hospital (-)</c:v>
                </c:pt>
                <c:pt idx="3">
                  <c:v>Horn Hall Hospital (-)</c:v>
                </c:pt>
                <c:pt idx="4">
                  <c:v>Richardson Hospital (-)</c:v>
                </c:pt>
                <c:pt idx="5">
                  <c:v>Sedgefield Community Hospital (-)</c:v>
                </c:pt>
                <c:pt idx="6">
                  <c:v>University Hospital Of North Durham (46)</c:v>
                </c:pt>
                <c:pt idx="7">
                  <c:v>Shotley Bridge Hospital Site (-)</c:v>
                </c:pt>
                <c:pt idx="8">
                  <c:v>Darlington Memorial Hospital (41)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5B7-4649-AD4C-A3A89DC9C23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(103)</c:v>
                </c:pt>
                <c:pt idx="1">
                  <c:v>Bishop Auckland Hospital (-)</c:v>
                </c:pt>
                <c:pt idx="2">
                  <c:v>Chester Le Street Hospital (-)</c:v>
                </c:pt>
                <c:pt idx="3">
                  <c:v>Horn Hall Hospital (-)</c:v>
                </c:pt>
                <c:pt idx="4">
                  <c:v>Richardson Hospital (-)</c:v>
                </c:pt>
                <c:pt idx="5">
                  <c:v>Sedgefield Community Hospital (-)</c:v>
                </c:pt>
                <c:pt idx="6">
                  <c:v>University Hospital Of North Durham (46)</c:v>
                </c:pt>
                <c:pt idx="7">
                  <c:v>Shotley Bridge Hospital Site (-)</c:v>
                </c:pt>
                <c:pt idx="8">
                  <c:v>Darlington Memorial Hospital (41)</c:v>
                </c:pt>
              </c:strCache>
            </c:strRef>
          </c:cat>
          <c:val>
            <c:numRef>
              <c:f>Sheet1!$F$2:$F$10</c:f>
              <c:numCache>
                <c:formatCode>0.0;;</c:formatCode>
                <c:ptCount val="9"/>
                <c:pt idx="0">
                  <c:v>0</c:v>
                </c:pt>
                <c:pt idx="1">
                  <c:v>0</c:v>
                </c:pt>
                <c:pt idx="2">
                  <c:v>0</c:v>
                </c:pt>
                <c:pt idx="3">
                  <c:v>0</c:v>
                </c:pt>
                <c:pt idx="4">
                  <c:v>0</c:v>
                </c:pt>
                <c:pt idx="5">
                  <c:v>0</c:v>
                </c:pt>
                <c:pt idx="6">
                  <c:v>0</c:v>
                </c:pt>
                <c:pt idx="7">
                  <c:v>0</c:v>
                </c:pt>
                <c:pt idx="8">
                  <c:v>4.6249880042825477</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5B7-4649-AD4C-A3A89DC9C23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(103)</c:v>
                </c:pt>
                <c:pt idx="1">
                  <c:v>Bishop Auckland Hospital (-)</c:v>
                </c:pt>
                <c:pt idx="2">
                  <c:v>Chester Le Street Hospital (-)</c:v>
                </c:pt>
                <c:pt idx="3">
                  <c:v>Horn Hall Hospital (-)</c:v>
                </c:pt>
                <c:pt idx="4">
                  <c:v>Richardson Hospital (-)</c:v>
                </c:pt>
                <c:pt idx="5">
                  <c:v>Sedgefield Community Hospital (-)</c:v>
                </c:pt>
                <c:pt idx="6">
                  <c:v>University Hospital Of North Durham (46)</c:v>
                </c:pt>
                <c:pt idx="7">
                  <c:v>Shotley Bridge Hospital Site (-)</c:v>
                </c:pt>
                <c:pt idx="8">
                  <c:v>Darlington Memorial Hospital (41)</c:v>
                </c:pt>
              </c:strCache>
            </c:strRef>
          </c:cat>
          <c:val>
            <c:numRef>
              <c:f>Sheet1!$G$2:$G$10</c:f>
              <c:numCache>
                <c:formatCode>0.0;;</c:formatCode>
                <c:ptCount val="9"/>
                <c:pt idx="0">
                  <c:v>5.898039453122446</c:v>
                </c:pt>
                <c:pt idx="1">
                  <c:v>0</c:v>
                </c:pt>
                <c:pt idx="2">
                  <c:v>0</c:v>
                </c:pt>
                <c:pt idx="3">
                  <c:v>0</c:v>
                </c:pt>
                <c:pt idx="4">
                  <c:v>0</c:v>
                </c:pt>
                <c:pt idx="5">
                  <c:v>0</c:v>
                </c:pt>
                <c:pt idx="6">
                  <c:v>6.2791237952535193</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5B7-4649-AD4C-A3A89DC9C23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(103)</c:v>
                </c:pt>
                <c:pt idx="1">
                  <c:v>Bishop Auckland Hospital (-)</c:v>
                </c:pt>
                <c:pt idx="2">
                  <c:v>Chester Le Street Hospital (-)</c:v>
                </c:pt>
                <c:pt idx="3">
                  <c:v>Horn Hall Hospital (-)</c:v>
                </c:pt>
                <c:pt idx="4">
                  <c:v>Richardson Hospital (-)</c:v>
                </c:pt>
                <c:pt idx="5">
                  <c:v>Sedgefield Community Hospital (-)</c:v>
                </c:pt>
                <c:pt idx="6">
                  <c:v>University Hospital Of North Durham (46)</c:v>
                </c:pt>
                <c:pt idx="7">
                  <c:v>Shotley Bridge Hospital Site (-)</c:v>
                </c:pt>
                <c:pt idx="8">
                  <c:v>Darlington Memorial Hospital (41)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5B7-4649-AD4C-A3A89DC9C23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(103)</c:v>
                </c:pt>
                <c:pt idx="1">
                  <c:v>Bishop Auckland Hospital (-)</c:v>
                </c:pt>
                <c:pt idx="2">
                  <c:v>Chester Le Street Hospital (-)</c:v>
                </c:pt>
                <c:pt idx="3">
                  <c:v>Horn Hall Hospital (-)</c:v>
                </c:pt>
                <c:pt idx="4">
                  <c:v>Richardson Hospital (-)</c:v>
                </c:pt>
                <c:pt idx="5">
                  <c:v>Sedgefield Community Hospital (-)</c:v>
                </c:pt>
                <c:pt idx="6">
                  <c:v>University Hospital Of North Durham (46)</c:v>
                </c:pt>
                <c:pt idx="7">
                  <c:v>Shotley Bridge Hospital Site (-)</c:v>
                </c:pt>
                <c:pt idx="8">
                  <c:v>Darlington Memorial Hospital (41)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5B7-4649-AD4C-A3A89DC9C23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(103)</c:v>
                </c:pt>
                <c:pt idx="1">
                  <c:v>Bishop Auckland Hospital (-)</c:v>
                </c:pt>
                <c:pt idx="2">
                  <c:v>Chester Le Street Hospital (-)</c:v>
                </c:pt>
                <c:pt idx="3">
                  <c:v>Horn Hall Hospital (-)</c:v>
                </c:pt>
                <c:pt idx="4">
                  <c:v>Richardson Hospital (-)</c:v>
                </c:pt>
                <c:pt idx="5">
                  <c:v>Sedgefield Community Hospital (-)</c:v>
                </c:pt>
                <c:pt idx="6">
                  <c:v>University Hospital Of North Durham (46)</c:v>
                </c:pt>
                <c:pt idx="7">
                  <c:v>Shotley Bridge Hospital Site (-)</c:v>
                </c:pt>
                <c:pt idx="8">
                  <c:v>Darlington Memorial Hospital (41)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5B7-4649-AD4C-A3A89DC9C23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4.101960546877554</c:v>
                </c:pt>
                <c:pt idx="1">
                  <c:v>0</c:v>
                </c:pt>
                <c:pt idx="2">
                  <c:v>0</c:v>
                </c:pt>
                <c:pt idx="3">
                  <c:v>0</c:v>
                </c:pt>
                <c:pt idx="4">
                  <c:v>0</c:v>
                </c:pt>
                <c:pt idx="5">
                  <c:v>0</c:v>
                </c:pt>
                <c:pt idx="6">
                  <c:v>3.7208762047464807</c:v>
                </c:pt>
                <c:pt idx="7">
                  <c:v>0</c:v>
                </c:pt>
                <c:pt idx="8">
                  <c:v>5.3750119957174523</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5B7-4649-AD4C-A3A89DC9C23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5B7-4649-AD4C-A3A89DC9C23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5B7-4649-AD4C-A3A89DC9C23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4498-4336-818C-51C9CD2CC2C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4498-4336-818C-51C9CD2CC2C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4498-4336-818C-51C9CD2CC2C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Sheet1!$G$2:$G$10</c:f>
              <c:numCache>
                <c:formatCode>0.0;;</c:formatCode>
                <c:ptCount val="9"/>
                <c:pt idx="0">
                  <c:v>7.1647553508691972</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4498-4336-818C-51C9CD2CC2C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4498-4336-818C-51C9CD2CC2C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4498-4336-818C-51C9CD2CC2C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4498-4336-818C-51C9CD2CC2C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2.8352446491308028</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4498-4336-818C-51C9CD2CC2C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498-4336-818C-51C9CD2CC2C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498-4336-818C-51C9CD2CC2C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A6C-4138-96C2-4A25AF91546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A6C-4138-96C2-4A25AF91546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A6C-4138-96C2-4A25AF91546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Sheet1!$G$2:$G$10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A6C-4138-96C2-4A25AF91546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Sheet1!$H$2:$H$10</c:f>
              <c:numCache>
                <c:formatCode>0.0;;</c:formatCode>
                <c:ptCount val="9"/>
                <c:pt idx="0">
                  <c:v>8.3418187508814388</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A6C-4138-96C2-4A25AF91546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A6C-4138-96C2-4A25AF91546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(32)</c:v>
                </c:pt>
                <c:pt idx="1">
                  <c:v>Bishop Auckland Hospital (-)</c:v>
                </c:pt>
                <c:pt idx="2">
                  <c:v>Chester Le Street Hospital (-)</c:v>
                </c:pt>
                <c:pt idx="3">
                  <c:v>Horn Hall Hospital (-)</c:v>
                </c:pt>
                <c:pt idx="4">
                  <c:v>Richardson Hospital (-)</c:v>
                </c:pt>
                <c:pt idx="5">
                  <c:v>Sedgefield Community Hospital (-)</c:v>
                </c:pt>
                <c:pt idx="6">
                  <c:v>University Hospital Of North Durham (-)</c:v>
                </c:pt>
                <c:pt idx="7">
                  <c:v>Shotley Bridge Hospital Site (-)</c:v>
                </c:pt>
                <c:pt idx="8">
                  <c:v>Darlington Memorial Hospital (-)</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A6C-4138-96C2-4A25AF91546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1.6581812491185612</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A6C-4138-96C2-4A25AF91546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A6C-4138-96C2-4A25AF91546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A6C-4138-96C2-4A25AF91546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(447)</c:v>
                </c:pt>
                <c:pt idx="1">
                  <c:v>Bishop Auckland Hospital (38)</c:v>
                </c:pt>
                <c:pt idx="2">
                  <c:v>Chester Le Street Hospital (-)</c:v>
                </c:pt>
                <c:pt idx="3">
                  <c:v>Horn Hall Hospital (-)</c:v>
                </c:pt>
                <c:pt idx="4">
                  <c:v>Richardson Hospital (-)</c:v>
                </c:pt>
                <c:pt idx="5">
                  <c:v>Sedgefield Community Hospital (-)</c:v>
                </c:pt>
                <c:pt idx="6">
                  <c:v>University Hospital Of North Durham (213)</c:v>
                </c:pt>
                <c:pt idx="7">
                  <c:v>Shotley Bridge Hospital Site (-)</c:v>
                </c:pt>
                <c:pt idx="8">
                  <c:v>Darlington Memorial Hospital (169)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9BF-4FF6-B384-3F933E29CCA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(447)</c:v>
                </c:pt>
                <c:pt idx="1">
                  <c:v>Bishop Auckland Hospital (38)</c:v>
                </c:pt>
                <c:pt idx="2">
                  <c:v>Chester Le Street Hospital (-)</c:v>
                </c:pt>
                <c:pt idx="3">
                  <c:v>Horn Hall Hospital (-)</c:v>
                </c:pt>
                <c:pt idx="4">
                  <c:v>Richardson Hospital (-)</c:v>
                </c:pt>
                <c:pt idx="5">
                  <c:v>Sedgefield Community Hospital (-)</c:v>
                </c:pt>
                <c:pt idx="6">
                  <c:v>University Hospital Of North Durham (213)</c:v>
                </c:pt>
                <c:pt idx="7">
                  <c:v>Shotley Bridge Hospital Site (-)</c:v>
                </c:pt>
                <c:pt idx="8">
                  <c:v>Darlington Memorial Hospital (169)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9BF-4FF6-B384-3F933E29CCA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(447)</c:v>
                </c:pt>
                <c:pt idx="1">
                  <c:v>Bishop Auckland Hospital (38)</c:v>
                </c:pt>
                <c:pt idx="2">
                  <c:v>Chester Le Street Hospital (-)</c:v>
                </c:pt>
                <c:pt idx="3">
                  <c:v>Horn Hall Hospital (-)</c:v>
                </c:pt>
                <c:pt idx="4">
                  <c:v>Richardson Hospital (-)</c:v>
                </c:pt>
                <c:pt idx="5">
                  <c:v>Sedgefield Community Hospital (-)</c:v>
                </c:pt>
                <c:pt idx="6">
                  <c:v>University Hospital Of North Durham (213)</c:v>
                </c:pt>
                <c:pt idx="7">
                  <c:v>Shotley Bridge Hospital Site (-)</c:v>
                </c:pt>
                <c:pt idx="8">
                  <c:v>Darlington Memorial Hospital (169)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9BF-4FF6-B384-3F933E29CCA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(447)</c:v>
                </c:pt>
                <c:pt idx="1">
                  <c:v>Bishop Auckland Hospital (38)</c:v>
                </c:pt>
                <c:pt idx="2">
                  <c:v>Chester Le Street Hospital (-)</c:v>
                </c:pt>
                <c:pt idx="3">
                  <c:v>Horn Hall Hospital (-)</c:v>
                </c:pt>
                <c:pt idx="4">
                  <c:v>Richardson Hospital (-)</c:v>
                </c:pt>
                <c:pt idx="5">
                  <c:v>Sedgefield Community Hospital (-)</c:v>
                </c:pt>
                <c:pt idx="6">
                  <c:v>University Hospital Of North Durham (213)</c:v>
                </c:pt>
                <c:pt idx="7">
                  <c:v>Shotley Bridge Hospital Site (-)</c:v>
                </c:pt>
                <c:pt idx="8">
                  <c:v>Darlington Memorial Hospital (169)</c:v>
                </c:pt>
              </c:strCache>
            </c:strRef>
          </c:cat>
          <c:val>
            <c:numRef>
              <c:f>Sheet1!$G$2:$G$10</c:f>
              <c:numCache>
                <c:formatCode>0.0;;</c:formatCode>
                <c:ptCount val="9"/>
                <c:pt idx="0">
                  <c:v>6.9271322057407243</c:v>
                </c:pt>
                <c:pt idx="1">
                  <c:v>6.6576179567397924</c:v>
                </c:pt>
                <c:pt idx="2">
                  <c:v>0</c:v>
                </c:pt>
                <c:pt idx="3">
                  <c:v>0</c:v>
                </c:pt>
                <c:pt idx="4">
                  <c:v>0</c:v>
                </c:pt>
                <c:pt idx="5">
                  <c:v>0</c:v>
                </c:pt>
                <c:pt idx="6">
                  <c:v>6.7768548512497881</c:v>
                </c:pt>
                <c:pt idx="7">
                  <c:v>0</c:v>
                </c:pt>
                <c:pt idx="8">
                  <c:v>6.7433347015123859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9BF-4FF6-B384-3F933E29CCA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(447)</c:v>
                </c:pt>
                <c:pt idx="1">
                  <c:v>Bishop Auckland Hospital (38)</c:v>
                </c:pt>
                <c:pt idx="2">
                  <c:v>Chester Le Street Hospital (-)</c:v>
                </c:pt>
                <c:pt idx="3">
                  <c:v>Horn Hall Hospital (-)</c:v>
                </c:pt>
                <c:pt idx="4">
                  <c:v>Richardson Hospital (-)</c:v>
                </c:pt>
                <c:pt idx="5">
                  <c:v>Sedgefield Community Hospital (-)</c:v>
                </c:pt>
                <c:pt idx="6">
                  <c:v>University Hospital Of North Durham (213)</c:v>
                </c:pt>
                <c:pt idx="7">
                  <c:v>Shotley Bridge Hospital Site (-)</c:v>
                </c:pt>
                <c:pt idx="8">
                  <c:v>Darlington Memorial Hospital (169)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9BF-4FF6-B384-3F933E29CCA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(447)</c:v>
                </c:pt>
                <c:pt idx="1">
                  <c:v>Bishop Auckland Hospital (38)</c:v>
                </c:pt>
                <c:pt idx="2">
                  <c:v>Chester Le Street Hospital (-)</c:v>
                </c:pt>
                <c:pt idx="3">
                  <c:v>Horn Hall Hospital (-)</c:v>
                </c:pt>
                <c:pt idx="4">
                  <c:v>Richardson Hospital (-)</c:v>
                </c:pt>
                <c:pt idx="5">
                  <c:v>Sedgefield Community Hospital (-)</c:v>
                </c:pt>
                <c:pt idx="6">
                  <c:v>University Hospital Of North Durham (213)</c:v>
                </c:pt>
                <c:pt idx="7">
                  <c:v>Shotley Bridge Hospital Site (-)</c:v>
                </c:pt>
                <c:pt idx="8">
                  <c:v>Darlington Memorial Hospital (169)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9BF-4FF6-B384-3F933E29CCA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(447)</c:v>
                </c:pt>
                <c:pt idx="1">
                  <c:v>Bishop Auckland Hospital (38)</c:v>
                </c:pt>
                <c:pt idx="2">
                  <c:v>Chester Le Street Hospital (-)</c:v>
                </c:pt>
                <c:pt idx="3">
                  <c:v>Horn Hall Hospital (-)</c:v>
                </c:pt>
                <c:pt idx="4">
                  <c:v>Richardson Hospital (-)</c:v>
                </c:pt>
                <c:pt idx="5">
                  <c:v>Sedgefield Community Hospital (-)</c:v>
                </c:pt>
                <c:pt idx="6">
                  <c:v>University Hospital Of North Durham (213)</c:v>
                </c:pt>
                <c:pt idx="7">
                  <c:v>Shotley Bridge Hospital Site (-)</c:v>
                </c:pt>
                <c:pt idx="8">
                  <c:v>Darlington Memorial Hospital (169)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9BF-4FF6-B384-3F933E29CCA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3.0728677942592757</c:v>
                </c:pt>
                <c:pt idx="1">
                  <c:v>3.3423820432602076</c:v>
                </c:pt>
                <c:pt idx="2">
                  <c:v>0</c:v>
                </c:pt>
                <c:pt idx="3">
                  <c:v>0</c:v>
                </c:pt>
                <c:pt idx="4">
                  <c:v>0</c:v>
                </c:pt>
                <c:pt idx="5">
                  <c:v>0</c:v>
                </c:pt>
                <c:pt idx="6">
                  <c:v>3.2231451487502119</c:v>
                </c:pt>
                <c:pt idx="7">
                  <c:v>0</c:v>
                </c:pt>
                <c:pt idx="8">
                  <c:v>3.2566652984876141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9BF-4FF6-B384-3F933E29CCA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9BF-4FF6-B384-3F933E29CCA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9BF-4FF6-B384-3F933E29CCA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(307)</c:v>
                </c:pt>
                <c:pt idx="1">
                  <c:v>Bishop Auckland Hospital (-)</c:v>
                </c:pt>
                <c:pt idx="2">
                  <c:v>Chester Le Street Hospital (-)</c:v>
                </c:pt>
                <c:pt idx="3">
                  <c:v>Horn Hall Hospital (-)</c:v>
                </c:pt>
                <c:pt idx="4">
                  <c:v>Richardson Hospital (-)</c:v>
                </c:pt>
                <c:pt idx="5">
                  <c:v>Sedgefield Community Hospital (-)</c:v>
                </c:pt>
                <c:pt idx="6">
                  <c:v>University Hospital Of North Durham (140)</c:v>
                </c:pt>
                <c:pt idx="7">
                  <c:v>Shotley Bridge Hospital Site (-)</c:v>
                </c:pt>
                <c:pt idx="8">
                  <c:v>Darlington Memorial Hospital (117)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BCB7-4715-9EF3-1E6BED363FD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(307)</c:v>
                </c:pt>
                <c:pt idx="1">
                  <c:v>Bishop Auckland Hospital (-)</c:v>
                </c:pt>
                <c:pt idx="2">
                  <c:v>Chester Le Street Hospital (-)</c:v>
                </c:pt>
                <c:pt idx="3">
                  <c:v>Horn Hall Hospital (-)</c:v>
                </c:pt>
                <c:pt idx="4">
                  <c:v>Richardson Hospital (-)</c:v>
                </c:pt>
                <c:pt idx="5">
                  <c:v>Sedgefield Community Hospital (-)</c:v>
                </c:pt>
                <c:pt idx="6">
                  <c:v>University Hospital Of North Durham (140)</c:v>
                </c:pt>
                <c:pt idx="7">
                  <c:v>Shotley Bridge Hospital Site (-)</c:v>
                </c:pt>
                <c:pt idx="8">
                  <c:v>Darlington Memorial Hospital (117)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BCB7-4715-9EF3-1E6BED363FD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(307)</c:v>
                </c:pt>
                <c:pt idx="1">
                  <c:v>Bishop Auckland Hospital (-)</c:v>
                </c:pt>
                <c:pt idx="2">
                  <c:v>Chester Le Street Hospital (-)</c:v>
                </c:pt>
                <c:pt idx="3">
                  <c:v>Horn Hall Hospital (-)</c:v>
                </c:pt>
                <c:pt idx="4">
                  <c:v>Richardson Hospital (-)</c:v>
                </c:pt>
                <c:pt idx="5">
                  <c:v>Sedgefield Community Hospital (-)</c:v>
                </c:pt>
                <c:pt idx="6">
                  <c:v>University Hospital Of North Durham (140)</c:v>
                </c:pt>
                <c:pt idx="7">
                  <c:v>Shotley Bridge Hospital Site (-)</c:v>
                </c:pt>
                <c:pt idx="8">
                  <c:v>Darlington Memorial Hospital (117)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BCB7-4715-9EF3-1E6BED363FD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(307)</c:v>
                </c:pt>
                <c:pt idx="1">
                  <c:v>Bishop Auckland Hospital (-)</c:v>
                </c:pt>
                <c:pt idx="2">
                  <c:v>Chester Le Street Hospital (-)</c:v>
                </c:pt>
                <c:pt idx="3">
                  <c:v>Horn Hall Hospital (-)</c:v>
                </c:pt>
                <c:pt idx="4">
                  <c:v>Richardson Hospital (-)</c:v>
                </c:pt>
                <c:pt idx="5">
                  <c:v>Sedgefield Community Hospital (-)</c:v>
                </c:pt>
                <c:pt idx="6">
                  <c:v>University Hospital Of North Durham (140)</c:v>
                </c:pt>
                <c:pt idx="7">
                  <c:v>Shotley Bridge Hospital Site (-)</c:v>
                </c:pt>
                <c:pt idx="8">
                  <c:v>Darlington Memorial Hospital (117)</c:v>
                </c:pt>
              </c:strCache>
            </c:strRef>
          </c:cat>
          <c:val>
            <c:numRef>
              <c:f>Sheet1!$G$2:$G$10</c:f>
              <c:numCache>
                <c:formatCode>0.0;;</c:formatCode>
                <c:ptCount val="9"/>
                <c:pt idx="0">
                  <c:v>5.9549945345310551</c:v>
                </c:pt>
                <c:pt idx="1">
                  <c:v>0</c:v>
                </c:pt>
                <c:pt idx="2">
                  <c:v>0</c:v>
                </c:pt>
                <c:pt idx="3">
                  <c:v>0</c:v>
                </c:pt>
                <c:pt idx="4">
                  <c:v>0</c:v>
                </c:pt>
                <c:pt idx="5">
                  <c:v>0</c:v>
                </c:pt>
                <c:pt idx="6">
                  <c:v>5.6527962788147397</c:v>
                </c:pt>
                <c:pt idx="7">
                  <c:v>0</c:v>
                </c:pt>
                <c:pt idx="8">
                  <c:v>5.246848452979747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BCB7-4715-9EF3-1E6BED363FD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(307)</c:v>
                </c:pt>
                <c:pt idx="1">
                  <c:v>Bishop Auckland Hospital (-)</c:v>
                </c:pt>
                <c:pt idx="2">
                  <c:v>Chester Le Street Hospital (-)</c:v>
                </c:pt>
                <c:pt idx="3">
                  <c:v>Horn Hall Hospital (-)</c:v>
                </c:pt>
                <c:pt idx="4">
                  <c:v>Richardson Hospital (-)</c:v>
                </c:pt>
                <c:pt idx="5">
                  <c:v>Sedgefield Community Hospital (-)</c:v>
                </c:pt>
                <c:pt idx="6">
                  <c:v>University Hospital Of North Durham (140)</c:v>
                </c:pt>
                <c:pt idx="7">
                  <c:v>Shotley Bridge Hospital Site (-)</c:v>
                </c:pt>
                <c:pt idx="8">
                  <c:v>Darlington Memorial Hospital (117)</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BCB7-4715-9EF3-1E6BED363FD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(307)</c:v>
                </c:pt>
                <c:pt idx="1">
                  <c:v>Bishop Auckland Hospital (-)</c:v>
                </c:pt>
                <c:pt idx="2">
                  <c:v>Chester Le Street Hospital (-)</c:v>
                </c:pt>
                <c:pt idx="3">
                  <c:v>Horn Hall Hospital (-)</c:v>
                </c:pt>
                <c:pt idx="4">
                  <c:v>Richardson Hospital (-)</c:v>
                </c:pt>
                <c:pt idx="5">
                  <c:v>Sedgefield Community Hospital (-)</c:v>
                </c:pt>
                <c:pt idx="6">
                  <c:v>University Hospital Of North Durham (140)</c:v>
                </c:pt>
                <c:pt idx="7">
                  <c:v>Shotley Bridge Hospital Site (-)</c:v>
                </c:pt>
                <c:pt idx="8">
                  <c:v>Darlington Memorial Hospital (117)</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BCB7-4715-9EF3-1E6BED363FD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(307)</c:v>
                </c:pt>
                <c:pt idx="1">
                  <c:v>Bishop Auckland Hospital (-)</c:v>
                </c:pt>
                <c:pt idx="2">
                  <c:v>Chester Le Street Hospital (-)</c:v>
                </c:pt>
                <c:pt idx="3">
                  <c:v>Horn Hall Hospital (-)</c:v>
                </c:pt>
                <c:pt idx="4">
                  <c:v>Richardson Hospital (-)</c:v>
                </c:pt>
                <c:pt idx="5">
                  <c:v>Sedgefield Community Hospital (-)</c:v>
                </c:pt>
                <c:pt idx="6">
                  <c:v>University Hospital Of North Durham (140)</c:v>
                </c:pt>
                <c:pt idx="7">
                  <c:v>Shotley Bridge Hospital Site (-)</c:v>
                </c:pt>
                <c:pt idx="8">
                  <c:v>Darlington Memorial Hospital (117)</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BCB7-4715-9EF3-1E6BED363FD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4.0450054654689449</c:v>
                </c:pt>
                <c:pt idx="1">
                  <c:v>0</c:v>
                </c:pt>
                <c:pt idx="2">
                  <c:v>0</c:v>
                </c:pt>
                <c:pt idx="3">
                  <c:v>0</c:v>
                </c:pt>
                <c:pt idx="4">
                  <c:v>0</c:v>
                </c:pt>
                <c:pt idx="5">
                  <c:v>0</c:v>
                </c:pt>
                <c:pt idx="6">
                  <c:v>4.3472037211852603</c:v>
                </c:pt>
                <c:pt idx="7">
                  <c:v>0</c:v>
                </c:pt>
                <c:pt idx="8">
                  <c:v>4.753151547020253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BCB7-4715-9EF3-1E6BED363FD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BCB7-4715-9EF3-1E6BED363FD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BCB7-4715-9EF3-1E6BED363FD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(157)</c:v>
                </c:pt>
                <c:pt idx="1">
                  <c:v>Bishop Auckland Hospital (-)</c:v>
                </c:pt>
                <c:pt idx="2">
                  <c:v>Chester Le Street Hospital (-)</c:v>
                </c:pt>
                <c:pt idx="3">
                  <c:v>Horn Hall Hospital (-)</c:v>
                </c:pt>
                <c:pt idx="4">
                  <c:v>Richardson Hospital (-)</c:v>
                </c:pt>
                <c:pt idx="5">
                  <c:v>Sedgefield Community Hospital (-)</c:v>
                </c:pt>
                <c:pt idx="6">
                  <c:v>University Hospital Of North Durham (60)</c:v>
                </c:pt>
                <c:pt idx="7">
                  <c:v>Shotley Bridge Hospital Site (-)</c:v>
                </c:pt>
                <c:pt idx="8">
                  <c:v>Darlington Memorial Hospital (47)</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40D3-4BFD-B681-97AE57E25F5C}"/>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(157)</c:v>
                </c:pt>
                <c:pt idx="1">
                  <c:v>Bishop Auckland Hospital (-)</c:v>
                </c:pt>
                <c:pt idx="2">
                  <c:v>Chester Le Street Hospital (-)</c:v>
                </c:pt>
                <c:pt idx="3">
                  <c:v>Horn Hall Hospital (-)</c:v>
                </c:pt>
                <c:pt idx="4">
                  <c:v>Richardson Hospital (-)</c:v>
                </c:pt>
                <c:pt idx="5">
                  <c:v>Sedgefield Community Hospital (-)</c:v>
                </c:pt>
                <c:pt idx="6">
                  <c:v>University Hospital Of North Durham (60)</c:v>
                </c:pt>
                <c:pt idx="7">
                  <c:v>Shotley Bridge Hospital Site (-)</c:v>
                </c:pt>
                <c:pt idx="8">
                  <c:v>Darlington Memorial Hospital (47)</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40D3-4BFD-B681-97AE57E25F5C}"/>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(157)</c:v>
                </c:pt>
                <c:pt idx="1">
                  <c:v>Bishop Auckland Hospital (-)</c:v>
                </c:pt>
                <c:pt idx="2">
                  <c:v>Chester Le Street Hospital (-)</c:v>
                </c:pt>
                <c:pt idx="3">
                  <c:v>Horn Hall Hospital (-)</c:v>
                </c:pt>
                <c:pt idx="4">
                  <c:v>Richardson Hospital (-)</c:v>
                </c:pt>
                <c:pt idx="5">
                  <c:v>Sedgefield Community Hospital (-)</c:v>
                </c:pt>
                <c:pt idx="6">
                  <c:v>University Hospital Of North Durham (60)</c:v>
                </c:pt>
                <c:pt idx="7">
                  <c:v>Shotley Bridge Hospital Site (-)</c:v>
                </c:pt>
                <c:pt idx="8">
                  <c:v>Darlington Memorial Hospital (47)</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40D3-4BFD-B681-97AE57E25F5C}"/>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(157)</c:v>
                </c:pt>
                <c:pt idx="1">
                  <c:v>Bishop Auckland Hospital (-)</c:v>
                </c:pt>
                <c:pt idx="2">
                  <c:v>Chester Le Street Hospital (-)</c:v>
                </c:pt>
                <c:pt idx="3">
                  <c:v>Horn Hall Hospital (-)</c:v>
                </c:pt>
                <c:pt idx="4">
                  <c:v>Richardson Hospital (-)</c:v>
                </c:pt>
                <c:pt idx="5">
                  <c:v>Sedgefield Community Hospital (-)</c:v>
                </c:pt>
                <c:pt idx="6">
                  <c:v>University Hospital Of North Durham (60)</c:v>
                </c:pt>
                <c:pt idx="7">
                  <c:v>Shotley Bridge Hospital Site (-)</c:v>
                </c:pt>
                <c:pt idx="8">
                  <c:v>Darlington Memorial Hospital (47)</c:v>
                </c:pt>
              </c:strCache>
            </c:strRef>
          </c:cat>
          <c:val>
            <c:numRef>
              <c:f>Sheet1!$G$2:$G$10</c:f>
              <c:numCache>
                <c:formatCode>0.0;;</c:formatCode>
                <c:ptCount val="9"/>
                <c:pt idx="0">
                  <c:v>8.4959923145558562</c:v>
                </c:pt>
                <c:pt idx="1">
                  <c:v>0</c:v>
                </c:pt>
                <c:pt idx="2">
                  <c:v>0</c:v>
                </c:pt>
                <c:pt idx="3">
                  <c:v>0</c:v>
                </c:pt>
                <c:pt idx="4">
                  <c:v>0</c:v>
                </c:pt>
                <c:pt idx="5">
                  <c:v>0</c:v>
                </c:pt>
                <c:pt idx="6">
                  <c:v>8.4055117623464426</c:v>
                </c:pt>
                <c:pt idx="7">
                  <c:v>0</c:v>
                </c:pt>
                <c:pt idx="8">
                  <c:v>7.9580899437404149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40D3-4BFD-B681-97AE57E25F5C}"/>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(157)</c:v>
                </c:pt>
                <c:pt idx="1">
                  <c:v>Bishop Auckland Hospital (-)</c:v>
                </c:pt>
                <c:pt idx="2">
                  <c:v>Chester Le Street Hospital (-)</c:v>
                </c:pt>
                <c:pt idx="3">
                  <c:v>Horn Hall Hospital (-)</c:v>
                </c:pt>
                <c:pt idx="4">
                  <c:v>Richardson Hospital (-)</c:v>
                </c:pt>
                <c:pt idx="5">
                  <c:v>Sedgefield Community Hospital (-)</c:v>
                </c:pt>
                <c:pt idx="6">
                  <c:v>University Hospital Of North Durham (60)</c:v>
                </c:pt>
                <c:pt idx="7">
                  <c:v>Shotley Bridge Hospital Site (-)</c:v>
                </c:pt>
                <c:pt idx="8">
                  <c:v>Darlington Memorial Hospital (47)</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40D3-4BFD-B681-97AE57E25F5C}"/>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(157)</c:v>
                </c:pt>
                <c:pt idx="1">
                  <c:v>Bishop Auckland Hospital (-)</c:v>
                </c:pt>
                <c:pt idx="2">
                  <c:v>Chester Le Street Hospital (-)</c:v>
                </c:pt>
                <c:pt idx="3">
                  <c:v>Horn Hall Hospital (-)</c:v>
                </c:pt>
                <c:pt idx="4">
                  <c:v>Richardson Hospital (-)</c:v>
                </c:pt>
                <c:pt idx="5">
                  <c:v>Sedgefield Community Hospital (-)</c:v>
                </c:pt>
                <c:pt idx="6">
                  <c:v>University Hospital Of North Durham (60)</c:v>
                </c:pt>
                <c:pt idx="7">
                  <c:v>Shotley Bridge Hospital Site (-)</c:v>
                </c:pt>
                <c:pt idx="8">
                  <c:v>Darlington Memorial Hospital (47)</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40D3-4BFD-B681-97AE57E25F5C}"/>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(157)</c:v>
                </c:pt>
                <c:pt idx="1">
                  <c:v>Bishop Auckland Hospital (-)</c:v>
                </c:pt>
                <c:pt idx="2">
                  <c:v>Chester Le Street Hospital (-)</c:v>
                </c:pt>
                <c:pt idx="3">
                  <c:v>Horn Hall Hospital (-)</c:v>
                </c:pt>
                <c:pt idx="4">
                  <c:v>Richardson Hospital (-)</c:v>
                </c:pt>
                <c:pt idx="5">
                  <c:v>Sedgefield Community Hospital (-)</c:v>
                </c:pt>
                <c:pt idx="6">
                  <c:v>University Hospital Of North Durham (60)</c:v>
                </c:pt>
                <c:pt idx="7">
                  <c:v>Shotley Bridge Hospital Site (-)</c:v>
                </c:pt>
                <c:pt idx="8">
                  <c:v>Darlington Memorial Hospital (47)</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40D3-4BFD-B681-97AE57E25F5C}"/>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1.5040076854441438</c:v>
                </c:pt>
                <c:pt idx="1">
                  <c:v>0</c:v>
                </c:pt>
                <c:pt idx="2">
                  <c:v>0</c:v>
                </c:pt>
                <c:pt idx="3">
                  <c:v>0</c:v>
                </c:pt>
                <c:pt idx="4">
                  <c:v>0</c:v>
                </c:pt>
                <c:pt idx="5">
                  <c:v>0</c:v>
                </c:pt>
                <c:pt idx="6">
                  <c:v>1.5944882376535574</c:v>
                </c:pt>
                <c:pt idx="7">
                  <c:v>0</c:v>
                </c:pt>
                <c:pt idx="8">
                  <c:v>2.0419100562595851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40D3-4BFD-B681-97AE57E25F5C}"/>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40D3-4BFD-B681-97AE57E25F5C}"/>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40D3-4BFD-B681-97AE57E25F5C}"/>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(466)</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(179)</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3D9-40D2-AF5F-832E240C1F12}"/>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(466)</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(179)</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3D9-40D2-AF5F-832E240C1F12}"/>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(466)</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(179)</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3D9-40D2-AF5F-832E240C1F12}"/>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(466)</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(179)</c:v>
                </c:pt>
              </c:strCache>
            </c:strRef>
          </c:cat>
          <c:val>
            <c:numRef>
              <c:f>Sheet1!$G$2:$G$10</c:f>
              <c:numCache>
                <c:formatCode>0.0;;</c:formatCode>
                <c:ptCount val="9"/>
                <c:pt idx="0">
                  <c:v>7.0534877453321894</c:v>
                </c:pt>
                <c:pt idx="1">
                  <c:v>6.9109768388368664</c:v>
                </c:pt>
                <c:pt idx="2">
                  <c:v>0</c:v>
                </c:pt>
                <c:pt idx="3">
                  <c:v>0</c:v>
                </c:pt>
                <c:pt idx="4">
                  <c:v>0</c:v>
                </c:pt>
                <c:pt idx="5">
                  <c:v>0</c:v>
                </c:pt>
                <c:pt idx="6">
                  <c:v>6.8305153144403068</c:v>
                </c:pt>
                <c:pt idx="7">
                  <c:v>0</c:v>
                </c:pt>
                <c:pt idx="8">
                  <c:v>6.8181215898385794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3D9-40D2-AF5F-832E240C1F12}"/>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(466)</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(179)</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3D9-40D2-AF5F-832E240C1F12}"/>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(466)</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(179)</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3D9-40D2-AF5F-832E240C1F12}"/>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(466)</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(179)</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3D9-40D2-AF5F-832E240C1F12}"/>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2.9465122546678106</c:v>
                </c:pt>
                <c:pt idx="1">
                  <c:v>3.0890231611631336</c:v>
                </c:pt>
                <c:pt idx="2">
                  <c:v>0</c:v>
                </c:pt>
                <c:pt idx="3">
                  <c:v>0</c:v>
                </c:pt>
                <c:pt idx="4">
                  <c:v>0</c:v>
                </c:pt>
                <c:pt idx="5">
                  <c:v>0</c:v>
                </c:pt>
                <c:pt idx="6">
                  <c:v>3.1694846855596932</c:v>
                </c:pt>
                <c:pt idx="7">
                  <c:v>0</c:v>
                </c:pt>
                <c:pt idx="8">
                  <c:v>3.1818784101614206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3D9-40D2-AF5F-832E240C1F12}"/>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3D9-40D2-AF5F-832E240C1F12}"/>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3D9-40D2-AF5F-832E240C1F12}"/>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(35)</c:v>
                </c:pt>
                <c:pt idx="2">
                  <c:v>Chester Le Street Hospital (-)</c:v>
                </c:pt>
                <c:pt idx="3">
                  <c:v>Horn Hall Hospital (-)</c:v>
                </c:pt>
                <c:pt idx="4">
                  <c:v>Richardson Hospital (-)</c:v>
                </c:pt>
                <c:pt idx="5">
                  <c:v>Sedgefield Community Hospital (-)</c:v>
                </c:pt>
                <c:pt idx="6">
                  <c:v>University Hospital Of North Durham (209)</c:v>
                </c:pt>
                <c:pt idx="7">
                  <c:v>Shotley Bridge Hospital Site (-)</c:v>
                </c:pt>
                <c:pt idx="8">
                  <c:v>Darlington Memorial Hospital (160)</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(35)</c:v>
                </c:pt>
                <c:pt idx="2">
                  <c:v>Chester Le Street Hospital (-)</c:v>
                </c:pt>
                <c:pt idx="3">
                  <c:v>Horn Hall Hospital (-)</c:v>
                </c:pt>
                <c:pt idx="4">
                  <c:v>Richardson Hospital (-)</c:v>
                </c:pt>
                <c:pt idx="5">
                  <c:v>Sedgefield Community Hospital (-)</c:v>
                </c:pt>
                <c:pt idx="6">
                  <c:v>University Hospital Of North Durham (209)</c:v>
                </c:pt>
                <c:pt idx="7">
                  <c:v>Shotley Bridge Hospital Site (-)</c:v>
                </c:pt>
                <c:pt idx="8">
                  <c:v>Darlington Memorial Hospital (160)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(35)</c:v>
                </c:pt>
                <c:pt idx="2">
                  <c:v>Chester Le Street Hospital (-)</c:v>
                </c:pt>
                <c:pt idx="3">
                  <c:v>Horn Hall Hospital (-)</c:v>
                </c:pt>
                <c:pt idx="4">
                  <c:v>Richardson Hospital (-)</c:v>
                </c:pt>
                <c:pt idx="5">
                  <c:v>Sedgefield Community Hospital (-)</c:v>
                </c:pt>
                <c:pt idx="6">
                  <c:v>University Hospital Of North Durham (209)</c:v>
                </c:pt>
                <c:pt idx="7">
                  <c:v>Shotley Bridge Hospital Site (-)</c:v>
                </c:pt>
                <c:pt idx="8">
                  <c:v>Darlington Memorial Hospital (160)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(35)</c:v>
                </c:pt>
                <c:pt idx="2">
                  <c:v>Chester Le Street Hospital (-)</c:v>
                </c:pt>
                <c:pt idx="3">
                  <c:v>Horn Hall Hospital (-)</c:v>
                </c:pt>
                <c:pt idx="4">
                  <c:v>Richardson Hospital (-)</c:v>
                </c:pt>
                <c:pt idx="5">
                  <c:v>Sedgefield Community Hospital (-)</c:v>
                </c:pt>
                <c:pt idx="6">
                  <c:v>University Hospital Of North Durham (209)</c:v>
                </c:pt>
                <c:pt idx="7">
                  <c:v>Shotley Bridge Hospital Site (-)</c:v>
                </c:pt>
                <c:pt idx="8">
                  <c:v>Darlington Memorial Hospital (160)</c:v>
                </c:pt>
              </c:strCache>
            </c:strRef>
          </c:cat>
          <c:val>
            <c:numRef>
              <c:f>Sheet1!$G$2:$G$10</c:f>
              <c:numCache>
                <c:formatCode>0.0;;</c:formatCode>
                <c:ptCount val="9"/>
                <c:pt idx="0">
                  <c:v>7.6603672664549602</c:v>
                </c:pt>
                <c:pt idx="1">
                  <c:v>7.4297696555709196</c:v>
                </c:pt>
                <c:pt idx="2">
                  <c:v>0</c:v>
                </c:pt>
                <c:pt idx="3">
                  <c:v>0</c:v>
                </c:pt>
                <c:pt idx="4">
                  <c:v>0</c:v>
                </c:pt>
                <c:pt idx="5">
                  <c:v>0</c:v>
                </c:pt>
                <c:pt idx="6">
                  <c:v>7.7247134177376271</c:v>
                </c:pt>
                <c:pt idx="7">
                  <c:v>0</c:v>
                </c:pt>
                <c:pt idx="8">
                  <c:v>7.4963560183516833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(35)</c:v>
                </c:pt>
                <c:pt idx="2">
                  <c:v>Chester Le Street Hospital (-)</c:v>
                </c:pt>
                <c:pt idx="3">
                  <c:v>Horn Hall Hospital (-)</c:v>
                </c:pt>
                <c:pt idx="4">
                  <c:v>Richardson Hospital (-)</c:v>
                </c:pt>
                <c:pt idx="5">
                  <c:v>Sedgefield Community Hospital (-)</c:v>
                </c:pt>
                <c:pt idx="6">
                  <c:v>University Hospital Of North Durham (209)</c:v>
                </c:pt>
                <c:pt idx="7">
                  <c:v>Shotley Bridge Hospital Site (-)</c:v>
                </c:pt>
                <c:pt idx="8">
                  <c:v>Darlington Memorial Hospital (160)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(35)</c:v>
                </c:pt>
                <c:pt idx="2">
                  <c:v>Chester Le Street Hospital (-)</c:v>
                </c:pt>
                <c:pt idx="3">
                  <c:v>Horn Hall Hospital (-)</c:v>
                </c:pt>
                <c:pt idx="4">
                  <c:v>Richardson Hospital (-)</c:v>
                </c:pt>
                <c:pt idx="5">
                  <c:v>Sedgefield Community Hospital (-)</c:v>
                </c:pt>
                <c:pt idx="6">
                  <c:v>University Hospital Of North Durham (209)</c:v>
                </c:pt>
                <c:pt idx="7">
                  <c:v>Shotley Bridge Hospital Site (-)</c:v>
                </c:pt>
                <c:pt idx="8">
                  <c:v>Darlington Memorial Hospital (160)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(425)</c:v>
                </c:pt>
                <c:pt idx="1">
                  <c:v>Bishop Auckland Hospital (35)</c:v>
                </c:pt>
                <c:pt idx="2">
                  <c:v>Chester Le Street Hospital (-)</c:v>
                </c:pt>
                <c:pt idx="3">
                  <c:v>Horn Hall Hospital (-)</c:v>
                </c:pt>
                <c:pt idx="4">
                  <c:v>Richardson Hospital (-)</c:v>
                </c:pt>
                <c:pt idx="5">
                  <c:v>Sedgefield Community Hospital (-)</c:v>
                </c:pt>
                <c:pt idx="6">
                  <c:v>University Hospital Of North Durham (209)</c:v>
                </c:pt>
                <c:pt idx="7">
                  <c:v>Shotley Bridge Hospital Site (-)</c:v>
                </c:pt>
                <c:pt idx="8">
                  <c:v>Darlington Memorial Hospital (160)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2.3396327335450398</c:v>
                </c:pt>
                <c:pt idx="1">
                  <c:v>2.5702303444290804</c:v>
                </c:pt>
                <c:pt idx="2">
                  <c:v>0</c:v>
                </c:pt>
                <c:pt idx="3">
                  <c:v>0</c:v>
                </c:pt>
                <c:pt idx="4">
                  <c:v>0</c:v>
                </c:pt>
                <c:pt idx="5">
                  <c:v>0</c:v>
                </c:pt>
                <c:pt idx="6">
                  <c:v>2.2752865822623729</c:v>
                </c:pt>
                <c:pt idx="7">
                  <c:v>0</c:v>
                </c:pt>
                <c:pt idx="8">
                  <c:v>2.5036439816483167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3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(312)</c:v>
                </c:pt>
                <c:pt idx="1">
                  <c:v>Bishop Auckland Hospital (-)</c:v>
                </c:pt>
                <c:pt idx="2">
                  <c:v>Chester Le Street Hospital (-)</c:v>
                </c:pt>
                <c:pt idx="3">
                  <c:v>Horn Hall Hospital (-)</c:v>
                </c:pt>
                <c:pt idx="4">
                  <c:v>Richardson Hospital (-)</c:v>
                </c:pt>
                <c:pt idx="5">
                  <c:v>Sedgefield Community Hospital (-)</c:v>
                </c:pt>
                <c:pt idx="6">
                  <c:v>University Hospital Of North Durham (153)</c:v>
                </c:pt>
                <c:pt idx="7">
                  <c:v>Shotley Bridge Hospital Site (-)</c:v>
                </c:pt>
                <c:pt idx="8">
                  <c:v>Darlington Memorial Hospital (115)</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(312)</c:v>
                </c:pt>
                <c:pt idx="1">
                  <c:v>Bishop Auckland Hospital (-)</c:v>
                </c:pt>
                <c:pt idx="2">
                  <c:v>Chester Le Street Hospital (-)</c:v>
                </c:pt>
                <c:pt idx="3">
                  <c:v>Horn Hall Hospital (-)</c:v>
                </c:pt>
                <c:pt idx="4">
                  <c:v>Richardson Hospital (-)</c:v>
                </c:pt>
                <c:pt idx="5">
                  <c:v>Sedgefield Community Hospital (-)</c:v>
                </c:pt>
                <c:pt idx="6">
                  <c:v>University Hospital Of North Durham (153)</c:v>
                </c:pt>
                <c:pt idx="7">
                  <c:v>Shotley Bridge Hospital Site (-)</c:v>
                </c:pt>
                <c:pt idx="8">
                  <c:v>Darlington Memorial Hospital (115)</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(312)</c:v>
                </c:pt>
                <c:pt idx="1">
                  <c:v>Bishop Auckland Hospital (-)</c:v>
                </c:pt>
                <c:pt idx="2">
                  <c:v>Chester Le Street Hospital (-)</c:v>
                </c:pt>
                <c:pt idx="3">
                  <c:v>Horn Hall Hospital (-)</c:v>
                </c:pt>
                <c:pt idx="4">
                  <c:v>Richardson Hospital (-)</c:v>
                </c:pt>
                <c:pt idx="5">
                  <c:v>Sedgefield Community Hospital (-)</c:v>
                </c:pt>
                <c:pt idx="6">
                  <c:v>University Hospital Of North Durham (153)</c:v>
                </c:pt>
                <c:pt idx="7">
                  <c:v>Shotley Bridge Hospital Site (-)</c:v>
                </c:pt>
                <c:pt idx="8">
                  <c:v>Darlington Memorial Hospital (115)</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(312)</c:v>
                </c:pt>
                <c:pt idx="1">
                  <c:v>Bishop Auckland Hospital (-)</c:v>
                </c:pt>
                <c:pt idx="2">
                  <c:v>Chester Le Street Hospital (-)</c:v>
                </c:pt>
                <c:pt idx="3">
                  <c:v>Horn Hall Hospital (-)</c:v>
                </c:pt>
                <c:pt idx="4">
                  <c:v>Richardson Hospital (-)</c:v>
                </c:pt>
                <c:pt idx="5">
                  <c:v>Sedgefield Community Hospital (-)</c:v>
                </c:pt>
                <c:pt idx="6">
                  <c:v>University Hospital Of North Durham (153)</c:v>
                </c:pt>
                <c:pt idx="7">
                  <c:v>Shotley Bridge Hospital Site (-)</c:v>
                </c:pt>
                <c:pt idx="8">
                  <c:v>Darlington Memorial Hospital (115)</c:v>
                </c:pt>
              </c:strCache>
            </c:strRef>
          </c:cat>
          <c:val>
            <c:numRef>
              <c:f>Sheet1!$G$2:$G$10</c:f>
              <c:numCache>
                <c:formatCode>0.0;;</c:formatCode>
                <c:ptCount val="9"/>
                <c:pt idx="0">
                  <c:v>9.1572918916709902</c:v>
                </c:pt>
                <c:pt idx="1">
                  <c:v>0</c:v>
                </c:pt>
                <c:pt idx="2">
                  <c:v>0</c:v>
                </c:pt>
                <c:pt idx="3">
                  <c:v>0</c:v>
                </c:pt>
                <c:pt idx="4">
                  <c:v>0</c:v>
                </c:pt>
                <c:pt idx="5">
                  <c:v>0</c:v>
                </c:pt>
                <c:pt idx="6">
                  <c:v>0</c:v>
                </c:pt>
                <c:pt idx="7">
                  <c:v>0</c:v>
                </c:pt>
                <c:pt idx="8">
                  <c:v>8.9141361335372036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(312)</c:v>
                </c:pt>
                <c:pt idx="1">
                  <c:v>Bishop Auckland Hospital (-)</c:v>
                </c:pt>
                <c:pt idx="2">
                  <c:v>Chester Le Street Hospital (-)</c:v>
                </c:pt>
                <c:pt idx="3">
                  <c:v>Horn Hall Hospital (-)</c:v>
                </c:pt>
                <c:pt idx="4">
                  <c:v>Richardson Hospital (-)</c:v>
                </c:pt>
                <c:pt idx="5">
                  <c:v>Sedgefield Community Hospital (-)</c:v>
                </c:pt>
                <c:pt idx="6">
                  <c:v>University Hospital Of North Durham (153)</c:v>
                </c:pt>
                <c:pt idx="7">
                  <c:v>Shotley Bridge Hospital Site (-)</c:v>
                </c:pt>
                <c:pt idx="8">
                  <c:v>Darlington Memorial Hospital (115)</c:v>
                </c:pt>
              </c:strCache>
            </c:strRef>
          </c:cat>
          <c:val>
            <c:numRef>
              <c:f>Sheet1!$H$2:$H$10</c:f>
              <c:numCache>
                <c:formatCode>0.0;;</c:formatCode>
                <c:ptCount val="9"/>
                <c:pt idx="0">
                  <c:v>0</c:v>
                </c:pt>
                <c:pt idx="1">
                  <c:v>0</c:v>
                </c:pt>
                <c:pt idx="2">
                  <c:v>0</c:v>
                </c:pt>
                <c:pt idx="3">
                  <c:v>0</c:v>
                </c:pt>
                <c:pt idx="4">
                  <c:v>0</c:v>
                </c:pt>
                <c:pt idx="5">
                  <c:v>0</c:v>
                </c:pt>
                <c:pt idx="6">
                  <c:v>9.2711933608986499</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(312)</c:v>
                </c:pt>
                <c:pt idx="1">
                  <c:v>Bishop Auckland Hospital (-)</c:v>
                </c:pt>
                <c:pt idx="2">
                  <c:v>Chester Le Street Hospital (-)</c:v>
                </c:pt>
                <c:pt idx="3">
                  <c:v>Horn Hall Hospital (-)</c:v>
                </c:pt>
                <c:pt idx="4">
                  <c:v>Richardson Hospital (-)</c:v>
                </c:pt>
                <c:pt idx="5">
                  <c:v>Sedgefield Community Hospital (-)</c:v>
                </c:pt>
                <c:pt idx="6">
                  <c:v>University Hospital Of North Durham (153)</c:v>
                </c:pt>
                <c:pt idx="7">
                  <c:v>Shotley Bridge Hospital Site (-)</c:v>
                </c:pt>
                <c:pt idx="8">
                  <c:v>Darlington Memorial Hospital (115)</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(312)</c:v>
                </c:pt>
                <c:pt idx="1">
                  <c:v>Bishop Auckland Hospital (-)</c:v>
                </c:pt>
                <c:pt idx="2">
                  <c:v>Chester Le Street Hospital (-)</c:v>
                </c:pt>
                <c:pt idx="3">
                  <c:v>Horn Hall Hospital (-)</c:v>
                </c:pt>
                <c:pt idx="4">
                  <c:v>Richardson Hospital (-)</c:v>
                </c:pt>
                <c:pt idx="5">
                  <c:v>Sedgefield Community Hospital (-)</c:v>
                </c:pt>
                <c:pt idx="6">
                  <c:v>University Hospital Of North Durham (153)</c:v>
                </c:pt>
                <c:pt idx="7">
                  <c:v>Shotley Bridge Hospital Site (-)</c:v>
                </c:pt>
                <c:pt idx="8">
                  <c:v>Darlington Memorial Hospital (115)</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0.84270810832900978</c:v>
                </c:pt>
                <c:pt idx="1">
                  <c:v>0</c:v>
                </c:pt>
                <c:pt idx="2">
                  <c:v>0</c:v>
                </c:pt>
                <c:pt idx="3">
                  <c:v>0</c:v>
                </c:pt>
                <c:pt idx="4">
                  <c:v>0</c:v>
                </c:pt>
                <c:pt idx="5">
                  <c:v>0</c:v>
                </c:pt>
                <c:pt idx="6">
                  <c:v>0.72880663910135013</c:v>
                </c:pt>
                <c:pt idx="7">
                  <c:v>0</c:v>
                </c:pt>
                <c:pt idx="8">
                  <c:v>1.0858638664627964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Bishop Auckland Hospital (-)</c:v>
                </c:pt>
                <c:pt idx="2">
                  <c:v>Chester Le Street Hospital (-)</c:v>
                </c:pt>
                <c:pt idx="3">
                  <c:v>Horn Hall Hospital (-)</c:v>
                </c:pt>
                <c:pt idx="4">
                  <c:v>Richardson Hospital (-)</c:v>
                </c:pt>
                <c:pt idx="5">
                  <c:v>Sedgefield Community Hospital (-)</c:v>
                </c:pt>
                <c:pt idx="6">
                  <c:v>University Hospital Of North Durham (107)</c:v>
                </c:pt>
                <c:pt idx="7">
                  <c:v>Shotley Bridge Hospital Site (-)</c:v>
                </c:pt>
                <c:pt idx="8">
                  <c:v>Darlington Memorial Hospital (92)</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8023-450B-BD47-F0B681F7B485}"/>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Bishop Auckland Hospital (-)</c:v>
                </c:pt>
                <c:pt idx="2">
                  <c:v>Chester Le Street Hospital (-)</c:v>
                </c:pt>
                <c:pt idx="3">
                  <c:v>Horn Hall Hospital (-)</c:v>
                </c:pt>
                <c:pt idx="4">
                  <c:v>Richardson Hospital (-)</c:v>
                </c:pt>
                <c:pt idx="5">
                  <c:v>Sedgefield Community Hospital (-)</c:v>
                </c:pt>
                <c:pt idx="6">
                  <c:v>University Hospital Of North Durham (107)</c:v>
                </c:pt>
                <c:pt idx="7">
                  <c:v>Shotley Bridge Hospital Site (-)</c:v>
                </c:pt>
                <c:pt idx="8">
                  <c:v>Darlington Memorial Hospital (92)</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8023-450B-BD47-F0B681F7B485}"/>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Bishop Auckland Hospital (-)</c:v>
                </c:pt>
                <c:pt idx="2">
                  <c:v>Chester Le Street Hospital (-)</c:v>
                </c:pt>
                <c:pt idx="3">
                  <c:v>Horn Hall Hospital (-)</c:v>
                </c:pt>
                <c:pt idx="4">
                  <c:v>Richardson Hospital (-)</c:v>
                </c:pt>
                <c:pt idx="5">
                  <c:v>Sedgefield Community Hospital (-)</c:v>
                </c:pt>
                <c:pt idx="6">
                  <c:v>University Hospital Of North Durham (107)</c:v>
                </c:pt>
                <c:pt idx="7">
                  <c:v>Shotley Bridge Hospital Site (-)</c:v>
                </c:pt>
                <c:pt idx="8">
                  <c:v>Darlington Memorial Hospital (92)</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8023-450B-BD47-F0B681F7B485}"/>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Bishop Auckland Hospital (-)</c:v>
                </c:pt>
                <c:pt idx="2">
                  <c:v>Chester Le Street Hospital (-)</c:v>
                </c:pt>
                <c:pt idx="3">
                  <c:v>Horn Hall Hospital (-)</c:v>
                </c:pt>
                <c:pt idx="4">
                  <c:v>Richardson Hospital (-)</c:v>
                </c:pt>
                <c:pt idx="5">
                  <c:v>Sedgefield Community Hospital (-)</c:v>
                </c:pt>
                <c:pt idx="6">
                  <c:v>University Hospital Of North Durham (107)</c:v>
                </c:pt>
                <c:pt idx="7">
                  <c:v>Shotley Bridge Hospital Site (-)</c:v>
                </c:pt>
                <c:pt idx="8">
                  <c:v>Darlington Memorial Hospital (92)</c:v>
                </c:pt>
              </c:strCache>
            </c:strRef>
          </c:cat>
          <c:val>
            <c:numRef>
              <c:f>Sheet1!$G$2:$G$10</c:f>
              <c:numCache>
                <c:formatCode>0.0;;</c:formatCode>
                <c:ptCount val="9"/>
                <c:pt idx="0">
                  <c:v>6.0533144279206983</c:v>
                </c:pt>
                <c:pt idx="1">
                  <c:v>0</c:v>
                </c:pt>
                <c:pt idx="2">
                  <c:v>0</c:v>
                </c:pt>
                <c:pt idx="3">
                  <c:v>0</c:v>
                </c:pt>
                <c:pt idx="4">
                  <c:v>0</c:v>
                </c:pt>
                <c:pt idx="5">
                  <c:v>0</c:v>
                </c:pt>
                <c:pt idx="6">
                  <c:v>5.4938662807079028</c:v>
                </c:pt>
                <c:pt idx="7">
                  <c:v>0</c:v>
                </c:pt>
                <c:pt idx="8">
                  <c:v>5.7464861255382917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8023-450B-BD47-F0B681F7B485}"/>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Bishop Auckland Hospital (-)</c:v>
                </c:pt>
                <c:pt idx="2">
                  <c:v>Chester Le Street Hospital (-)</c:v>
                </c:pt>
                <c:pt idx="3">
                  <c:v>Horn Hall Hospital (-)</c:v>
                </c:pt>
                <c:pt idx="4">
                  <c:v>Richardson Hospital (-)</c:v>
                </c:pt>
                <c:pt idx="5">
                  <c:v>Sedgefield Community Hospital (-)</c:v>
                </c:pt>
                <c:pt idx="6">
                  <c:v>University Hospital Of North Durham (107)</c:v>
                </c:pt>
                <c:pt idx="7">
                  <c:v>Shotley Bridge Hospital Site (-)</c:v>
                </c:pt>
                <c:pt idx="8">
                  <c:v>Darlington Memorial Hospital (92)</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8023-450B-BD47-F0B681F7B485}"/>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Bishop Auckland Hospital (-)</c:v>
                </c:pt>
                <c:pt idx="2">
                  <c:v>Chester Le Street Hospital (-)</c:v>
                </c:pt>
                <c:pt idx="3">
                  <c:v>Horn Hall Hospital (-)</c:v>
                </c:pt>
                <c:pt idx="4">
                  <c:v>Richardson Hospital (-)</c:v>
                </c:pt>
                <c:pt idx="5">
                  <c:v>Sedgefield Community Hospital (-)</c:v>
                </c:pt>
                <c:pt idx="6">
                  <c:v>University Hospital Of North Durham (107)</c:v>
                </c:pt>
                <c:pt idx="7">
                  <c:v>Shotley Bridge Hospital Site (-)</c:v>
                </c:pt>
                <c:pt idx="8">
                  <c:v>Darlington Memorial Hospital (92)</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8023-450B-BD47-F0B681F7B485}"/>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(244)</c:v>
                </c:pt>
                <c:pt idx="1">
                  <c:v>Bishop Auckland Hospital (-)</c:v>
                </c:pt>
                <c:pt idx="2">
                  <c:v>Chester Le Street Hospital (-)</c:v>
                </c:pt>
                <c:pt idx="3">
                  <c:v>Horn Hall Hospital (-)</c:v>
                </c:pt>
                <c:pt idx="4">
                  <c:v>Richardson Hospital (-)</c:v>
                </c:pt>
                <c:pt idx="5">
                  <c:v>Sedgefield Community Hospital (-)</c:v>
                </c:pt>
                <c:pt idx="6">
                  <c:v>University Hospital Of North Durham (107)</c:v>
                </c:pt>
                <c:pt idx="7">
                  <c:v>Shotley Bridge Hospital Site (-)</c:v>
                </c:pt>
                <c:pt idx="8">
                  <c:v>Darlington Memorial Hospital (92)</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8023-450B-BD47-F0B681F7B485}"/>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3.9466855720793017</c:v>
                </c:pt>
                <c:pt idx="1">
                  <c:v>0</c:v>
                </c:pt>
                <c:pt idx="2">
                  <c:v>0</c:v>
                </c:pt>
                <c:pt idx="3">
                  <c:v>0</c:v>
                </c:pt>
                <c:pt idx="4">
                  <c:v>0</c:v>
                </c:pt>
                <c:pt idx="5">
                  <c:v>0</c:v>
                </c:pt>
                <c:pt idx="6">
                  <c:v>4.5061337192920972</c:v>
                </c:pt>
                <c:pt idx="7">
                  <c:v>0</c:v>
                </c:pt>
                <c:pt idx="8">
                  <c:v>4.2535138744617083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8023-450B-BD47-F0B681F7B485}"/>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8023-450B-BD47-F0B681F7B485}"/>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8023-450B-BD47-F0B681F7B485}"/>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(336)</c:v>
                </c:pt>
                <c:pt idx="1">
                  <c:v>Bishop Auckland Hospital (35)</c:v>
                </c:pt>
                <c:pt idx="2">
                  <c:v>Chester Le Street Hospital (-)</c:v>
                </c:pt>
                <c:pt idx="3">
                  <c:v>Horn Hall Hospital (-)</c:v>
                </c:pt>
                <c:pt idx="4">
                  <c:v>Richardson Hospital (-)</c:v>
                </c:pt>
                <c:pt idx="5">
                  <c:v>Sedgefield Community Hospital (-)</c:v>
                </c:pt>
                <c:pt idx="6">
                  <c:v>University Hospital Of North Durham (151)</c:v>
                </c:pt>
                <c:pt idx="7">
                  <c:v>Shotley Bridge Hospital Site (-)</c:v>
                </c:pt>
                <c:pt idx="8">
                  <c:v>Darlington Memorial Hospital (130)</c:v>
                </c:pt>
              </c:strCache>
            </c:strRef>
          </c:cat>
          <c:val>
            <c:numRef>
              <c:f>Sheet1!$D$2:$D$10</c:f>
              <c:numCache>
                <c:formatCode>0.0;;</c:formatCode>
                <c:ptCount val="9"/>
                <c:pt idx="0">
                  <c:v>0</c:v>
                </c:pt>
                <c:pt idx="1">
                  <c:v>2.7512338005991981</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9C1B-4C38-8667-08FAF353033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(336)</c:v>
                </c:pt>
                <c:pt idx="1">
                  <c:v>Bishop Auckland Hospital (35)</c:v>
                </c:pt>
                <c:pt idx="2">
                  <c:v>Chester Le Street Hospital (-)</c:v>
                </c:pt>
                <c:pt idx="3">
                  <c:v>Horn Hall Hospital (-)</c:v>
                </c:pt>
                <c:pt idx="4">
                  <c:v>Richardson Hospital (-)</c:v>
                </c:pt>
                <c:pt idx="5">
                  <c:v>Sedgefield Community Hospital (-)</c:v>
                </c:pt>
                <c:pt idx="6">
                  <c:v>University Hospital Of North Durham (151)</c:v>
                </c:pt>
                <c:pt idx="7">
                  <c:v>Shotley Bridge Hospital Site (-)</c:v>
                </c:pt>
                <c:pt idx="8">
                  <c:v>Darlington Memorial Hospital (130)</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9C1B-4C38-8667-08FAF353033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(336)</c:v>
                </c:pt>
                <c:pt idx="1">
                  <c:v>Bishop Auckland Hospital (35)</c:v>
                </c:pt>
                <c:pt idx="2">
                  <c:v>Chester Le Street Hospital (-)</c:v>
                </c:pt>
                <c:pt idx="3">
                  <c:v>Horn Hall Hospital (-)</c:v>
                </c:pt>
                <c:pt idx="4">
                  <c:v>Richardson Hospital (-)</c:v>
                </c:pt>
                <c:pt idx="5">
                  <c:v>Sedgefield Community Hospital (-)</c:v>
                </c:pt>
                <c:pt idx="6">
                  <c:v>University Hospital Of North Durham (151)</c:v>
                </c:pt>
                <c:pt idx="7">
                  <c:v>Shotley Bridge Hospital Site (-)</c:v>
                </c:pt>
                <c:pt idx="8">
                  <c:v>Darlington Memorial Hospital (130)</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9C1B-4C38-8667-08FAF353033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(336)</c:v>
                </c:pt>
                <c:pt idx="1">
                  <c:v>Bishop Auckland Hospital (35)</c:v>
                </c:pt>
                <c:pt idx="2">
                  <c:v>Chester Le Street Hospital (-)</c:v>
                </c:pt>
                <c:pt idx="3">
                  <c:v>Horn Hall Hospital (-)</c:v>
                </c:pt>
                <c:pt idx="4">
                  <c:v>Richardson Hospital (-)</c:v>
                </c:pt>
                <c:pt idx="5">
                  <c:v>Sedgefield Community Hospital (-)</c:v>
                </c:pt>
                <c:pt idx="6">
                  <c:v>University Hospital Of North Durham (151)</c:v>
                </c:pt>
                <c:pt idx="7">
                  <c:v>Shotley Bridge Hospital Site (-)</c:v>
                </c:pt>
                <c:pt idx="8">
                  <c:v>Darlington Memorial Hospital (130)</c:v>
                </c:pt>
              </c:strCache>
            </c:strRef>
          </c:cat>
          <c:val>
            <c:numRef>
              <c:f>Sheet1!$G$2:$G$10</c:f>
              <c:numCache>
                <c:formatCode>0.0;;</c:formatCode>
                <c:ptCount val="9"/>
                <c:pt idx="0">
                  <c:v>4.3249548040892769</c:v>
                </c:pt>
                <c:pt idx="1">
                  <c:v>0</c:v>
                </c:pt>
                <c:pt idx="2">
                  <c:v>0</c:v>
                </c:pt>
                <c:pt idx="3">
                  <c:v>0</c:v>
                </c:pt>
                <c:pt idx="4">
                  <c:v>0</c:v>
                </c:pt>
                <c:pt idx="5">
                  <c:v>0</c:v>
                </c:pt>
                <c:pt idx="6">
                  <c:v>4.7206851376764991</c:v>
                </c:pt>
                <c:pt idx="7">
                  <c:v>0</c:v>
                </c:pt>
                <c:pt idx="8">
                  <c:v>4.3006181660144494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9C1B-4C38-8667-08FAF353033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(336)</c:v>
                </c:pt>
                <c:pt idx="1">
                  <c:v>Bishop Auckland Hospital (35)</c:v>
                </c:pt>
                <c:pt idx="2">
                  <c:v>Chester Le Street Hospital (-)</c:v>
                </c:pt>
                <c:pt idx="3">
                  <c:v>Horn Hall Hospital (-)</c:v>
                </c:pt>
                <c:pt idx="4">
                  <c:v>Richardson Hospital (-)</c:v>
                </c:pt>
                <c:pt idx="5">
                  <c:v>Sedgefield Community Hospital (-)</c:v>
                </c:pt>
                <c:pt idx="6">
                  <c:v>University Hospital Of North Durham (151)</c:v>
                </c:pt>
                <c:pt idx="7">
                  <c:v>Shotley Bridge Hospital Site (-)</c:v>
                </c:pt>
                <c:pt idx="8">
                  <c:v>Darlington Memorial Hospital (130)</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9C1B-4C38-8667-08FAF353033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(336)</c:v>
                </c:pt>
                <c:pt idx="1">
                  <c:v>Bishop Auckland Hospital (35)</c:v>
                </c:pt>
                <c:pt idx="2">
                  <c:v>Chester Le Street Hospital (-)</c:v>
                </c:pt>
                <c:pt idx="3">
                  <c:v>Horn Hall Hospital (-)</c:v>
                </c:pt>
                <c:pt idx="4">
                  <c:v>Richardson Hospital (-)</c:v>
                </c:pt>
                <c:pt idx="5">
                  <c:v>Sedgefield Community Hospital (-)</c:v>
                </c:pt>
                <c:pt idx="6">
                  <c:v>University Hospital Of North Durham (151)</c:v>
                </c:pt>
                <c:pt idx="7">
                  <c:v>Shotley Bridge Hospital Site (-)</c:v>
                </c:pt>
                <c:pt idx="8">
                  <c:v>Darlington Memorial Hospital (130)</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9C1B-4C38-8667-08FAF353033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(336)</c:v>
                </c:pt>
                <c:pt idx="1">
                  <c:v>Bishop Auckland Hospital (35)</c:v>
                </c:pt>
                <c:pt idx="2">
                  <c:v>Chester Le Street Hospital (-)</c:v>
                </c:pt>
                <c:pt idx="3">
                  <c:v>Horn Hall Hospital (-)</c:v>
                </c:pt>
                <c:pt idx="4">
                  <c:v>Richardson Hospital (-)</c:v>
                </c:pt>
                <c:pt idx="5">
                  <c:v>Sedgefield Community Hospital (-)</c:v>
                </c:pt>
                <c:pt idx="6">
                  <c:v>University Hospital Of North Durham (151)</c:v>
                </c:pt>
                <c:pt idx="7">
                  <c:v>Shotley Bridge Hospital Site (-)</c:v>
                </c:pt>
                <c:pt idx="8">
                  <c:v>Darlington Memorial Hospital (130)</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9C1B-4C38-8667-08FAF353033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5.6750451959107231</c:v>
                </c:pt>
                <c:pt idx="1">
                  <c:v>7.2487661994008015</c:v>
                </c:pt>
                <c:pt idx="2">
                  <c:v>0</c:v>
                </c:pt>
                <c:pt idx="3">
                  <c:v>0</c:v>
                </c:pt>
                <c:pt idx="4">
                  <c:v>0</c:v>
                </c:pt>
                <c:pt idx="5">
                  <c:v>0</c:v>
                </c:pt>
                <c:pt idx="6">
                  <c:v>5.2793148623235009</c:v>
                </c:pt>
                <c:pt idx="7">
                  <c:v>0</c:v>
                </c:pt>
                <c:pt idx="8">
                  <c:v>5.6993818339855506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9C1B-4C38-8667-08FAF353033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9C1B-4C38-8667-08FAF353033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9C1B-4C38-8667-08FAF353033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(38)</c:v>
                </c:pt>
                <c:pt idx="2">
                  <c:v>Chester Le Street Hospital (-)</c:v>
                </c:pt>
                <c:pt idx="3">
                  <c:v>Horn Hall Hospital (-)</c:v>
                </c:pt>
                <c:pt idx="4">
                  <c:v>Richardson Hospital (-)</c:v>
                </c:pt>
                <c:pt idx="5">
                  <c:v>Sedgefield Community Hospital (-)</c:v>
                </c:pt>
                <c:pt idx="6">
                  <c:v>University Hospital Of North Durham (188)</c:v>
                </c:pt>
                <c:pt idx="7">
                  <c:v>Shotley Bridge Hospital Site (-)</c:v>
                </c:pt>
                <c:pt idx="8">
                  <c:v>Darlington Memorial Hospital (151)</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0EF2-448D-9F2E-67C0DDEC433B}"/>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(38)</c:v>
                </c:pt>
                <c:pt idx="2">
                  <c:v>Chester Le Street Hospital (-)</c:v>
                </c:pt>
                <c:pt idx="3">
                  <c:v>Horn Hall Hospital (-)</c:v>
                </c:pt>
                <c:pt idx="4">
                  <c:v>Richardson Hospital (-)</c:v>
                </c:pt>
                <c:pt idx="5">
                  <c:v>Sedgefield Community Hospital (-)</c:v>
                </c:pt>
                <c:pt idx="6">
                  <c:v>University Hospital Of North Durham (188)</c:v>
                </c:pt>
                <c:pt idx="7">
                  <c:v>Shotley Bridge Hospital Site (-)</c:v>
                </c:pt>
                <c:pt idx="8">
                  <c:v>Darlington Memorial Hospital (151)</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0EF2-448D-9F2E-67C0DDEC433B}"/>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(38)</c:v>
                </c:pt>
                <c:pt idx="2">
                  <c:v>Chester Le Street Hospital (-)</c:v>
                </c:pt>
                <c:pt idx="3">
                  <c:v>Horn Hall Hospital (-)</c:v>
                </c:pt>
                <c:pt idx="4">
                  <c:v>Richardson Hospital (-)</c:v>
                </c:pt>
                <c:pt idx="5">
                  <c:v>Sedgefield Community Hospital (-)</c:v>
                </c:pt>
                <c:pt idx="6">
                  <c:v>University Hospital Of North Durham (188)</c:v>
                </c:pt>
                <c:pt idx="7">
                  <c:v>Shotley Bridge Hospital Site (-)</c:v>
                </c:pt>
                <c:pt idx="8">
                  <c:v>Darlington Memorial Hospital (151)</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0EF2-448D-9F2E-67C0DDEC433B}"/>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(38)</c:v>
                </c:pt>
                <c:pt idx="2">
                  <c:v>Chester Le Street Hospital (-)</c:v>
                </c:pt>
                <c:pt idx="3">
                  <c:v>Horn Hall Hospital (-)</c:v>
                </c:pt>
                <c:pt idx="4">
                  <c:v>Richardson Hospital (-)</c:v>
                </c:pt>
                <c:pt idx="5">
                  <c:v>Sedgefield Community Hospital (-)</c:v>
                </c:pt>
                <c:pt idx="6">
                  <c:v>University Hospital Of North Durham (188)</c:v>
                </c:pt>
                <c:pt idx="7">
                  <c:v>Shotley Bridge Hospital Site (-)</c:v>
                </c:pt>
                <c:pt idx="8">
                  <c:v>Darlington Memorial Hospital (151)</c:v>
                </c:pt>
              </c:strCache>
            </c:strRef>
          </c:cat>
          <c:val>
            <c:numRef>
              <c:f>Sheet1!$G$2:$G$10</c:f>
              <c:numCache>
                <c:formatCode>0.0;;</c:formatCode>
                <c:ptCount val="9"/>
                <c:pt idx="0">
                  <c:v>6.8568076279241144</c:v>
                </c:pt>
                <c:pt idx="1">
                  <c:v>6.0495657809559331</c:v>
                </c:pt>
                <c:pt idx="2">
                  <c:v>0</c:v>
                </c:pt>
                <c:pt idx="3">
                  <c:v>0</c:v>
                </c:pt>
                <c:pt idx="4">
                  <c:v>0</c:v>
                </c:pt>
                <c:pt idx="5">
                  <c:v>0</c:v>
                </c:pt>
                <c:pt idx="6">
                  <c:v>6.4964753622771001</c:v>
                </c:pt>
                <c:pt idx="7">
                  <c:v>0</c:v>
                </c:pt>
                <c:pt idx="8">
                  <c:v>6.6340815516629554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0EF2-448D-9F2E-67C0DDEC433B}"/>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(38)</c:v>
                </c:pt>
                <c:pt idx="2">
                  <c:v>Chester Le Street Hospital (-)</c:v>
                </c:pt>
                <c:pt idx="3">
                  <c:v>Horn Hall Hospital (-)</c:v>
                </c:pt>
                <c:pt idx="4">
                  <c:v>Richardson Hospital (-)</c:v>
                </c:pt>
                <c:pt idx="5">
                  <c:v>Sedgefield Community Hospital (-)</c:v>
                </c:pt>
                <c:pt idx="6">
                  <c:v>University Hospital Of North Durham (188)</c:v>
                </c:pt>
                <c:pt idx="7">
                  <c:v>Shotley Bridge Hospital Site (-)</c:v>
                </c:pt>
                <c:pt idx="8">
                  <c:v>Darlington Memorial Hospital (151)</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0EF2-448D-9F2E-67C0DDEC433B}"/>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(38)</c:v>
                </c:pt>
                <c:pt idx="2">
                  <c:v>Chester Le Street Hospital (-)</c:v>
                </c:pt>
                <c:pt idx="3">
                  <c:v>Horn Hall Hospital (-)</c:v>
                </c:pt>
                <c:pt idx="4">
                  <c:v>Richardson Hospital (-)</c:v>
                </c:pt>
                <c:pt idx="5">
                  <c:v>Sedgefield Community Hospital (-)</c:v>
                </c:pt>
                <c:pt idx="6">
                  <c:v>University Hospital Of North Durham (188)</c:v>
                </c:pt>
                <c:pt idx="7">
                  <c:v>Shotley Bridge Hospital Site (-)</c:v>
                </c:pt>
                <c:pt idx="8">
                  <c:v>Darlington Memorial Hospital (151)</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0EF2-448D-9F2E-67C0DDEC433B}"/>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(403)</c:v>
                </c:pt>
                <c:pt idx="1">
                  <c:v>Bishop Auckland Hospital (38)</c:v>
                </c:pt>
                <c:pt idx="2">
                  <c:v>Chester Le Street Hospital (-)</c:v>
                </c:pt>
                <c:pt idx="3">
                  <c:v>Horn Hall Hospital (-)</c:v>
                </c:pt>
                <c:pt idx="4">
                  <c:v>Richardson Hospital (-)</c:v>
                </c:pt>
                <c:pt idx="5">
                  <c:v>Sedgefield Community Hospital (-)</c:v>
                </c:pt>
                <c:pt idx="6">
                  <c:v>University Hospital Of North Durham (188)</c:v>
                </c:pt>
                <c:pt idx="7">
                  <c:v>Shotley Bridge Hospital Site (-)</c:v>
                </c:pt>
                <c:pt idx="8">
                  <c:v>Darlington Memorial Hospital (151)</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0EF2-448D-9F2E-67C0DDEC433B}"/>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3.1431923720758856</c:v>
                </c:pt>
                <c:pt idx="1">
                  <c:v>3.9504342190440669</c:v>
                </c:pt>
                <c:pt idx="2">
                  <c:v>0</c:v>
                </c:pt>
                <c:pt idx="3">
                  <c:v>0</c:v>
                </c:pt>
                <c:pt idx="4">
                  <c:v>0</c:v>
                </c:pt>
                <c:pt idx="5">
                  <c:v>0</c:v>
                </c:pt>
                <c:pt idx="6">
                  <c:v>3.5035246377228999</c:v>
                </c:pt>
                <c:pt idx="7">
                  <c:v>0</c:v>
                </c:pt>
                <c:pt idx="8">
                  <c:v>3.3659184483370446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0EF2-448D-9F2E-67C0DDEC433B}"/>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0EF2-448D-9F2E-67C0DDEC433B}"/>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0EF2-448D-9F2E-67C0DDEC433B}"/>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(415)</c:v>
                </c:pt>
                <c:pt idx="1">
                  <c:v>Bishop Auckland Hospital (37)</c:v>
                </c:pt>
                <c:pt idx="2">
                  <c:v>Chester Le Street Hospital (-)</c:v>
                </c:pt>
                <c:pt idx="3">
                  <c:v>Horn Hall Hospital (-)</c:v>
                </c:pt>
                <c:pt idx="4">
                  <c:v>Richardson Hospital (-)</c:v>
                </c:pt>
                <c:pt idx="5">
                  <c:v>Sedgefield Community Hospital (-)</c:v>
                </c:pt>
                <c:pt idx="6">
                  <c:v>University Hospital Of North Durham (199)</c:v>
                </c:pt>
                <c:pt idx="7">
                  <c:v>Shotley Bridge Hospital Site (-)</c:v>
                </c:pt>
                <c:pt idx="8">
                  <c:v>Darlington Memorial Hospital (156)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5FDA-461B-AA4A-C2C355E8E7FD}"/>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(415)</c:v>
                </c:pt>
                <c:pt idx="1">
                  <c:v>Bishop Auckland Hospital (37)</c:v>
                </c:pt>
                <c:pt idx="2">
                  <c:v>Chester Le Street Hospital (-)</c:v>
                </c:pt>
                <c:pt idx="3">
                  <c:v>Horn Hall Hospital (-)</c:v>
                </c:pt>
                <c:pt idx="4">
                  <c:v>Richardson Hospital (-)</c:v>
                </c:pt>
                <c:pt idx="5">
                  <c:v>Sedgefield Community Hospital (-)</c:v>
                </c:pt>
                <c:pt idx="6">
                  <c:v>University Hospital Of North Durham (199)</c:v>
                </c:pt>
                <c:pt idx="7">
                  <c:v>Shotley Bridge Hospital Site (-)</c:v>
                </c:pt>
                <c:pt idx="8">
                  <c:v>Darlington Memorial Hospital (156)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5FDA-461B-AA4A-C2C355E8E7FD}"/>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(415)</c:v>
                </c:pt>
                <c:pt idx="1">
                  <c:v>Bishop Auckland Hospital (37)</c:v>
                </c:pt>
                <c:pt idx="2">
                  <c:v>Chester Le Street Hospital (-)</c:v>
                </c:pt>
                <c:pt idx="3">
                  <c:v>Horn Hall Hospital (-)</c:v>
                </c:pt>
                <c:pt idx="4">
                  <c:v>Richardson Hospital (-)</c:v>
                </c:pt>
                <c:pt idx="5">
                  <c:v>Sedgefield Community Hospital (-)</c:v>
                </c:pt>
                <c:pt idx="6">
                  <c:v>University Hospital Of North Durham (199)</c:v>
                </c:pt>
                <c:pt idx="7">
                  <c:v>Shotley Bridge Hospital Site (-)</c:v>
                </c:pt>
                <c:pt idx="8">
                  <c:v>Darlington Memorial Hospital (156)</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5FDA-461B-AA4A-C2C355E8E7FD}"/>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(415)</c:v>
                </c:pt>
                <c:pt idx="1">
                  <c:v>Bishop Auckland Hospital (37)</c:v>
                </c:pt>
                <c:pt idx="2">
                  <c:v>Chester Le Street Hospital (-)</c:v>
                </c:pt>
                <c:pt idx="3">
                  <c:v>Horn Hall Hospital (-)</c:v>
                </c:pt>
                <c:pt idx="4">
                  <c:v>Richardson Hospital (-)</c:v>
                </c:pt>
                <c:pt idx="5">
                  <c:v>Sedgefield Community Hospital (-)</c:v>
                </c:pt>
                <c:pt idx="6">
                  <c:v>University Hospital Of North Durham (199)</c:v>
                </c:pt>
                <c:pt idx="7">
                  <c:v>Shotley Bridge Hospital Site (-)</c:v>
                </c:pt>
                <c:pt idx="8">
                  <c:v>Darlington Memorial Hospital (156)</c:v>
                </c:pt>
              </c:strCache>
            </c:strRef>
          </c:cat>
          <c:val>
            <c:numRef>
              <c:f>Sheet1!$G$2:$G$10</c:f>
              <c:numCache>
                <c:formatCode>0.0;;</c:formatCode>
                <c:ptCount val="9"/>
                <c:pt idx="0">
                  <c:v>7.856301532955281</c:v>
                </c:pt>
                <c:pt idx="1">
                  <c:v>8.0270203487225853</c:v>
                </c:pt>
                <c:pt idx="2">
                  <c:v>0</c:v>
                </c:pt>
                <c:pt idx="3">
                  <c:v>0</c:v>
                </c:pt>
                <c:pt idx="4">
                  <c:v>0</c:v>
                </c:pt>
                <c:pt idx="5">
                  <c:v>0</c:v>
                </c:pt>
                <c:pt idx="6">
                  <c:v>8.2639031914375902</c:v>
                </c:pt>
                <c:pt idx="7">
                  <c:v>0</c:v>
                </c:pt>
                <c:pt idx="8">
                  <c:v>7.0150929267257176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5FDA-461B-AA4A-C2C355E8E7FD}"/>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(415)</c:v>
                </c:pt>
                <c:pt idx="1">
                  <c:v>Bishop Auckland Hospital (37)</c:v>
                </c:pt>
                <c:pt idx="2">
                  <c:v>Chester Le Street Hospital (-)</c:v>
                </c:pt>
                <c:pt idx="3">
                  <c:v>Horn Hall Hospital (-)</c:v>
                </c:pt>
                <c:pt idx="4">
                  <c:v>Richardson Hospital (-)</c:v>
                </c:pt>
                <c:pt idx="5">
                  <c:v>Sedgefield Community Hospital (-)</c:v>
                </c:pt>
                <c:pt idx="6">
                  <c:v>University Hospital Of North Durham (199)</c:v>
                </c:pt>
                <c:pt idx="7">
                  <c:v>Shotley Bridge Hospital Site (-)</c:v>
                </c:pt>
                <c:pt idx="8">
                  <c:v>Darlington Memorial Hospital (156)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5FDA-461B-AA4A-C2C355E8E7FD}"/>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(415)</c:v>
                </c:pt>
                <c:pt idx="1">
                  <c:v>Bishop Auckland Hospital (37)</c:v>
                </c:pt>
                <c:pt idx="2">
                  <c:v>Chester Le Street Hospital (-)</c:v>
                </c:pt>
                <c:pt idx="3">
                  <c:v>Horn Hall Hospital (-)</c:v>
                </c:pt>
                <c:pt idx="4">
                  <c:v>Richardson Hospital (-)</c:v>
                </c:pt>
                <c:pt idx="5">
                  <c:v>Sedgefield Community Hospital (-)</c:v>
                </c:pt>
                <c:pt idx="6">
                  <c:v>University Hospital Of North Durham (199)</c:v>
                </c:pt>
                <c:pt idx="7">
                  <c:v>Shotley Bridge Hospital Site (-)</c:v>
                </c:pt>
                <c:pt idx="8">
                  <c:v>Darlington Memorial Hospital (156)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5FDA-461B-AA4A-C2C355E8E7FD}"/>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(415)</c:v>
                </c:pt>
                <c:pt idx="1">
                  <c:v>Bishop Auckland Hospital (37)</c:v>
                </c:pt>
                <c:pt idx="2">
                  <c:v>Chester Le Street Hospital (-)</c:v>
                </c:pt>
                <c:pt idx="3">
                  <c:v>Horn Hall Hospital (-)</c:v>
                </c:pt>
                <c:pt idx="4">
                  <c:v>Richardson Hospital (-)</c:v>
                </c:pt>
                <c:pt idx="5">
                  <c:v>Sedgefield Community Hospital (-)</c:v>
                </c:pt>
                <c:pt idx="6">
                  <c:v>University Hospital Of North Durham (199)</c:v>
                </c:pt>
                <c:pt idx="7">
                  <c:v>Shotley Bridge Hospital Site (-)</c:v>
                </c:pt>
                <c:pt idx="8">
                  <c:v>Darlington Memorial Hospital (156)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5FDA-461B-AA4A-C2C355E8E7FD}"/>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2.143698467044719</c:v>
                </c:pt>
                <c:pt idx="1">
                  <c:v>1.9729796512774147</c:v>
                </c:pt>
                <c:pt idx="2">
                  <c:v>0</c:v>
                </c:pt>
                <c:pt idx="3">
                  <c:v>0</c:v>
                </c:pt>
                <c:pt idx="4">
                  <c:v>0</c:v>
                </c:pt>
                <c:pt idx="5">
                  <c:v>0</c:v>
                </c:pt>
                <c:pt idx="6">
                  <c:v>1.7360968085624098</c:v>
                </c:pt>
                <c:pt idx="7">
                  <c:v>0</c:v>
                </c:pt>
                <c:pt idx="8">
                  <c:v>2.9849070732742824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5FDA-461B-AA4A-C2C355E8E7FD}"/>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5FDA-461B-AA4A-C2C355E8E7FD}"/>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5FDA-461B-AA4A-C2C355E8E7FD}"/>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(218)</c:v>
                </c:pt>
                <c:pt idx="1">
                  <c:v>Bishop Auckland Hospital (32)</c:v>
                </c:pt>
                <c:pt idx="2">
                  <c:v>Chester Le Street Hospital (-)</c:v>
                </c:pt>
                <c:pt idx="3">
                  <c:v>Horn Hall Hospital (-)</c:v>
                </c:pt>
                <c:pt idx="4">
                  <c:v>Richardson Hospital (-)</c:v>
                </c:pt>
                <c:pt idx="5">
                  <c:v>Sedgefield Community Hospital (-)</c:v>
                </c:pt>
                <c:pt idx="6">
                  <c:v>University Hospital Of North Durham (92)</c:v>
                </c:pt>
                <c:pt idx="7">
                  <c:v>Shotley Bridge Hospital Site (-)</c:v>
                </c:pt>
                <c:pt idx="8">
                  <c:v>Darlington Memorial Hospital (73)</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CDF9-45E8-9D52-F20F9BCD04B0}"/>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(218)</c:v>
                </c:pt>
                <c:pt idx="1">
                  <c:v>Bishop Auckland Hospital (32)</c:v>
                </c:pt>
                <c:pt idx="2">
                  <c:v>Chester Le Street Hospital (-)</c:v>
                </c:pt>
                <c:pt idx="3">
                  <c:v>Horn Hall Hospital (-)</c:v>
                </c:pt>
                <c:pt idx="4">
                  <c:v>Richardson Hospital (-)</c:v>
                </c:pt>
                <c:pt idx="5">
                  <c:v>Sedgefield Community Hospital (-)</c:v>
                </c:pt>
                <c:pt idx="6">
                  <c:v>University Hospital Of North Durham (92)</c:v>
                </c:pt>
                <c:pt idx="7">
                  <c:v>Shotley Bridge Hospital Site (-)</c:v>
                </c:pt>
                <c:pt idx="8">
                  <c:v>Darlington Memorial Hospital (73)</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CDF9-45E8-9D52-F20F9BCD04B0}"/>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(218)</c:v>
                </c:pt>
                <c:pt idx="1">
                  <c:v>Bishop Auckland Hospital (32)</c:v>
                </c:pt>
                <c:pt idx="2">
                  <c:v>Chester Le Street Hospital (-)</c:v>
                </c:pt>
                <c:pt idx="3">
                  <c:v>Horn Hall Hospital (-)</c:v>
                </c:pt>
                <c:pt idx="4">
                  <c:v>Richardson Hospital (-)</c:v>
                </c:pt>
                <c:pt idx="5">
                  <c:v>Sedgefield Community Hospital (-)</c:v>
                </c:pt>
                <c:pt idx="6">
                  <c:v>University Hospital Of North Durham (92)</c:v>
                </c:pt>
                <c:pt idx="7">
                  <c:v>Shotley Bridge Hospital Site (-)</c:v>
                </c:pt>
                <c:pt idx="8">
                  <c:v>Darlington Memorial Hospital (73)</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CDF9-45E8-9D52-F20F9BCD04B0}"/>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(218)</c:v>
                </c:pt>
                <c:pt idx="1">
                  <c:v>Bishop Auckland Hospital (32)</c:v>
                </c:pt>
                <c:pt idx="2">
                  <c:v>Chester Le Street Hospital (-)</c:v>
                </c:pt>
                <c:pt idx="3">
                  <c:v>Horn Hall Hospital (-)</c:v>
                </c:pt>
                <c:pt idx="4">
                  <c:v>Richardson Hospital (-)</c:v>
                </c:pt>
                <c:pt idx="5">
                  <c:v>Sedgefield Community Hospital (-)</c:v>
                </c:pt>
                <c:pt idx="6">
                  <c:v>University Hospital Of North Durham (92)</c:v>
                </c:pt>
                <c:pt idx="7">
                  <c:v>Shotley Bridge Hospital Site (-)</c:v>
                </c:pt>
                <c:pt idx="8">
                  <c:v>Darlington Memorial Hospital (73)</c:v>
                </c:pt>
              </c:strCache>
            </c:strRef>
          </c:cat>
          <c:val>
            <c:numRef>
              <c:f>Sheet1!$G$2:$G$10</c:f>
              <c:numCache>
                <c:formatCode>0.0;;</c:formatCode>
                <c:ptCount val="9"/>
                <c:pt idx="0">
                  <c:v>0</c:v>
                </c:pt>
                <c:pt idx="1">
                  <c:v>8.7034025256437779</c:v>
                </c:pt>
                <c:pt idx="2">
                  <c:v>0</c:v>
                </c:pt>
                <c:pt idx="3">
                  <c:v>0</c:v>
                </c:pt>
                <c:pt idx="4">
                  <c:v>0</c:v>
                </c:pt>
                <c:pt idx="5">
                  <c:v>0</c:v>
                </c:pt>
                <c:pt idx="6">
                  <c:v>8.6532782059671227</c:v>
                </c:pt>
                <c:pt idx="7">
                  <c:v>0</c:v>
                </c:pt>
                <c:pt idx="8">
                  <c:v>7.8204098693163697</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CDF9-45E8-9D52-F20F9BCD04B0}"/>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(218)</c:v>
                </c:pt>
                <c:pt idx="1">
                  <c:v>Bishop Auckland Hospital (32)</c:v>
                </c:pt>
                <c:pt idx="2">
                  <c:v>Chester Le Street Hospital (-)</c:v>
                </c:pt>
                <c:pt idx="3">
                  <c:v>Horn Hall Hospital (-)</c:v>
                </c:pt>
                <c:pt idx="4">
                  <c:v>Richardson Hospital (-)</c:v>
                </c:pt>
                <c:pt idx="5">
                  <c:v>Sedgefield Community Hospital (-)</c:v>
                </c:pt>
                <c:pt idx="6">
                  <c:v>University Hospital Of North Durham (92)</c:v>
                </c:pt>
                <c:pt idx="7">
                  <c:v>Shotley Bridge Hospital Site (-)</c:v>
                </c:pt>
                <c:pt idx="8">
                  <c:v>Darlington Memorial Hospital (73)</c:v>
                </c:pt>
              </c:strCache>
            </c:strRef>
          </c:cat>
          <c:val>
            <c:numRef>
              <c:f>Sheet1!$H$2:$H$10</c:f>
              <c:numCache>
                <c:formatCode>0.0;;</c:formatCode>
                <c:ptCount val="9"/>
                <c:pt idx="0">
                  <c:v>8.5891483367078489</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CDF9-45E8-9D52-F20F9BCD04B0}"/>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(218)</c:v>
                </c:pt>
                <c:pt idx="1">
                  <c:v>Bishop Auckland Hospital (32)</c:v>
                </c:pt>
                <c:pt idx="2">
                  <c:v>Chester Le Street Hospital (-)</c:v>
                </c:pt>
                <c:pt idx="3">
                  <c:v>Horn Hall Hospital (-)</c:v>
                </c:pt>
                <c:pt idx="4">
                  <c:v>Richardson Hospital (-)</c:v>
                </c:pt>
                <c:pt idx="5">
                  <c:v>Sedgefield Community Hospital (-)</c:v>
                </c:pt>
                <c:pt idx="6">
                  <c:v>University Hospital Of North Durham (92)</c:v>
                </c:pt>
                <c:pt idx="7">
                  <c:v>Shotley Bridge Hospital Site (-)</c:v>
                </c:pt>
                <c:pt idx="8">
                  <c:v>Darlington Memorial Hospital (73)</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CDF9-45E8-9D52-F20F9BCD04B0}"/>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(218)</c:v>
                </c:pt>
                <c:pt idx="1">
                  <c:v>Bishop Auckland Hospital (32)</c:v>
                </c:pt>
                <c:pt idx="2">
                  <c:v>Chester Le Street Hospital (-)</c:v>
                </c:pt>
                <c:pt idx="3">
                  <c:v>Horn Hall Hospital (-)</c:v>
                </c:pt>
                <c:pt idx="4">
                  <c:v>Richardson Hospital (-)</c:v>
                </c:pt>
                <c:pt idx="5">
                  <c:v>Sedgefield Community Hospital (-)</c:v>
                </c:pt>
                <c:pt idx="6">
                  <c:v>University Hospital Of North Durham (92)</c:v>
                </c:pt>
                <c:pt idx="7">
                  <c:v>Shotley Bridge Hospital Site (-)</c:v>
                </c:pt>
                <c:pt idx="8">
                  <c:v>Darlington Memorial Hospital (73)</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CDF9-45E8-9D52-F20F9BCD04B0}"/>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1.4108516632921511</c:v>
                </c:pt>
                <c:pt idx="1">
                  <c:v>1.2965974743562221</c:v>
                </c:pt>
                <c:pt idx="2">
                  <c:v>0</c:v>
                </c:pt>
                <c:pt idx="3">
                  <c:v>0</c:v>
                </c:pt>
                <c:pt idx="4">
                  <c:v>0</c:v>
                </c:pt>
                <c:pt idx="5">
                  <c:v>0</c:v>
                </c:pt>
                <c:pt idx="6">
                  <c:v>1.3467217940328773</c:v>
                </c:pt>
                <c:pt idx="7">
                  <c:v>0</c:v>
                </c:pt>
                <c:pt idx="8">
                  <c:v>2.1795901306836303</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CDF9-45E8-9D52-F20F9BCD04B0}"/>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CDF9-45E8-9D52-F20F9BCD04B0}"/>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CDF9-45E8-9D52-F20F9BCD04B0}"/>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(260)</c:v>
                </c:pt>
                <c:pt idx="1">
                  <c:v>Bishop Auckland Hospital (34)</c:v>
                </c:pt>
                <c:pt idx="2">
                  <c:v>Chester Le Street Hospital (-)</c:v>
                </c:pt>
                <c:pt idx="3">
                  <c:v>Horn Hall Hospital (-)</c:v>
                </c:pt>
                <c:pt idx="4">
                  <c:v>Richardson Hospital (-)</c:v>
                </c:pt>
                <c:pt idx="5">
                  <c:v>Sedgefield Community Hospital (-)</c:v>
                </c:pt>
                <c:pt idx="6">
                  <c:v>University Hospital Of North Durham (120)</c:v>
                </c:pt>
                <c:pt idx="7">
                  <c:v>Shotley Bridge Hospital Site (-)</c:v>
                </c:pt>
                <c:pt idx="8">
                  <c:v>Darlington Memorial Hospital (84)</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1A05-457F-AF2B-406A74420357}"/>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(260)</c:v>
                </c:pt>
                <c:pt idx="1">
                  <c:v>Bishop Auckland Hospital (34)</c:v>
                </c:pt>
                <c:pt idx="2">
                  <c:v>Chester Le Street Hospital (-)</c:v>
                </c:pt>
                <c:pt idx="3">
                  <c:v>Horn Hall Hospital (-)</c:v>
                </c:pt>
                <c:pt idx="4">
                  <c:v>Richardson Hospital (-)</c:v>
                </c:pt>
                <c:pt idx="5">
                  <c:v>Sedgefield Community Hospital (-)</c:v>
                </c:pt>
                <c:pt idx="6">
                  <c:v>University Hospital Of North Durham (120)</c:v>
                </c:pt>
                <c:pt idx="7">
                  <c:v>Shotley Bridge Hospital Site (-)</c:v>
                </c:pt>
                <c:pt idx="8">
                  <c:v>Darlington Memorial Hospital (84)</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1A05-457F-AF2B-406A74420357}"/>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(260)</c:v>
                </c:pt>
                <c:pt idx="1">
                  <c:v>Bishop Auckland Hospital (34)</c:v>
                </c:pt>
                <c:pt idx="2">
                  <c:v>Chester Le Street Hospital (-)</c:v>
                </c:pt>
                <c:pt idx="3">
                  <c:v>Horn Hall Hospital (-)</c:v>
                </c:pt>
                <c:pt idx="4">
                  <c:v>Richardson Hospital (-)</c:v>
                </c:pt>
                <c:pt idx="5">
                  <c:v>Sedgefield Community Hospital (-)</c:v>
                </c:pt>
                <c:pt idx="6">
                  <c:v>University Hospital Of North Durham (120)</c:v>
                </c:pt>
                <c:pt idx="7">
                  <c:v>Shotley Bridge Hospital Site (-)</c:v>
                </c:pt>
                <c:pt idx="8">
                  <c:v>Darlington Memorial Hospital (84)</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1A05-457F-AF2B-406A74420357}"/>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(260)</c:v>
                </c:pt>
                <c:pt idx="1">
                  <c:v>Bishop Auckland Hospital (34)</c:v>
                </c:pt>
                <c:pt idx="2">
                  <c:v>Chester Le Street Hospital (-)</c:v>
                </c:pt>
                <c:pt idx="3">
                  <c:v>Horn Hall Hospital (-)</c:v>
                </c:pt>
                <c:pt idx="4">
                  <c:v>Richardson Hospital (-)</c:v>
                </c:pt>
                <c:pt idx="5">
                  <c:v>Sedgefield Community Hospital (-)</c:v>
                </c:pt>
                <c:pt idx="6">
                  <c:v>University Hospital Of North Durham (120)</c:v>
                </c:pt>
                <c:pt idx="7">
                  <c:v>Shotley Bridge Hospital Site (-)</c:v>
                </c:pt>
                <c:pt idx="8">
                  <c:v>Darlington Memorial Hospital (84)</c:v>
                </c:pt>
              </c:strCache>
            </c:strRef>
          </c:cat>
          <c:val>
            <c:numRef>
              <c:f>Sheet1!$G$2:$G$10</c:f>
              <c:numCache>
                <c:formatCode>0.0;;</c:formatCode>
                <c:ptCount val="9"/>
                <c:pt idx="0">
                  <c:v>6.8160930603043628</c:v>
                </c:pt>
                <c:pt idx="1">
                  <c:v>6.7571651842147604</c:v>
                </c:pt>
                <c:pt idx="2">
                  <c:v>0</c:v>
                </c:pt>
                <c:pt idx="3">
                  <c:v>0</c:v>
                </c:pt>
                <c:pt idx="4">
                  <c:v>0</c:v>
                </c:pt>
                <c:pt idx="5">
                  <c:v>0</c:v>
                </c:pt>
                <c:pt idx="6">
                  <c:v>6.7098445273412626</c:v>
                </c:pt>
                <c:pt idx="7">
                  <c:v>0</c:v>
                </c:pt>
                <c:pt idx="8">
                  <c:v>6.2686735256318276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1A05-457F-AF2B-406A74420357}"/>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(260)</c:v>
                </c:pt>
                <c:pt idx="1">
                  <c:v>Bishop Auckland Hospital (34)</c:v>
                </c:pt>
                <c:pt idx="2">
                  <c:v>Chester Le Street Hospital (-)</c:v>
                </c:pt>
                <c:pt idx="3">
                  <c:v>Horn Hall Hospital (-)</c:v>
                </c:pt>
                <c:pt idx="4">
                  <c:v>Richardson Hospital (-)</c:v>
                </c:pt>
                <c:pt idx="5">
                  <c:v>Sedgefield Community Hospital (-)</c:v>
                </c:pt>
                <c:pt idx="6">
                  <c:v>University Hospital Of North Durham (120)</c:v>
                </c:pt>
                <c:pt idx="7">
                  <c:v>Shotley Bridge Hospital Site (-)</c:v>
                </c:pt>
                <c:pt idx="8">
                  <c:v>Darlington Memorial Hospital (84)</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1A05-457F-AF2B-406A74420357}"/>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(260)</c:v>
                </c:pt>
                <c:pt idx="1">
                  <c:v>Bishop Auckland Hospital (34)</c:v>
                </c:pt>
                <c:pt idx="2">
                  <c:v>Chester Le Street Hospital (-)</c:v>
                </c:pt>
                <c:pt idx="3">
                  <c:v>Horn Hall Hospital (-)</c:v>
                </c:pt>
                <c:pt idx="4">
                  <c:v>Richardson Hospital (-)</c:v>
                </c:pt>
                <c:pt idx="5">
                  <c:v>Sedgefield Community Hospital (-)</c:v>
                </c:pt>
                <c:pt idx="6">
                  <c:v>University Hospital Of North Durham (120)</c:v>
                </c:pt>
                <c:pt idx="7">
                  <c:v>Shotley Bridge Hospital Site (-)</c:v>
                </c:pt>
                <c:pt idx="8">
                  <c:v>Darlington Memorial Hospital (84)</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1A05-457F-AF2B-406A74420357}"/>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(260)</c:v>
                </c:pt>
                <c:pt idx="1">
                  <c:v>Bishop Auckland Hospital (34)</c:v>
                </c:pt>
                <c:pt idx="2">
                  <c:v>Chester Le Street Hospital (-)</c:v>
                </c:pt>
                <c:pt idx="3">
                  <c:v>Horn Hall Hospital (-)</c:v>
                </c:pt>
                <c:pt idx="4">
                  <c:v>Richardson Hospital (-)</c:v>
                </c:pt>
                <c:pt idx="5">
                  <c:v>Sedgefield Community Hospital (-)</c:v>
                </c:pt>
                <c:pt idx="6">
                  <c:v>University Hospital Of North Durham (120)</c:v>
                </c:pt>
                <c:pt idx="7">
                  <c:v>Shotley Bridge Hospital Site (-)</c:v>
                </c:pt>
                <c:pt idx="8">
                  <c:v>Darlington Memorial Hospital (84)</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1A05-457F-AF2B-406A74420357}"/>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3.1839069396956372</c:v>
                </c:pt>
                <c:pt idx="1">
                  <c:v>3.2428348157852396</c:v>
                </c:pt>
                <c:pt idx="2">
                  <c:v>0</c:v>
                </c:pt>
                <c:pt idx="3">
                  <c:v>0</c:v>
                </c:pt>
                <c:pt idx="4">
                  <c:v>0</c:v>
                </c:pt>
                <c:pt idx="5">
                  <c:v>0</c:v>
                </c:pt>
                <c:pt idx="6">
                  <c:v>3.2901554726587374</c:v>
                </c:pt>
                <c:pt idx="7">
                  <c:v>0</c:v>
                </c:pt>
                <c:pt idx="8">
                  <c:v>3.7313264743681724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1A05-457F-AF2B-406A74420357}"/>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1A05-457F-AF2B-406A74420357}"/>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1A05-457F-AF2B-406A74420357}"/>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(223)</c:v>
                </c:pt>
                <c:pt idx="7">
                  <c:v>Shotley Bridge Hospital Site (-)</c:v>
                </c:pt>
                <c:pt idx="8">
                  <c:v>Darlington Memorial Hospital (178)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(223)</c:v>
                </c:pt>
                <c:pt idx="7">
                  <c:v>Shotley Bridge Hospital Site (-)</c:v>
                </c:pt>
                <c:pt idx="8">
                  <c:v>Darlington Memorial Hospital (178)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(223)</c:v>
                </c:pt>
                <c:pt idx="7">
                  <c:v>Shotley Bridge Hospital Site (-)</c:v>
                </c:pt>
                <c:pt idx="8">
                  <c:v>Darlington Memorial Hospital (178)</c:v>
                </c:pt>
              </c:strCache>
            </c:strRef>
          </c:cat>
          <c:val>
            <c:numRef>
              <c:f>Sheet1!$F$2:$F$10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(223)</c:v>
                </c:pt>
                <c:pt idx="7">
                  <c:v>Shotley Bridge Hospital Site (-)</c:v>
                </c:pt>
                <c:pt idx="8">
                  <c:v>Darlington Memorial Hospital (178)</c:v>
                </c:pt>
              </c:strCache>
            </c:strRef>
          </c:cat>
          <c:val>
            <c:numRef>
              <c:f>Sheet1!$G$2:$G$10</c:f>
              <c:numCache>
                <c:formatCode>0.0;;</c:formatCode>
                <c:ptCount val="9"/>
                <c:pt idx="0">
                  <c:v>9.0009380320967232</c:v>
                </c:pt>
                <c:pt idx="1">
                  <c:v>8.4401258811423059</c:v>
                </c:pt>
                <c:pt idx="2">
                  <c:v>0</c:v>
                </c:pt>
                <c:pt idx="3">
                  <c:v>0</c:v>
                </c:pt>
                <c:pt idx="4">
                  <c:v>0</c:v>
                </c:pt>
                <c:pt idx="5">
                  <c:v>0</c:v>
                </c:pt>
                <c:pt idx="6">
                  <c:v>8.859974354627262</c:v>
                </c:pt>
                <c:pt idx="7">
                  <c:v>0</c:v>
                </c:pt>
                <c:pt idx="8">
                  <c:v>8.9563810660332326</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(223)</c:v>
                </c:pt>
                <c:pt idx="7">
                  <c:v>Shotley Bridge Hospital Site (-)</c:v>
                </c:pt>
                <c:pt idx="8">
                  <c:v>Darlington Memorial Hospital (178)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(223)</c:v>
                </c:pt>
                <c:pt idx="7">
                  <c:v>Shotley Bridge Hospital Site (-)</c:v>
                </c:pt>
                <c:pt idx="8">
                  <c:v>Darlington Memorial Hospital (178)</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(469)</c:v>
                </c:pt>
                <c:pt idx="1">
                  <c:v>Bishop Auckland Hospital (40)</c:v>
                </c:pt>
                <c:pt idx="2">
                  <c:v>Chester Le Street Hospital (-)</c:v>
                </c:pt>
                <c:pt idx="3">
                  <c:v>Horn Hall Hospital (-)</c:v>
                </c:pt>
                <c:pt idx="4">
                  <c:v>Richardson Hospital (-)</c:v>
                </c:pt>
                <c:pt idx="5">
                  <c:v>Sedgefield Community Hospital (-)</c:v>
                </c:pt>
                <c:pt idx="6">
                  <c:v>University Hospital Of North Durham (223)</c:v>
                </c:pt>
                <c:pt idx="7">
                  <c:v>Shotley Bridge Hospital Site (-)</c:v>
                </c:pt>
                <c:pt idx="8">
                  <c:v>Darlington Memorial Hospital (178)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0.99906196790327684</c:v>
                </c:pt>
                <c:pt idx="1">
                  <c:v>1.5598741188576941</c:v>
                </c:pt>
                <c:pt idx="2">
                  <c:v>0</c:v>
                </c:pt>
                <c:pt idx="3">
                  <c:v>0</c:v>
                </c:pt>
                <c:pt idx="4">
                  <c:v>0</c:v>
                </c:pt>
                <c:pt idx="5">
                  <c:v>0</c:v>
                </c:pt>
                <c:pt idx="6">
                  <c:v>1.140025645372738</c:v>
                </c:pt>
                <c:pt idx="7">
                  <c:v>0</c:v>
                </c:pt>
                <c:pt idx="8">
                  <c:v>1.0436189339667674</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(178)</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0-A59F-443E-8351-68DB3D6E9AE3}"/>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(178)</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1-A59F-443E-8351-68DB3D6E9AE3}"/>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(178)</c:v>
                </c:pt>
              </c:strCache>
            </c:strRef>
          </c:cat>
          <c:val>
            <c:numRef>
              <c:f>Sheet1!$F$2:$F$10</c:f>
              <c:numCache>
                <c:formatCode>0.0;;</c:formatCode>
                <c:ptCount val="9"/>
                <c:pt idx="0">
                  <c:v>0</c:v>
                </c:pt>
                <c:pt idx="1">
                  <c:v>0</c:v>
                </c:pt>
                <c:pt idx="2">
                  <c:v>0</c:v>
                </c:pt>
                <c:pt idx="3">
                  <c:v>0</c:v>
                </c:pt>
                <c:pt idx="4">
                  <c:v>0</c:v>
                </c:pt>
                <c:pt idx="5">
                  <c:v>0</c:v>
                </c:pt>
                <c:pt idx="6">
                  <c:v>0</c:v>
                </c:pt>
                <c:pt idx="7">
                  <c:v>0</c:v>
                </c:pt>
                <c:pt idx="8">
                  <c:v>8.8382075680517485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2-A59F-443E-8351-68DB3D6E9AE3}"/>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(178)</c:v>
                </c:pt>
              </c:strCache>
            </c:strRef>
          </c:cat>
          <c:val>
            <c:numRef>
              <c:f>Sheet1!$G$2:$G$10</c:f>
              <c:numCache>
                <c:formatCode>0.0;;</c:formatCode>
                <c:ptCount val="9"/>
                <c:pt idx="0">
                  <c:v>9.0519880220503453</c:v>
                </c:pt>
                <c:pt idx="1">
                  <c:v>8.8452205887752147</c:v>
                </c:pt>
                <c:pt idx="2">
                  <c:v>0</c:v>
                </c:pt>
                <c:pt idx="3">
                  <c:v>0</c:v>
                </c:pt>
                <c:pt idx="4">
                  <c:v>0</c:v>
                </c:pt>
                <c:pt idx="5">
                  <c:v>0</c:v>
                </c:pt>
                <c:pt idx="6">
                  <c:v>9.1075229568059193</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3-A59F-443E-8351-68DB3D6E9AE3}"/>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(178)</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4-A59F-443E-8351-68DB3D6E9AE3}"/>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(178)</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5-A59F-443E-8351-68DB3D6E9AE3}"/>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(464)</c:v>
                </c:pt>
                <c:pt idx="1">
                  <c:v>Bishop Auckland Hospital (39)</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(178)</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6-A59F-443E-8351-68DB3D6E9AE3}"/>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0.94801197794965475</c:v>
                </c:pt>
                <c:pt idx="1">
                  <c:v>1.1547794112247853</c:v>
                </c:pt>
                <c:pt idx="2">
                  <c:v>0</c:v>
                </c:pt>
                <c:pt idx="3">
                  <c:v>0</c:v>
                </c:pt>
                <c:pt idx="4">
                  <c:v>0</c:v>
                </c:pt>
                <c:pt idx="5">
                  <c:v>0</c:v>
                </c:pt>
                <c:pt idx="6">
                  <c:v>0.89247704319408072</c:v>
                </c:pt>
                <c:pt idx="7">
                  <c:v>0</c:v>
                </c:pt>
                <c:pt idx="8">
                  <c:v>1.1617924319482515</c:v>
                </c:pt>
              </c:numCache>
            </c:numRef>
          </c:val>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http://schemas.microsoft.com/office/drawing/2014/chart" uri="{C3380CC4-5D6E-409C-BE32-E72D297353CC}">
              <c16:uniqueId val="{00000007-A59F-443E-8351-68DB3D6E9AE3}"/>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A59F-443E-8351-68DB3D6E9AE3}"/>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A59F-443E-8351-68DB3D6E9AE3}"/>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mc="http://schemas.openxmlformats.org/markup-compatibility/2006" xmlns:c14="http://schemas.microsoft.com/office/drawing/2007/8/2/chart" xmlns:c15="http://schemas.microsoft.com/office/drawing/2012/chart" xmlns:c16="http://schemas.microsoft.com/office/drawing/2014/chart" xmlns:c16r3="http://schemas.microsoft.com/office/drawing/2017/03/char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14850784566175"/>
          <c:y val="6.6943654184945023E-2"/>
          <c:w val="0.58337966841380817"/>
          <c:h val="0.90084536203432053"/>
        </c:manualLayout>
      </c:layout>
      <c:barChart>
        <c:barDir val="bar"/>
        <c:grouping val="stacked"/>
        <c:varyColors val="0"/>
        <c:ser>
          <c:idx val="0"/>
          <c:order val="0"/>
          <c:tx>
            <c:strRef>
              <c:f>Sheet1!$D$1</c:f>
              <c:strCache>
                <c:ptCount val="1"/>
                <c:pt idx="0">
                  <c:v>Much worse than expected</c:v>
                </c:pt>
              </c:strCache>
            </c:strRef>
          </c:tx>
          <c:spPr>
            <a:solidFill>
              <a:srgbClr val="E87722"/>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(176)</c:v>
                </c:pt>
              </c:strCache>
            </c:strRef>
          </c:cat>
          <c:val>
            <c:numRef>
              <c:f>Sheet1!$D$2:$D$10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0-FD21-443E-84D1-076D4606C4B6}"/>
            </c:ext>
          </c:extLst>
        </c:ser>
        <c:ser>
          <c:idx val="1"/>
          <c:order val="1"/>
          <c:tx>
            <c:strRef>
              <c:f>Sheet1!$E$1</c:f>
              <c:strCache>
                <c:ptCount val="1"/>
                <c:pt idx="0">
                  <c:v>Worse than expected</c:v>
                </c:pt>
              </c:strCache>
            </c:strRef>
          </c:tx>
          <c:spPr>
            <a:solidFill>
              <a:srgbClr val="F1BE48"/>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(176)</c:v>
                </c:pt>
              </c:strCache>
            </c:strRef>
          </c:cat>
          <c:val>
            <c:numRef>
              <c:f>Sheet1!$E$2:$E$10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1-FD21-443E-84D1-076D4606C4B6}"/>
            </c:ext>
          </c:extLst>
        </c:ser>
        <c:ser>
          <c:idx val="2"/>
          <c:order val="2"/>
          <c:tx>
            <c:strRef>
              <c:f>Sheet1!$F$1</c:f>
              <c:strCache>
                <c:ptCount val="1"/>
                <c:pt idx="0">
                  <c:v>Somewhat worse than expected</c:v>
                </c:pt>
              </c:strCache>
            </c:strRef>
          </c:tx>
          <c:spPr>
            <a:solidFill>
              <a:srgbClr val="FFD966"/>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(176)</c:v>
                </c:pt>
              </c:strCache>
            </c:strRef>
          </c:cat>
          <c:val>
            <c:numRef>
              <c:f>Sheet1!$F$2:$F$10</c:f>
              <c:numCache>
                <c:formatCode>0.0;;</c:formatCode>
                <c:ptCount val="9"/>
                <c:pt idx="0">
                  <c:v>0</c:v>
                </c:pt>
                <c:pt idx="1">
                  <c:v>0</c:v>
                </c:pt>
                <c:pt idx="2">
                  <c:v>0</c:v>
                </c:pt>
                <c:pt idx="3">
                  <c:v>0</c:v>
                </c:pt>
                <c:pt idx="4">
                  <c:v>0</c:v>
                </c:pt>
                <c:pt idx="5">
                  <c:v>0</c:v>
                </c:pt>
                <c:pt idx="6">
                  <c:v>0</c:v>
                </c:pt>
                <c:pt idx="7">
                  <c:v>0</c:v>
                </c:pt>
                <c:pt idx="8">
                  <c:v>7.7080341014070139</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2-FD21-443E-84D1-076D4606C4B6}"/>
            </c:ext>
          </c:extLst>
        </c:ser>
        <c:ser>
          <c:idx val="3"/>
          <c:order val="3"/>
          <c:tx>
            <c:strRef>
              <c:f>Sheet1!$G$1</c:f>
              <c:strCache>
                <c:ptCount val="1"/>
                <c:pt idx="0">
                  <c:v>About the same</c:v>
                </c:pt>
              </c:strCache>
            </c:strRef>
          </c:tx>
          <c:spPr>
            <a:solidFill>
              <a:srgbClr val="D9D9D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(176)</c:v>
                </c:pt>
              </c:strCache>
            </c:strRef>
          </c:cat>
          <c:val>
            <c:numRef>
              <c:f>Sheet1!$G$2:$G$10</c:f>
              <c:numCache>
                <c:formatCode>0.0;;</c:formatCode>
                <c:ptCount val="9"/>
                <c:pt idx="0">
                  <c:v>7.9450201701572629</c:v>
                </c:pt>
                <c:pt idx="1">
                  <c:v>7.8101626052337672</c:v>
                </c:pt>
                <c:pt idx="2">
                  <c:v>0</c:v>
                </c:pt>
                <c:pt idx="3">
                  <c:v>0</c:v>
                </c:pt>
                <c:pt idx="4">
                  <c:v>0</c:v>
                </c:pt>
                <c:pt idx="5">
                  <c:v>0</c:v>
                </c:pt>
                <c:pt idx="6">
                  <c:v>7.8214923227165851</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3-FD21-443E-84D1-076D4606C4B6}"/>
            </c:ext>
          </c:extLst>
        </c:ser>
        <c:ser>
          <c:idx val="4"/>
          <c:order val="4"/>
          <c:tx>
            <c:strRef>
              <c:f>Sheet1!$H$1</c:f>
              <c:strCache>
                <c:ptCount val="1"/>
                <c:pt idx="0">
                  <c:v>Somewhat better than expected</c:v>
                </c:pt>
              </c:strCache>
            </c:strRef>
          </c:tx>
          <c:spPr>
            <a:solidFill>
              <a:srgbClr val="A9D18E"/>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(176)</c:v>
                </c:pt>
              </c:strCache>
            </c:strRef>
          </c:cat>
          <c:val>
            <c:numRef>
              <c:f>Sheet1!$H$2:$H$10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4-FD21-443E-84D1-076D4606C4B6}"/>
            </c:ext>
          </c:extLst>
        </c:ser>
        <c:ser>
          <c:idx val="5"/>
          <c:order val="5"/>
          <c:tx>
            <c:strRef>
              <c:f>Sheet1!$I$1</c:f>
              <c:strCache>
                <c:ptCount val="1"/>
                <c:pt idx="0">
                  <c:v>Better than expected</c:v>
                </c:pt>
              </c:strCache>
            </c:strRef>
          </c:tx>
          <c:spPr>
            <a:solidFill>
              <a:srgbClr val="5FBD8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(176)</c:v>
                </c:pt>
              </c:strCache>
            </c:strRef>
          </c:cat>
          <c:val>
            <c:numRef>
              <c:f>Sheet1!$I$2:$I$10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5-FD21-443E-84D1-076D4606C4B6}"/>
            </c:ext>
          </c:extLst>
        </c:ser>
        <c:ser>
          <c:idx val="6"/>
          <c:order val="6"/>
          <c:tx>
            <c:strRef>
              <c:f>Sheet1!$J$1</c:f>
              <c:strCache>
                <c:ptCount val="1"/>
                <c:pt idx="0">
                  <c:v>Much better than expected</c:v>
                </c:pt>
              </c:strCache>
            </c:strRef>
          </c:tx>
          <c:spPr>
            <a:solidFill>
              <a:srgbClr val="419999"/>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1"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dLblPos val="inBase"/>
            <c:showLegendKey val="0"/>
            <c:showVal val="1"/>
            <c:showCatName val="0"/>
            <c:showSerName val="0"/>
            <c:showPercent val="0"/>
            <c:showBubbleSize val="0"/>
            <c:showLeaderLines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Your trust (463)</c:v>
                </c:pt>
                <c:pt idx="1">
                  <c:v>Bishop Auckland Hospital (40)</c:v>
                </c:pt>
                <c:pt idx="2">
                  <c:v>Chester Le Street Hospital (-)</c:v>
                </c:pt>
                <c:pt idx="3">
                  <c:v>Horn Hall Hospital (-)</c:v>
                </c:pt>
                <c:pt idx="4">
                  <c:v>Richardson Hospital (-)</c:v>
                </c:pt>
                <c:pt idx="5">
                  <c:v>Sedgefield Community Hospital (-)</c:v>
                </c:pt>
                <c:pt idx="6">
                  <c:v>University Hospital Of North Durham (220)</c:v>
                </c:pt>
                <c:pt idx="7">
                  <c:v>Shotley Bridge Hospital Site (-)</c:v>
                </c:pt>
                <c:pt idx="8">
                  <c:v>Darlington Memorial Hospital (176)</c:v>
                </c:pt>
              </c:strCache>
            </c:strRef>
          </c:cat>
          <c:val>
            <c:numRef>
              <c:f>Sheet1!$J$2:$J$10</c:f>
              <c:numCache>
                <c:formatCode>0.0;;</c:formatCode>
                <c:ptCount val="9"/>
                <c:pt idx="0">
                  <c:v>0</c:v>
                </c:pt>
                <c:pt idx="1">
                  <c:v>0</c:v>
                </c:pt>
                <c:pt idx="2">
                  <c:v>0</c:v>
                </c:pt>
                <c:pt idx="3">
                  <c:v>0</c:v>
                </c:pt>
                <c:pt idx="4">
                  <c:v>0</c:v>
                </c:pt>
                <c:pt idx="5">
                  <c:v>0</c:v>
                </c:pt>
                <c:pt idx="6">
                  <c:v>0</c:v>
                </c:pt>
                <c:pt idx="7">
                  <c:v>0</c:v>
                </c:pt>
                <c:pt idx="8">
                  <c:v>0</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6-FD21-443E-84D1-076D4606C4B6}"/>
            </c:ext>
          </c:extLst>
        </c:ser>
        <c:ser>
          <c:idx val="8"/>
          <c:order val="7"/>
          <c:tx>
            <c:strRef>
              <c:f>Sheet1!$C$1</c:f>
              <c:strCache>
                <c:ptCount val="1"/>
                <c:pt idx="0">
                  <c:v>Grey</c:v>
                </c:pt>
              </c:strCache>
            </c:strRef>
          </c:tx>
          <c:spPr>
            <a:solidFill>
              <a:srgbClr val="F2F2F2"/>
            </a:solidFill>
            <a:ln>
              <a:noFill/>
            </a:ln>
            <a:effectLst/>
          </c:spPr>
          <c:invertIfNegative val="0"/>
          <c:val>
            <c:numRef>
              <c:f>Sheet1!$C$2:$C$10</c:f>
              <c:numCache>
                <c:formatCode>0.0</c:formatCode>
                <c:ptCount val="9"/>
                <c:pt idx="0">
                  <c:v>2.0549798298427371</c:v>
                </c:pt>
                <c:pt idx="1">
                  <c:v>2.1898373947662328</c:v>
                </c:pt>
                <c:pt idx="2">
                  <c:v>0</c:v>
                </c:pt>
                <c:pt idx="3">
                  <c:v>0</c:v>
                </c:pt>
                <c:pt idx="4">
                  <c:v>0</c:v>
                </c:pt>
                <c:pt idx="5">
                  <c:v>0</c:v>
                </c:pt>
                <c:pt idx="6">
                  <c:v>2.1785076772834149</c:v>
                </c:pt>
                <c:pt idx="7">
                  <c:v>0</c:v>
                </c:pt>
                <c:pt idx="8">
                  <c:v>2.2919658985929861</c:v>
                </c:pt>
              </c:numCache>
            </c:numRef>
          </c:val>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http://schemas.microsoft.com/office/drawing/2014/chart" uri="{C3380CC4-5D6E-409C-BE32-E72D297353CC}">
              <c16:uniqueId val="{00000007-FD21-443E-84D1-076D4606C4B6}"/>
            </c:ext>
          </c:extLst>
        </c:ser>
        <c:dLbls>
          <c:showLegendKey val="0"/>
          <c:showVal val="0"/>
          <c:showCatName val="0"/>
          <c:showSerName val="0"/>
          <c:showPercent val="0"/>
          <c:showBubbleSize val="0"/>
        </c:dLbls>
        <c:gapWidth val="35"/>
        <c:overlap val="100"/>
        <c:axId val="1539979888"/>
        <c:axId val="1542951328"/>
      </c:barChart>
      <c:scatterChart>
        <c:scatterStyle val="lineMarker"/>
        <c:varyColors val="0"/>
        <c:ser>
          <c:idx val="7"/>
          <c:order val="8"/>
          <c:tx>
            <c:strRef>
              <c:f>Sheet1!$M$2</c:f>
              <c:strCache>
                <c:ptCount val="1"/>
                <c:pt idx="0">
                  <c:v>Horizontal line</c:v>
                </c:pt>
              </c:strCache>
            </c:strRef>
          </c:tx>
          <c:spPr>
            <a:ln w="28575" cap="rnd">
              <a:solidFill>
                <a:srgbClr val="6D276A"/>
              </a:solidFill>
              <a:round/>
            </a:ln>
            <a:effectLst/>
          </c:spPr>
          <c:marker>
            <c:symbol val="none"/>
          </c:marker>
          <c:dPt>
            <c:idx val="0"/>
            <c:marker>
              <c:symbol val="none"/>
            </c:marker>
            <c:bubble3D val="0"/>
            <c:extLst>
              <c:ext xmlns:c16="http://schemas.microsoft.com/office/drawing/2014/chart" uri="{C3380CC4-5D6E-409C-BE32-E72D297353CC}">
                <c16:uniqueId val="{00000008-FD21-443E-84D1-076D4606C4B6}"/>
              </c:ext>
            </c:extLst>
          </c:dPt>
          <c:errBars>
            <c:errDir val="x"/>
            <c:errBarType val="plus"/>
            <c:errValType val="fixedVal"/>
            <c:noEndCap val="0"/>
            <c:val val="10"/>
            <c:spPr>
              <a:noFill/>
              <a:ln w="25400" cap="flat" cmpd="sng" algn="ctr">
                <a:solidFill>
                  <a:schemeClr val="tx1"/>
                </a:solidFill>
                <a:prstDash val="sysDash"/>
                <a:round/>
              </a:ln>
              <a:effectLst/>
            </c:spPr>
          </c:errBars>
          <c:errBars>
            <c:errDir val="y"/>
            <c:errBarType val="both"/>
            <c:errValType val="stdDev"/>
            <c:noEndCap val="0"/>
            <c:val val="1"/>
            <c:spPr>
              <a:noFill/>
              <a:ln w="9525" cap="flat" cmpd="sng" algn="ctr">
                <a:solidFill>
                  <a:schemeClr val="tx1">
                    <a:lumMod val="65000"/>
                    <a:lumOff val="35000"/>
                  </a:schemeClr>
                </a:solidFill>
                <a:round/>
              </a:ln>
              <a:effectLst/>
            </c:spPr>
          </c:errBars>
          <c:xVal>
            <c:numRef>
              <c:f>Sheet1!$N$3</c:f>
              <c:numCache>
                <c:formatCode>0.0</c:formatCode>
                <c:ptCount val="1"/>
                <c:pt idx="0">
                  <c:v>0</c:v>
                </c:pt>
              </c:numCache>
            </c:numRef>
          </c:xVal>
          <c:yVal>
            <c:numRef>
              <c:f>Sheet1!$O$3</c:f>
              <c:numCache>
                <c:formatCode>0.00</c:formatCode>
                <c:ptCount val="1"/>
                <c:pt idx="0">
                  <c:v>0.88888888888888884</c:v>
                </c:pt>
              </c:numCache>
            </c:numRef>
          </c:yVal>
          <c:smooth val="0"/>
          <c:extLst>
            <c:ext xmlns:c16="http://schemas.microsoft.com/office/drawing/2014/chart" uri="{C3380CC4-5D6E-409C-BE32-E72D297353CC}">
              <c16:uniqueId val="{00000009-FD21-443E-84D1-076D4606C4B6}"/>
            </c:ext>
          </c:extLst>
        </c:ser>
        <c:dLbls>
          <c:showLegendKey val="0"/>
          <c:showVal val="0"/>
          <c:showCatName val="0"/>
          <c:showSerName val="0"/>
          <c:showPercent val="0"/>
          <c:showBubbleSize val="0"/>
        </c:dLbls>
        <c:axId val="4415983"/>
        <c:axId val="4396015"/>
      </c:scatterChart>
      <c:valAx>
        <c:axId val="1542951328"/>
        <c:scaling>
          <c:orientation val="minMax"/>
          <c:max val="10"/>
        </c:scaling>
        <c:delete val="1"/>
        <c:axPos val="b"/>
        <c:numFmt formatCode="0.0;;" sourceLinked="1"/>
        <c:majorTickMark val="out"/>
        <c:minorTickMark val="none"/>
        <c:tickLblPos val="nextTo"/>
        <c:crossAx val="1539979888"/>
        <c:crosses val="max"/>
        <c:crossBetween val="between"/>
      </c:valAx>
      <c:catAx>
        <c:axId val="1539979888"/>
        <c:scaling>
          <c:orientation val="maxMin"/>
        </c:scaling>
        <c:delete val="0"/>
        <c:axPos val="l"/>
        <c:numFmt formatCode="General"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mn-ea"/>
                <a:cs typeface="Arial" panose="020B0604020202020204" pitchFamily="34" charset="0"/>
              </a:defRPr>
            </a:pPr>
            <a:endParaRPr lang="en-US"/>
          </a:p>
        </c:txPr>
        <c:crossAx val="1542951328"/>
        <c:crosses val="autoZero"/>
        <c:auto val="1"/>
        <c:lblAlgn val="ctr"/>
        <c:lblOffset val="100"/>
        <c:noMultiLvlLbl val="0"/>
      </c:catAx>
      <c:valAx>
        <c:axId val="4396015"/>
        <c:scaling>
          <c:orientation val="minMax"/>
          <c:max val="1"/>
          <c:min val="0"/>
        </c:scaling>
        <c:delete val="0"/>
        <c:axPos val="r"/>
        <c:numFmt formatCode="0.00" sourceLinked="1"/>
        <c:majorTickMark val="none"/>
        <c:minorTickMark val="none"/>
        <c:tickLblPos val="none"/>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en-US"/>
          </a:p>
        </c:txPr>
        <c:crossAx val="4415983"/>
        <c:crosses val="max"/>
        <c:crossBetween val="midCat"/>
      </c:valAx>
      <c:valAx>
        <c:axId val="4415983"/>
        <c:scaling>
          <c:orientation val="minMax"/>
        </c:scaling>
        <c:delete val="1"/>
        <c:axPos val="b"/>
        <c:numFmt formatCode="0.0" sourceLinked="1"/>
        <c:majorTickMark val="out"/>
        <c:minorTickMark val="none"/>
        <c:tickLblPos val="nextTo"/>
        <c:crossAx val="4396015"/>
        <c:crossesAt val="2"/>
        <c:crossBetween val="midCat"/>
      </c:valAx>
      <c:spPr>
        <a:noFill/>
        <a:ln>
          <a:noFill/>
        </a:ln>
        <a:effectLst/>
      </c:spPr>
    </c:plotArea>
    <c:plotVisOnly val="1"/>
    <c:dispBlanksAs val="gap"/>
    <c:showDLblsOverMax val="0"/>
    <c:extLst xmlns:c16r3="http://schemas.microsoft.com/office/drawing/2017/03/chart" xmlns:c16="http://schemas.microsoft.com/office/drawing/2014/chart" xmlns:c15="http://schemas.microsoft.com/office/drawing/2012/chart" xmlns:c14="http://schemas.microsoft.com/office/drawing/2007/8/2/chart" xmlns:mc="http://schemas.openxmlformats.org/markup-compatibility/2006">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en-US"/>
    </a:p>
  </c:txPr>
  <c:externalData r:id="rId3">
    <c:autoUpdate val="0"/>
  </c:externalData>
</c:chartSpace>
</file>

<file path=ppt/charts/chart14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Sheet1!$C$2:$C$3</c:f>
              <c:numCache>
                <c:formatCode>General</c:formatCode>
                <c:ptCount val="2"/>
                <c:pt idx="0">
                  <c:v>7.1082679498311379</c:v>
                </c:pt>
                <c:pt idx="1">
                  <c:v>7.1935467391416212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Q2. How did you feel about the length of time you were on the waiting list before your admission to hospital?</c:v>
                  </c:pt>
                </c:lvl>
              </c:multiLvlStrCache>
            </c:multiLvlStrRef>
          </c:cat>
          <c:val>
            <c:numRef>
              <c:f>Sheet1!$D$2:$D$3</c:f>
              <c:numCache>
                <c:formatCode>General</c:formatCode>
                <c:ptCount val="2"/>
                <c:pt idx="0">
                  <c:v>6.8928339503528786</c:v>
                </c:pt>
                <c:pt idx="1">
                  <c:v>6.9467437999047208</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Sheet1!$C$2:$C$3</c:f>
              <c:numCache>
                <c:formatCode>General</c:formatCode>
                <c:ptCount val="2"/>
                <c:pt idx="0">
                  <c:v>7.8735942692959089</c:v>
                </c:pt>
                <c:pt idx="1">
                  <c:v>7.6422310279387018</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 How would you rate the quality of information you were given, while you were on the waiting list to be admitted to hospital?</c:v>
                  </c:pt>
                </c:lvl>
              </c:multiLvlStrCache>
            </c:multiLvlStrRef>
          </c:cat>
          <c:val>
            <c:numRef>
              <c:f>Sheet1!$D$2:$D$3</c:f>
              <c:numCache>
                <c:formatCode>General</c:formatCode>
                <c:ptCount val="2"/>
                <c:pt idx="0">
                  <c:v>7.637202179542828</c:v>
                </c:pt>
                <c:pt idx="1">
                  <c:v>7.6374498808406006</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Sheet1!$C$2:$C$7</c:f>
              <c:numCache>
                <c:formatCode>General</c:formatCode>
                <c:ptCount val="6"/>
                <c:pt idx="0">
                  <c:v>7.5714424304534189</c:v>
                </c:pt>
                <c:pt idx="1">
                  <c:v>6.7713804302462508</c:v>
                </c:pt>
                <c:pt idx="2">
                  <c:v>6.0209753564214914</c:v>
                </c:pt>
                <c:pt idx="3">
                  <c:v>6.2870191262785386</c:v>
                </c:pt>
                <c:pt idx="4">
                  <c:v>6.4717206052888354</c:v>
                </c:pt>
                <c:pt idx="5">
                  <c:v>6.0975055381083374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Q5. How long do you feel you had to wait to get to a bed on a ward after you arrived at the hospital?</c:v>
                  </c:pt>
                </c:lvl>
              </c:multiLvlStrCache>
            </c:multiLvlStrRef>
          </c:cat>
          <c:val>
            <c:numRef>
              <c:f>Sheet1!$D$2:$D$7</c:f>
              <c:numCache>
                <c:formatCode>General</c:formatCode>
                <c:ptCount val="6"/>
                <c:pt idx="0">
                  <c:v>7.4572730734024164</c:v>
                </c:pt>
                <c:pt idx="1">
                  <c:v>6.8274949891708872</c:v>
                </c:pt>
                <c:pt idx="2">
                  <c:v>6.5734925286039374</c:v>
                </c:pt>
                <c:pt idx="3">
                  <c:v>6.6538712361636367</c:v>
                </c:pt>
                <c:pt idx="4">
                  <c:v>6.6213835006130024</c:v>
                </c:pt>
                <c:pt idx="5">
                  <c:v>6.8350548756956853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Sheet1!$C$2:$C$4</c:f>
              <c:numCache>
                <c:formatCode>General</c:formatCode>
                <c:ptCount val="3"/>
                <c:pt idx="0">
                  <c:v>6.9047945041369561</c:v>
                </c:pt>
                <c:pt idx="1">
                  <c:v>6.7069844853843179</c:v>
                </c:pt>
                <c:pt idx="2">
                  <c:v>6.3508825262939119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Q7_1. Were you ever prevented from sleeping at night by noise from other patients?</c:v>
                  </c:pt>
                </c:lvl>
              </c:multiLvlStrCache>
            </c:multiLvlStrRef>
          </c:cat>
          <c:val>
            <c:numRef>
              <c:f>Sheet1!$D$2:$D$4</c:f>
              <c:numCache>
                <c:formatCode>General</c:formatCode>
                <c:ptCount val="3"/>
                <c:pt idx="0">
                  <c:v>6.5220203368560563</c:v>
                </c:pt>
                <c:pt idx="1">
                  <c:v>6.5325733279171949</c:v>
                </c:pt>
                <c:pt idx="2">
                  <c:v>6.5806743221252262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Sheet1!$C$2:$C$4</c:f>
              <c:numCache>
                <c:formatCode>General</c:formatCode>
                <c:ptCount val="3"/>
                <c:pt idx="0">
                  <c:v>8.3962915475251716</c:v>
                </c:pt>
                <c:pt idx="1">
                  <c:v>8.3103335620289762</c:v>
                </c:pt>
                <c:pt idx="2">
                  <c:v>8.3008717467523994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Q7_2. Were you ever prevented from sleeping at night by noise from staff?</c:v>
                  </c:pt>
                </c:lvl>
              </c:multiLvlStrCache>
            </c:multiLvlStrRef>
          </c:cat>
          <c:val>
            <c:numRef>
              <c:f>Sheet1!$D$2:$D$4</c:f>
              <c:numCache>
                <c:formatCode>General</c:formatCode>
                <c:ptCount val="3"/>
                <c:pt idx="0">
                  <c:v>8.3527922165966917</c:v>
                </c:pt>
                <c:pt idx="1">
                  <c:v>8.3481296111449694</c:v>
                </c:pt>
                <c:pt idx="2">
                  <c:v>8.4401685040398924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Sheet1!$C$2:$C$4</c:f>
              <c:numCache>
                <c:formatCode>General</c:formatCode>
                <c:ptCount val="3"/>
                <c:pt idx="0">
                  <c:v>8.5756233990458473</c:v>
                </c:pt>
                <c:pt idx="1">
                  <c:v>8.7158541814703234</c:v>
                </c:pt>
                <c:pt idx="2">
                  <c:v>8.4060354275821147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Q7_4. Were you ever prevented from sleeping at night by hospital lighting?</c:v>
                  </c:pt>
                </c:lvl>
              </c:multiLvlStrCache>
            </c:multiLvlStrRef>
          </c:cat>
          <c:val>
            <c:numRef>
              <c:f>Sheet1!$D$2:$D$4</c:f>
              <c:numCache>
                <c:formatCode>General</c:formatCode>
                <c:ptCount val="3"/>
                <c:pt idx="0">
                  <c:v>8.3646440893199099</c:v>
                </c:pt>
                <c:pt idx="1">
                  <c:v>8.3573565174024438</c:v>
                </c:pt>
                <c:pt idx="2">
                  <c:v>8.3923759285549409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Sheet1!$C$2:$C$4</c:f>
              <c:numCache>
                <c:formatCode>General</c:formatCode>
                <c:ptCount val="3"/>
                <c:pt idx="0">
                  <c:v>9.1470356260232961</c:v>
                </c:pt>
                <c:pt idx="1">
                  <c:v>9.115537777461137</c:v>
                </c:pt>
                <c:pt idx="2">
                  <c:v>9.2554042813206454</c:v>
                </c:pt>
              </c:numCache>
            </c:numRef>
          </c:val>
          <c:smooth val="0"/>
          <c:extLst>
            <c:ext xmlns:c16="http://schemas.microsoft.com/office/drawing/2014/chart" uri="{C3380CC4-5D6E-409C-BE32-E72D297353CC}">
              <c16:uniqueId val="{00000000-2220-4082-80D4-0BFF54A39B0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Q7_6. Were you ever prevented from sleeping at night by the room temperature?</c:v>
                  </c:pt>
                </c:lvl>
              </c:multiLvlStrCache>
            </c:multiLvlStrRef>
          </c:cat>
          <c:val>
            <c:numRef>
              <c:f>Sheet1!$D$2:$D$4</c:f>
              <c:numCache>
                <c:formatCode>General</c:formatCode>
                <c:ptCount val="3"/>
                <c:pt idx="0">
                  <c:v>9.0545230174929277</c:v>
                </c:pt>
                <c:pt idx="1">
                  <c:v>9.0860703319617109</c:v>
                </c:pt>
                <c:pt idx="2">
                  <c:v>9.1125653313527284</c:v>
                </c:pt>
              </c:numCache>
            </c:numRef>
          </c:val>
          <c:smooth val="0"/>
          <c:extLst>
            <c:ext xmlns:c16="http://schemas.microsoft.com/office/drawing/2014/chart" uri="{C3380CC4-5D6E-409C-BE32-E72D297353CC}">
              <c16:uniqueId val="{00000001-2220-4082-80D4-0BFF54A39B0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Sheet1!$C$2:$C$4</c:f>
              <c:numCache>
                <c:formatCode>General</c:formatCode>
                <c:ptCount val="3"/>
                <c:pt idx="0">
                  <c:v>4.1962522388513053</c:v>
                </c:pt>
                <c:pt idx="1">
                  <c:v>3.9091081394410359</c:v>
                </c:pt>
                <c:pt idx="2">
                  <c:v>3.3851713594140769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Q7_8. Were you ever prevented from sleeping at night by any of the following? I was not prevented from sleeping at night</c:v>
                  </c:pt>
                </c:lvl>
              </c:multiLvlStrCache>
            </c:multiLvlStrRef>
          </c:cat>
          <c:val>
            <c:numRef>
              <c:f>Sheet1!$D$2:$D$4</c:f>
              <c:numCache>
                <c:formatCode>General</c:formatCode>
                <c:ptCount val="3"/>
                <c:pt idx="0">
                  <c:v>3.761485727133008</c:v>
                </c:pt>
                <c:pt idx="1">
                  <c:v>3.79949150847817</c:v>
                </c:pt>
                <c:pt idx="2">
                  <c:v>3.896451143097206</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1968815513626835"/>
          <c:w val="0.86087345988249719"/>
          <c:h val="0.6518346436058700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Sheet1!$C$2:$C$7</c:f>
              <c:numCache>
                <c:formatCode>General</c:formatCode>
                <c:ptCount val="6"/>
                <c:pt idx="0">
                  <c:v>9.2367894390224432</c:v>
                </c:pt>
                <c:pt idx="1">
                  <c:v>9.1303853160226858</c:v>
                </c:pt>
                <c:pt idx="2">
                  <c:v>9.1212670217203033</c:v>
                </c:pt>
                <c:pt idx="3">
                  <c:v>9.104975695328946</c:v>
                </c:pt>
                <c:pt idx="4">
                  <c:v>8.8190371343845744</c:v>
                </c:pt>
                <c:pt idx="5">
                  <c:v>8.6360941737673915</c:v>
                </c:pt>
              </c:numCache>
            </c:numRef>
          </c:val>
          <c:smooth val="0"/>
          <c:extLst>
            <c:ext xmlns:c16="http://schemas.microsoft.com/office/drawing/2014/chart" uri="{C3380CC4-5D6E-409C-BE32-E72D297353CC}">
              <c16:uniqueId val="{00000000-6716-42CC-94F4-0D1AAEF38050}"/>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Q8. How clean was the hospital room or ward that you were in?</c:v>
                  </c:pt>
                </c:lvl>
              </c:multiLvlStrCache>
            </c:multiLvlStrRef>
          </c:cat>
          <c:val>
            <c:numRef>
              <c:f>Sheet1!$D$2:$D$7</c:f>
              <c:numCache>
                <c:formatCode>General</c:formatCode>
                <c:ptCount val="6"/>
                <c:pt idx="0">
                  <c:v>9.2079627385529044</c:v>
                </c:pt>
                <c:pt idx="1">
                  <c:v>9.0839161902279599</c:v>
                </c:pt>
                <c:pt idx="2">
                  <c:v>8.9699866401422153</c:v>
                </c:pt>
                <c:pt idx="3">
                  <c:v>8.961290345076625</c:v>
                </c:pt>
                <c:pt idx="4">
                  <c:v>8.9376783155810227</c:v>
                </c:pt>
                <c:pt idx="5">
                  <c:v>8.9278934581560083</c:v>
                </c:pt>
              </c:numCache>
            </c:numRef>
          </c:val>
          <c:smooth val="0"/>
          <c:extLst>
            <c:ext xmlns:c16="http://schemas.microsoft.com/office/drawing/2014/chart" uri="{C3380CC4-5D6E-409C-BE32-E72D297353CC}">
              <c16:uniqueId val="{00000001-6716-42CC-94F4-0D1AAEF38050}"/>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Sheet1!$C$2:$C$7</c:f>
              <c:numCache>
                <c:formatCode>General</c:formatCode>
                <c:ptCount val="6"/>
                <c:pt idx="0">
                  <c:v>8.6411235810271183</c:v>
                </c:pt>
                <c:pt idx="1">
                  <c:v>8.3642921902002048</c:v>
                </c:pt>
                <c:pt idx="2">
                  <c:v>8.3156882131008185</c:v>
                </c:pt>
                <c:pt idx="3">
                  <c:v>8.1905884453749493</c:v>
                </c:pt>
                <c:pt idx="4">
                  <c:v>8.1585424914277151</c:v>
                </c:pt>
                <c:pt idx="5">
                  <c:v>7.9580878421242227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Q9. Did you get enough help from staff to wash or keep yourself clean?</c:v>
                  </c:pt>
                </c:lvl>
              </c:multiLvlStrCache>
            </c:multiLvlStrRef>
          </c:cat>
          <c:val>
            <c:numRef>
              <c:f>Sheet1!$D$2:$D$7</c:f>
              <c:numCache>
                <c:formatCode>General</c:formatCode>
                <c:ptCount val="6"/>
                <c:pt idx="0">
                  <c:v>8.4777580337821021</c:v>
                </c:pt>
                <c:pt idx="1">
                  <c:v>8.1207435807596298</c:v>
                </c:pt>
                <c:pt idx="2">
                  <c:v>8.131014732481745</c:v>
                </c:pt>
                <c:pt idx="3">
                  <c:v>8.1483093880043107</c:v>
                </c:pt>
                <c:pt idx="4">
                  <c:v>8.0947399821825279</c:v>
                </c:pt>
                <c:pt idx="5">
                  <c:v>8.2319565789914719</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5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Sheet1!$C$2:$C$7</c:f>
              <c:numCache>
                <c:formatCode>General</c:formatCode>
                <c:ptCount val="6"/>
                <c:pt idx="0">
                  <c:v>8.4555904693553323</c:v>
                </c:pt>
                <c:pt idx="1">
                  <c:v>8.3814582290450499</c:v>
                </c:pt>
                <c:pt idx="2">
                  <c:v>8.2088633674594611</c:v>
                </c:pt>
                <c:pt idx="3">
                  <c:v>8.1328544576555331</c:v>
                </c:pt>
                <c:pt idx="4">
                  <c:v>8.2799014411203657</c:v>
                </c:pt>
                <c:pt idx="5">
                  <c:v>8.5390936850081136</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Q10. If you brought medication with you to hospital, were you able to take it when you needed to?</c:v>
                  </c:pt>
                </c:lvl>
              </c:multiLvlStrCache>
            </c:multiLvlStrRef>
          </c:cat>
          <c:val>
            <c:numRef>
              <c:f>Sheet1!$D$2:$D$7</c:f>
              <c:numCache>
                <c:formatCode>General</c:formatCode>
                <c:ptCount val="6"/>
                <c:pt idx="0">
                  <c:v>8.2750507550689463</c:v>
                </c:pt>
                <c:pt idx="1">
                  <c:v>8.1215053897840264</c:v>
                </c:pt>
                <c:pt idx="2">
                  <c:v>7.9672149510966026</c:v>
                </c:pt>
                <c:pt idx="3">
                  <c:v>7.9609752263092961</c:v>
                </c:pt>
                <c:pt idx="4">
                  <c:v>7.962676384641771</c:v>
                </c:pt>
                <c:pt idx="5">
                  <c:v>8.2027226053960973</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Q11. Did you get enough help from staff to eat your meals?</c:v>
                  </c:pt>
                </c:lvl>
              </c:multiLvlStrCache>
            </c:multiLvlStrRef>
          </c:cat>
          <c:val>
            <c:numRef>
              <c:f>Sheet1!$C$2:$C$3</c:f>
              <c:numCache>
                <c:formatCode>General</c:formatCode>
                <c:ptCount val="2"/>
                <c:pt idx="0">
                  <c:v>8.0193556920268101</c:v>
                </c:pt>
                <c:pt idx="1">
                  <c:v>8.3128549817914212</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Q11. Did you get enough help from staff to eat your meals?</c:v>
                  </c:pt>
                </c:lvl>
              </c:multiLvlStrCache>
            </c:multiLvlStrRef>
          </c:cat>
          <c:val>
            <c:numRef>
              <c:f>Sheet1!$D$2:$D$3</c:f>
              <c:numCache>
                <c:formatCode>General</c:formatCode>
                <c:ptCount val="2"/>
                <c:pt idx="0">
                  <c:v>7.9619392085868821</c:v>
                </c:pt>
                <c:pt idx="1">
                  <c:v>8.1241544526414895</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Q12. Were you able to get hospital food outside of set mealtimes?</c:v>
                  </c:pt>
                </c:lvl>
              </c:multiLvlStrCache>
            </c:multiLvlStrRef>
          </c:cat>
          <c:val>
            <c:numRef>
              <c:f>Sheet1!$C$2:$C$3</c:f>
              <c:numCache>
                <c:formatCode>General</c:formatCode>
                <c:ptCount val="2"/>
                <c:pt idx="0">
                  <c:v>6.5248590708075538</c:v>
                </c:pt>
                <c:pt idx="1">
                  <c:v>6.3423109676236189</c:v>
                </c:pt>
              </c:numCache>
            </c:numRef>
          </c:val>
          <c:smooth val="0"/>
          <c:extLst>
            <c:ext xmlns:c16="http://schemas.microsoft.com/office/drawing/2014/chart" uri="{C3380CC4-5D6E-409C-BE32-E72D297353CC}">
              <c16:uniqueId val="{00000000-AA8A-412B-BD49-BB550DBE7E95}"/>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Q12. Were you able to get hospital food outside of set mealtimes?</c:v>
                  </c:pt>
                </c:lvl>
              </c:multiLvlStrCache>
            </c:multiLvlStrRef>
          </c:cat>
          <c:val>
            <c:numRef>
              <c:f>Sheet1!$D$2:$D$3</c:f>
              <c:numCache>
                <c:formatCode>General</c:formatCode>
                <c:ptCount val="2"/>
                <c:pt idx="0">
                  <c:v>6.3030187844839478</c:v>
                </c:pt>
                <c:pt idx="1">
                  <c:v>6.4655850303107192</c:v>
                </c:pt>
              </c:numCache>
            </c:numRef>
          </c:val>
          <c:smooth val="0"/>
          <c:extLst>
            <c:ext xmlns:c16="http://schemas.microsoft.com/office/drawing/2014/chart" uri="{C3380CC4-5D6E-409C-BE32-E72D297353CC}">
              <c16:uniqueId val="{00000001-AA8A-412B-BD49-BB550DBE7E95}"/>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Sheet1!$C$2:$C$7</c:f>
              <c:numCache>
                <c:formatCode>General</c:formatCode>
                <c:ptCount val="6"/>
                <c:pt idx="0">
                  <c:v>9.5226557989819494</c:v>
                </c:pt>
                <c:pt idx="1">
                  <c:v>9.6575494100757098</c:v>
                </c:pt>
                <c:pt idx="2">
                  <c:v>9.5598890985944731</c:v>
                </c:pt>
                <c:pt idx="3">
                  <c:v>9.6303263508263548</c:v>
                </c:pt>
                <c:pt idx="4">
                  <c:v>9.6675055139506014</c:v>
                </c:pt>
                <c:pt idx="5">
                  <c:v>9.4326521742770666</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Q13. During your time in hospital, did you get enough to drink?</c:v>
                  </c:pt>
                </c:lvl>
              </c:multiLvlStrCache>
            </c:multiLvlStrRef>
          </c:cat>
          <c:val>
            <c:numRef>
              <c:f>Sheet1!$D$2:$D$7</c:f>
              <c:numCache>
                <c:formatCode>General</c:formatCode>
                <c:ptCount val="6"/>
                <c:pt idx="0">
                  <c:v>9.4767080167841389</c:v>
                </c:pt>
                <c:pt idx="1">
                  <c:v>9.3891867004907681</c:v>
                </c:pt>
                <c:pt idx="2">
                  <c:v>9.4137057717052137</c:v>
                </c:pt>
                <c:pt idx="3">
                  <c:v>9.4091350535958593</c:v>
                </c:pt>
                <c:pt idx="4">
                  <c:v>9.4033428184744263</c:v>
                </c:pt>
                <c:pt idx="5">
                  <c:v>9.4183027497717333</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Sheet1!$C$2:$C$7</c:f>
              <c:numCache>
                <c:formatCode>General</c:formatCode>
                <c:ptCount val="6"/>
                <c:pt idx="0">
                  <c:v>8.9083412547598044</c:v>
                </c:pt>
                <c:pt idx="1">
                  <c:v>8.7680550986572729</c:v>
                </c:pt>
                <c:pt idx="2">
                  <c:v>8.8804514669153338</c:v>
                </c:pt>
                <c:pt idx="3">
                  <c:v>8.6162012298227051</c:v>
                </c:pt>
                <c:pt idx="4">
                  <c:v>8.6519923026816503</c:v>
                </c:pt>
                <c:pt idx="5">
                  <c:v>8.6293031036760404</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Q14. When you asked doctors questions, did you get answers you could understand?</c:v>
                  </c:pt>
                </c:lvl>
              </c:multiLvlStrCache>
            </c:multiLvlStrRef>
          </c:cat>
          <c:val>
            <c:numRef>
              <c:f>Sheet1!$D$2:$D$7</c:f>
              <c:numCache>
                <c:formatCode>General</c:formatCode>
                <c:ptCount val="6"/>
                <c:pt idx="0">
                  <c:v>8.7756224967728915</c:v>
                </c:pt>
                <c:pt idx="1">
                  <c:v>8.6530079790710808</c:v>
                </c:pt>
                <c:pt idx="2">
                  <c:v>8.6383160082047521</c:v>
                </c:pt>
                <c:pt idx="3">
                  <c:v>8.6289362290331191</c:v>
                </c:pt>
                <c:pt idx="4">
                  <c:v>8.6768139706798433</c:v>
                </c:pt>
                <c:pt idx="5">
                  <c:v>8.6990573958189152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Sheet1!$C$2:$C$7</c:f>
              <c:numCache>
                <c:formatCode>General</c:formatCode>
                <c:ptCount val="6"/>
                <c:pt idx="0">
                  <c:v>9.1906992419070939</c:v>
                </c:pt>
                <c:pt idx="1">
                  <c:v>9.1952493692043795</c:v>
                </c:pt>
                <c:pt idx="2">
                  <c:v>9.1951880462343905</c:v>
                </c:pt>
                <c:pt idx="3">
                  <c:v>9.0214176473822931</c:v>
                </c:pt>
                <c:pt idx="4">
                  <c:v>9.1222703183111804</c:v>
                </c:pt>
                <c:pt idx="5">
                  <c:v>8.8708565030042639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Q15. Did you have confidence and trust in the doctors treating you?</c:v>
                  </c:pt>
                </c:lvl>
              </c:multiLvlStrCache>
            </c:multiLvlStrRef>
          </c:cat>
          <c:val>
            <c:numRef>
              <c:f>Sheet1!$D$2:$D$7</c:f>
              <c:numCache>
                <c:formatCode>General</c:formatCode>
                <c:ptCount val="6"/>
                <c:pt idx="0">
                  <c:v>9.2134228839061461</c:v>
                </c:pt>
                <c:pt idx="1">
                  <c:v>9.090088854968883</c:v>
                </c:pt>
                <c:pt idx="2">
                  <c:v>9.0896840922070758</c:v>
                </c:pt>
                <c:pt idx="3">
                  <c:v>9.0445847462484945</c:v>
                </c:pt>
                <c:pt idx="4">
                  <c:v>9.0393150577890147</c:v>
                </c:pt>
                <c:pt idx="5">
                  <c:v>9.0684828826339032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Sheet1!$C$2:$C$7</c:f>
              <c:numCache>
                <c:formatCode>General</c:formatCode>
                <c:ptCount val="6"/>
                <c:pt idx="0">
                  <c:v>8.8688562925356962</c:v>
                </c:pt>
                <c:pt idx="1">
                  <c:v>8.74593802766314</c:v>
                </c:pt>
                <c:pt idx="2">
                  <c:v>8.676121933459287</c:v>
                </c:pt>
                <c:pt idx="3">
                  <c:v>8.752792475910395</c:v>
                </c:pt>
                <c:pt idx="4">
                  <c:v>8.7860373084117747</c:v>
                </c:pt>
                <c:pt idx="5">
                  <c:v>8.8505211999934001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Q16. When doctors spoke about your care in front of you, were you included in the conversation?</c:v>
                  </c:pt>
                </c:lvl>
              </c:multiLvlStrCache>
            </c:multiLvlStrRef>
          </c:cat>
          <c:val>
            <c:numRef>
              <c:f>Sheet1!$D$2:$D$7</c:f>
              <c:numCache>
                <c:formatCode>General</c:formatCode>
                <c:ptCount val="6"/>
                <c:pt idx="0">
                  <c:v>8.6097129052160177</c:v>
                </c:pt>
                <c:pt idx="1">
                  <c:v>8.5418691779085485</c:v>
                </c:pt>
                <c:pt idx="2">
                  <c:v>8.5750820699436439</c:v>
                </c:pt>
                <c:pt idx="3">
                  <c:v>8.641430583880739</c:v>
                </c:pt>
                <c:pt idx="4">
                  <c:v>8.7275497767524755</c:v>
                </c:pt>
                <c:pt idx="5">
                  <c:v>8.7953011292308787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Sheet1!$C$2:$C$7</c:f>
              <c:numCache>
                <c:formatCode>General</c:formatCode>
                <c:ptCount val="6"/>
                <c:pt idx="0">
                  <c:v>8.9995854854477759</c:v>
                </c:pt>
                <c:pt idx="1">
                  <c:v>8.9828636466415439</c:v>
                </c:pt>
                <c:pt idx="2">
                  <c:v>8.8695686629120303</c:v>
                </c:pt>
                <c:pt idx="3">
                  <c:v>8.8257325390995582</c:v>
                </c:pt>
                <c:pt idx="4">
                  <c:v>8.766316553272528</c:v>
                </c:pt>
                <c:pt idx="5">
                  <c:v>8.7296057772820728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Q17. When you asked nurses questions, did you get answers you could understand? </c:v>
                  </c:pt>
                </c:lvl>
              </c:multiLvlStrCache>
            </c:multiLvlStrRef>
          </c:cat>
          <c:val>
            <c:numRef>
              <c:f>Sheet1!$D$2:$D$7</c:f>
              <c:numCache>
                <c:formatCode>General</c:formatCode>
                <c:ptCount val="6"/>
                <c:pt idx="0">
                  <c:v>8.8677211085935159</c:v>
                </c:pt>
                <c:pt idx="1">
                  <c:v>8.7150298698027076</c:v>
                </c:pt>
                <c:pt idx="2">
                  <c:v>8.6617677518380347</c:v>
                </c:pt>
                <c:pt idx="3">
                  <c:v>8.6244850916513442</c:v>
                </c:pt>
                <c:pt idx="4">
                  <c:v>8.638434075859962</c:v>
                </c:pt>
                <c:pt idx="5">
                  <c:v>8.6696130061632175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Sheet1!$C$2:$C$7</c:f>
              <c:numCache>
                <c:formatCode>General</c:formatCode>
                <c:ptCount val="6"/>
                <c:pt idx="0">
                  <c:v>9.292146639302949</c:v>
                </c:pt>
                <c:pt idx="1">
                  <c:v>9.2141575988162945</c:v>
                </c:pt>
                <c:pt idx="2">
                  <c:v>9.0485015830520723</c:v>
                </c:pt>
                <c:pt idx="3">
                  <c:v>9.0050368577938738</c:v>
                </c:pt>
                <c:pt idx="4">
                  <c:v>9.0753743099869002</c:v>
                </c:pt>
                <c:pt idx="5">
                  <c:v>8.8735884512927807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Q18. Did you have confidence and trust in the nurses treating you?</c:v>
                  </c:pt>
                </c:lvl>
              </c:multiLvlStrCache>
            </c:multiLvlStrRef>
          </c:cat>
          <c:val>
            <c:numRef>
              <c:f>Sheet1!$D$2:$D$7</c:f>
              <c:numCache>
                <c:formatCode>General</c:formatCode>
                <c:ptCount val="6"/>
                <c:pt idx="0">
                  <c:v>9.1230020318506941</c:v>
                </c:pt>
                <c:pt idx="1">
                  <c:v>8.9576326804869542</c:v>
                </c:pt>
                <c:pt idx="2">
                  <c:v>8.947825493165448</c:v>
                </c:pt>
                <c:pt idx="3">
                  <c:v>8.8889776195519374</c:v>
                </c:pt>
                <c:pt idx="4">
                  <c:v>8.9116328906011013</c:v>
                </c:pt>
                <c:pt idx="5">
                  <c:v>8.9639979073951164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Sheet1!$C$2:$C$7</c:f>
              <c:numCache>
                <c:formatCode>General</c:formatCode>
                <c:ptCount val="6"/>
                <c:pt idx="0">
                  <c:v>8.9199428209835023</c:v>
                </c:pt>
                <c:pt idx="1">
                  <c:v>8.9420435055112097</c:v>
                </c:pt>
                <c:pt idx="2">
                  <c:v>8.8484238308979801</c:v>
                </c:pt>
                <c:pt idx="3">
                  <c:v>8.9036796762774628</c:v>
                </c:pt>
                <c:pt idx="4">
                  <c:v>8.9826119150483539</c:v>
                </c:pt>
                <c:pt idx="5">
                  <c:v>9.0186523049057019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Q19. When nurses spoke about your care in front of you, were you included in the conversation?</c:v>
                  </c:pt>
                </c:lvl>
              </c:multiLvlStrCache>
            </c:multiLvlStrRef>
          </c:cat>
          <c:val>
            <c:numRef>
              <c:f>Sheet1!$D$2:$D$7</c:f>
              <c:numCache>
                <c:formatCode>General</c:formatCode>
                <c:ptCount val="6"/>
                <c:pt idx="0">
                  <c:v>8.7236833998788992</c:v>
                </c:pt>
                <c:pt idx="1">
                  <c:v>8.5978495852873333</c:v>
                </c:pt>
                <c:pt idx="2">
                  <c:v>8.6208180192327255</c:v>
                </c:pt>
                <c:pt idx="3">
                  <c:v>8.6477852952246934</c:v>
                </c:pt>
                <c:pt idx="4">
                  <c:v>8.7279303199679497</c:v>
                </c:pt>
                <c:pt idx="5">
                  <c:v>8.7675288243969831</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6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Sheet1!$C$2:$C$7</c:f>
              <c:numCache>
                <c:formatCode>General</c:formatCode>
                <c:ptCount val="6"/>
                <c:pt idx="0">
                  <c:v>8.0043002535931596</c:v>
                </c:pt>
                <c:pt idx="1">
                  <c:v>7.4098069323643871</c:v>
                </c:pt>
                <c:pt idx="2">
                  <c:v>7.4114527800773864</c:v>
                </c:pt>
                <c:pt idx="3">
                  <c:v>7.4648563113631381</c:v>
                </c:pt>
                <c:pt idx="4">
                  <c:v>7.5882091436498698</c:v>
                </c:pt>
                <c:pt idx="5">
                  <c:v>7.5004456868372724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Q20. In your opinion, were there enough nurses on duty to care for you in hospital?</c:v>
                  </c:pt>
                </c:lvl>
              </c:multiLvlStrCache>
            </c:multiLvlStrRef>
          </c:cat>
          <c:val>
            <c:numRef>
              <c:f>Sheet1!$D$2:$D$7</c:f>
              <c:numCache>
                <c:formatCode>General</c:formatCode>
                <c:ptCount val="6"/>
                <c:pt idx="0">
                  <c:v>7.8721896791978434</c:v>
                </c:pt>
                <c:pt idx="1">
                  <c:v>7.3370010904440974</c:v>
                </c:pt>
                <c:pt idx="2">
                  <c:v>7.1310689724051866</c:v>
                </c:pt>
                <c:pt idx="3">
                  <c:v>7.4260021254247217</c:v>
                </c:pt>
                <c:pt idx="4">
                  <c:v>7.5540678216351358</c:v>
                </c:pt>
                <c:pt idx="5">
                  <c:v>7.6397934948219302</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Sheet1!$C$2:$C$7</c:f>
              <c:numCache>
                <c:formatCode>General</c:formatCode>
                <c:ptCount val="6"/>
                <c:pt idx="0">
                  <c:v>8.1226784758585939</c:v>
                </c:pt>
                <c:pt idx="1">
                  <c:v>8.2597175954431989</c:v>
                </c:pt>
                <c:pt idx="2">
                  <c:v>8.082668741684639</c:v>
                </c:pt>
                <c:pt idx="3">
                  <c:v>7.9599510615000071</c:v>
                </c:pt>
                <c:pt idx="4">
                  <c:v>7.956505941761403</c:v>
                </c:pt>
                <c:pt idx="5">
                  <c:v>7.9658272886713908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Q21. Thinking about your care and treatment, were you told something by a member of staff that was different to what you had been told by another member of staff?</c:v>
                  </c:pt>
                </c:lvl>
              </c:multiLvlStrCache>
            </c:multiLvlStrRef>
          </c:cat>
          <c:val>
            <c:numRef>
              <c:f>Sheet1!$D$2:$D$7</c:f>
              <c:numCache>
                <c:formatCode>General</c:formatCode>
                <c:ptCount val="6"/>
                <c:pt idx="0">
                  <c:v>8.0305477228951201</c:v>
                </c:pt>
                <c:pt idx="1">
                  <c:v>7.8743776432768398</c:v>
                </c:pt>
                <c:pt idx="2">
                  <c:v>7.7804356403657247</c:v>
                </c:pt>
                <c:pt idx="3">
                  <c:v>7.7249257855793916</c:v>
                </c:pt>
                <c:pt idx="4">
                  <c:v>7.7300042801247946</c:v>
                </c:pt>
                <c:pt idx="5">
                  <c:v>7.770551125057457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Sheet1!$C$2:$C$7</c:f>
              <c:numCache>
                <c:formatCode>General</c:formatCode>
                <c:ptCount val="6"/>
                <c:pt idx="0">
                  <c:v>7.5010704220794899</c:v>
                </c:pt>
                <c:pt idx="1">
                  <c:v>7.2985313279334756</c:v>
                </c:pt>
                <c:pt idx="2">
                  <c:v>6.9190397561112116</c:v>
                </c:pt>
                <c:pt idx="3">
                  <c:v>7.0348733736010747</c:v>
                </c:pt>
                <c:pt idx="4">
                  <c:v>7.4026430562620984</c:v>
                </c:pt>
                <c:pt idx="5">
                  <c:v>7.3688221878941214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Q22. To what extent did staff looking after you involve you in decisions about your care and treatment?</c:v>
                  </c:pt>
                </c:lvl>
              </c:multiLvlStrCache>
            </c:multiLvlStrRef>
          </c:cat>
          <c:val>
            <c:numRef>
              <c:f>Sheet1!$D$2:$D$7</c:f>
              <c:numCache>
                <c:formatCode>General</c:formatCode>
                <c:ptCount val="6"/>
                <c:pt idx="0">
                  <c:v>7.2442437815628322</c:v>
                </c:pt>
                <c:pt idx="1">
                  <c:v>7.0593327232719414</c:v>
                </c:pt>
                <c:pt idx="2">
                  <c:v>6.9775825838458649</c:v>
                </c:pt>
                <c:pt idx="3">
                  <c:v>7.0593788221985694</c:v>
                </c:pt>
                <c:pt idx="4">
                  <c:v>7.1831577821189896</c:v>
                </c:pt>
                <c:pt idx="5">
                  <c:v>7.274678920936851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Sheet1!$C$2:$C$7</c:f>
              <c:numCache>
                <c:formatCode>General</c:formatCode>
                <c:ptCount val="6"/>
                <c:pt idx="0">
                  <c:v>8.9483248542814273</c:v>
                </c:pt>
                <c:pt idx="1">
                  <c:v>8.9738681427752116</c:v>
                </c:pt>
                <c:pt idx="2">
                  <c:v>8.7797341624611942</c:v>
                </c:pt>
                <c:pt idx="3">
                  <c:v>8.8226055861987334</c:v>
                </c:pt>
                <c:pt idx="4">
                  <c:v>9.1328656610611869</c:v>
                </c:pt>
                <c:pt idx="5">
                  <c:v>8.8286133977453503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Q23. How much information about your condition or treatment was given to you?</c:v>
                  </c:pt>
                </c:lvl>
              </c:multiLvlStrCache>
            </c:multiLvlStrRef>
          </c:cat>
          <c:val>
            <c:numRef>
              <c:f>Sheet1!$D$2:$D$7</c:f>
              <c:numCache>
                <c:formatCode>General</c:formatCode>
                <c:ptCount val="6"/>
                <c:pt idx="0">
                  <c:v>8.9289346284692446</c:v>
                </c:pt>
                <c:pt idx="1">
                  <c:v>8.8170575552148911</c:v>
                </c:pt>
                <c:pt idx="2">
                  <c:v>8.7881056995094031</c:v>
                </c:pt>
                <c:pt idx="3">
                  <c:v>8.8337631148363975</c:v>
                </c:pt>
                <c:pt idx="4">
                  <c:v>8.8558985971288067</c:v>
                </c:pt>
                <c:pt idx="5">
                  <c:v>8.8892181336064997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Sheet1!$C$2:$C$7</c:f>
              <c:numCache>
                <c:formatCode>General</c:formatCode>
                <c:ptCount val="6"/>
                <c:pt idx="0">
                  <c:v>7.9332786143294758</c:v>
                </c:pt>
                <c:pt idx="1">
                  <c:v>7.9187555062281101</c:v>
                </c:pt>
                <c:pt idx="2">
                  <c:v>7.8440935483169723</c:v>
                </c:pt>
                <c:pt idx="3">
                  <c:v>7.7302942011994409</c:v>
                </c:pt>
                <c:pt idx="4">
                  <c:v>8.0280702721094794</c:v>
                </c:pt>
                <c:pt idx="5">
                  <c:v>7.7792692196178974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Q24. Did you feel able to talk to members of hospital staff about your worries and fears?</c:v>
                  </c:pt>
                </c:lvl>
              </c:multiLvlStrCache>
            </c:multiLvlStrRef>
          </c:cat>
          <c:val>
            <c:numRef>
              <c:f>Sheet1!$D$2:$D$7</c:f>
              <c:numCache>
                <c:formatCode>General</c:formatCode>
                <c:ptCount val="6"/>
                <c:pt idx="0">
                  <c:v>7.8101992795557749</c:v>
                </c:pt>
                <c:pt idx="1">
                  <c:v>7.6285685208090488</c:v>
                </c:pt>
                <c:pt idx="2">
                  <c:v>7.6153828327793924</c:v>
                </c:pt>
                <c:pt idx="3">
                  <c:v>7.6506992559674893</c:v>
                </c:pt>
                <c:pt idx="4">
                  <c:v>7.7149965260744189</c:v>
                </c:pt>
                <c:pt idx="5">
                  <c:v>7.8074284812697616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Sheet1!$C$2:$C$7</c:f>
              <c:numCache>
                <c:formatCode>General</c:formatCode>
                <c:ptCount val="6"/>
                <c:pt idx="0">
                  <c:v>9.625975265395839</c:v>
                </c:pt>
                <c:pt idx="1">
                  <c:v>9.5598824920791188</c:v>
                </c:pt>
                <c:pt idx="2">
                  <c:v>9.5753865441574941</c:v>
                </c:pt>
                <c:pt idx="3">
                  <c:v>9.3818927934542167</c:v>
                </c:pt>
                <c:pt idx="4">
                  <c:v>9.4708402110419119</c:v>
                </c:pt>
                <c:pt idx="5">
                  <c:v>9.3002305035976587</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Q25. Were you given enough privacy when being examined or treated?</c:v>
                  </c:pt>
                </c:lvl>
              </c:multiLvlStrCache>
            </c:multiLvlStrRef>
          </c:cat>
          <c:val>
            <c:numRef>
              <c:f>Sheet1!$D$2:$D$7</c:f>
              <c:numCache>
                <c:formatCode>General</c:formatCode>
                <c:ptCount val="6"/>
                <c:pt idx="0">
                  <c:v>9.4892435076713788</c:v>
                </c:pt>
                <c:pt idx="1">
                  <c:v>9.4102776685233565</c:v>
                </c:pt>
                <c:pt idx="2">
                  <c:v>9.5040545387536604</c:v>
                </c:pt>
                <c:pt idx="3">
                  <c:v>9.4837476501021456</c:v>
                </c:pt>
                <c:pt idx="4">
                  <c:v>9.448559337634082</c:v>
                </c:pt>
                <c:pt idx="5">
                  <c:v>9.4537424228622822</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Sheet1!$C$2:$C$7</c:f>
              <c:numCache>
                <c:formatCode>General</c:formatCode>
                <c:ptCount val="6"/>
                <c:pt idx="0">
                  <c:v>9.2202388115694429</c:v>
                </c:pt>
                <c:pt idx="1">
                  <c:v>9.0268210886924312</c:v>
                </c:pt>
                <c:pt idx="2">
                  <c:v>8.8778432606116784</c:v>
                </c:pt>
                <c:pt idx="3">
                  <c:v>8.780440796864676</c:v>
                </c:pt>
                <c:pt idx="4">
                  <c:v>8.9699743965480749</c:v>
                </c:pt>
                <c:pt idx="5">
                  <c:v>9.0490845231492987</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Q26. Do you think the hospital staff did everything they could to help control your pain?</c:v>
                  </c:pt>
                </c:lvl>
              </c:multiLvlStrCache>
            </c:multiLvlStrRef>
          </c:cat>
          <c:val>
            <c:numRef>
              <c:f>Sheet1!$D$2:$D$7</c:f>
              <c:numCache>
                <c:formatCode>General</c:formatCode>
                <c:ptCount val="6"/>
                <c:pt idx="0">
                  <c:v>8.9764199436022434</c:v>
                </c:pt>
                <c:pt idx="1">
                  <c:v>8.8444835397989152</c:v>
                </c:pt>
                <c:pt idx="2">
                  <c:v>8.844166637270467</c:v>
                </c:pt>
                <c:pt idx="3">
                  <c:v>8.8040940946800941</c:v>
                </c:pt>
                <c:pt idx="4">
                  <c:v>8.8272606992339782</c:v>
                </c:pt>
                <c:pt idx="5">
                  <c:v>8.8485214279783406</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Sheet1!$C$2:$C$7</c:f>
              <c:numCache>
                <c:formatCode>General</c:formatCode>
                <c:ptCount val="6"/>
                <c:pt idx="0">
                  <c:v>8.5467419554218331</c:v>
                </c:pt>
                <c:pt idx="1">
                  <c:v>8.5314055133470212</c:v>
                </c:pt>
                <c:pt idx="2">
                  <c:v>8.365909773213124</c:v>
                </c:pt>
                <c:pt idx="3">
                  <c:v>8.3190453306196055</c:v>
                </c:pt>
                <c:pt idx="4">
                  <c:v>8.3801165952613985</c:v>
                </c:pt>
                <c:pt idx="5">
                  <c:v>8.1787036145630712</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Q27. Were you able to get a member of staff to help you when you needed attention?</c:v>
                  </c:pt>
                </c:lvl>
              </c:multiLvlStrCache>
            </c:multiLvlStrRef>
          </c:cat>
          <c:val>
            <c:numRef>
              <c:f>Sheet1!$D$2:$D$7</c:f>
              <c:numCache>
                <c:formatCode>General</c:formatCode>
                <c:ptCount val="6"/>
                <c:pt idx="0">
                  <c:v>8.344912188191465</c:v>
                </c:pt>
                <c:pt idx="1">
                  <c:v>8.1427411322948426</c:v>
                </c:pt>
                <c:pt idx="2">
                  <c:v>8.0945319601609516</c:v>
                </c:pt>
                <c:pt idx="3">
                  <c:v>8.1790518719400307</c:v>
                </c:pt>
                <c:pt idx="4">
                  <c:v>8.2493818926396916</c:v>
                </c:pt>
                <c:pt idx="5">
                  <c:v>8.3010708521688095</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Sheet1!$C$2:$C$3</c:f>
              <c:numCache>
                <c:formatCode>General</c:formatCode>
                <c:ptCount val="2"/>
                <c:pt idx="1">
                  <c:v>7.1647553508691972</c:v>
                </c:pt>
              </c:numCache>
            </c:numRef>
          </c:val>
          <c:smooth val="0"/>
          <c:extLst>
            <c:ext xmlns:c16="http://schemas.microsoft.com/office/drawing/2014/chart" uri="{C3380CC4-5D6E-409C-BE32-E72D297353CC}">
              <c16:uniqueId val="{00000000-7A7D-4802-B66B-243C663AA9A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Q30. Before being admitted onto a virtual ward, did hospital staff give you information about the risks and benefits of continuing your treatment on a virtual ward?</c:v>
                  </c:pt>
                </c:lvl>
              </c:multiLvlStrCache>
            </c:multiLvlStrRef>
          </c:cat>
          <c:val>
            <c:numRef>
              <c:f>Sheet1!$D$2:$D$3</c:f>
              <c:numCache>
                <c:formatCode>General</c:formatCode>
                <c:ptCount val="2"/>
                <c:pt idx="0">
                  <c:v>6.7874547888115169</c:v>
                </c:pt>
                <c:pt idx="1">
                  <c:v>6.7802757958390529</c:v>
                </c:pt>
              </c:numCache>
            </c:numRef>
          </c:val>
          <c:smooth val="0"/>
          <c:extLst>
            <c:ext xmlns:c16="http://schemas.microsoft.com/office/drawing/2014/chart" uri="{C3380CC4-5D6E-409C-BE32-E72D297353CC}">
              <c16:uniqueId val="{00000001-7A7D-4802-B66B-243C663AA9A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Sheet1!$C$2:$C$3</c:f>
              <c:numCache>
                <c:formatCode>General</c:formatCode>
                <c:ptCount val="2"/>
                <c:pt idx="0">
                  <c:v>7.1966106881968583</c:v>
                </c:pt>
                <c:pt idx="1">
                  <c:v>8.3418187508814388</c:v>
                </c:pt>
              </c:numCache>
            </c:numRef>
          </c:val>
          <c:smooth val="0"/>
          <c:extLst>
            <c:ext xmlns:c16="http://schemas.microsoft.com/office/drawing/2014/chart" uri="{C3380CC4-5D6E-409C-BE32-E72D297353CC}">
              <c16:uniqueId val="{00000000-C0C7-43AF-ACFD-DC0AF51A8C88}"/>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Q31. Were you given enough information about the care and treatment you would receive while on a virtual ward?</c:v>
                  </c:pt>
                </c:lvl>
              </c:multiLvlStrCache>
            </c:multiLvlStrRef>
          </c:cat>
          <c:val>
            <c:numRef>
              <c:f>Sheet1!$D$2:$D$3</c:f>
              <c:numCache>
                <c:formatCode>General</c:formatCode>
                <c:ptCount val="2"/>
                <c:pt idx="0">
                  <c:v>7.2955149638519314</c:v>
                </c:pt>
                <c:pt idx="1">
                  <c:v>7.3393608906108776</c:v>
                </c:pt>
              </c:numCache>
            </c:numRef>
          </c:val>
          <c:smooth val="0"/>
          <c:extLst>
            <c:ext xmlns:c16="http://schemas.microsoft.com/office/drawing/2014/chart" uri="{C3380CC4-5D6E-409C-BE32-E72D297353CC}">
              <c16:uniqueId val="{00000001-C0C7-43AF-ACFD-DC0AF51A8C88}"/>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7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Sheet1!$C$2:$C$7</c:f>
              <c:numCache>
                <c:formatCode>General</c:formatCode>
                <c:ptCount val="6"/>
                <c:pt idx="0">
                  <c:v>7.2778682746820902</c:v>
                </c:pt>
                <c:pt idx="1">
                  <c:v>7.298096352187172</c:v>
                </c:pt>
                <c:pt idx="2">
                  <c:v>7.045361235975216</c:v>
                </c:pt>
                <c:pt idx="3">
                  <c:v>6.777078328901637</c:v>
                </c:pt>
                <c:pt idx="4">
                  <c:v>7.1438378422317568</c:v>
                </c:pt>
                <c:pt idx="5">
                  <c:v>6.9271322057407243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Q32. To what extent did staff involve you in decisions about leaving the hospital?</c:v>
                  </c:pt>
                </c:lvl>
              </c:multiLvlStrCache>
            </c:multiLvlStrRef>
          </c:cat>
          <c:val>
            <c:numRef>
              <c:f>Sheet1!$D$2:$D$7</c:f>
              <c:numCache>
                <c:formatCode>General</c:formatCode>
                <c:ptCount val="6"/>
                <c:pt idx="0">
                  <c:v>7.1479804932256883</c:v>
                </c:pt>
                <c:pt idx="1">
                  <c:v>6.942881082282427</c:v>
                </c:pt>
                <c:pt idx="2">
                  <c:v>6.9341912777922614</c:v>
                </c:pt>
                <c:pt idx="3">
                  <c:v>6.6128626117817699</c:v>
                </c:pt>
                <c:pt idx="4">
                  <c:v>6.6682953803268443</c:v>
                </c:pt>
                <c:pt idx="5">
                  <c:v>6.7113017246326097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Sheet1!$C$2:$C$7</c:f>
              <c:numCache>
                <c:formatCode>General</c:formatCode>
                <c:ptCount val="6"/>
                <c:pt idx="0">
                  <c:v>8.5517264726717883</c:v>
                </c:pt>
                <c:pt idx="1">
                  <c:v>8.8935115018570929</c:v>
                </c:pt>
                <c:pt idx="2">
                  <c:v>8.5455962642226364</c:v>
                </c:pt>
                <c:pt idx="3">
                  <c:v>8.284398457648301</c:v>
                </c:pt>
                <c:pt idx="4">
                  <c:v>8.3328781854677363</c:v>
                </c:pt>
                <c:pt idx="5">
                  <c:v>8.4959923145558562</c:v>
                </c:pt>
              </c:numCache>
            </c:numRef>
          </c:val>
          <c:smooth val="0"/>
          <c:extLst>
            <c:ext xmlns:c16="http://schemas.microsoft.com/office/drawing/2014/chart" uri="{C3380CC4-5D6E-409C-BE32-E72D297353CC}">
              <c16:uniqueId val="{00000000-40E0-45F0-9ABF-478BD2C03CD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Q34. Did hospital staff discuss with you whether you would need any additional equipment in your home, or any changes to your home, after leaving the hospital?</c:v>
                  </c:pt>
                </c:lvl>
              </c:multiLvlStrCache>
            </c:multiLvlStrRef>
          </c:cat>
          <c:val>
            <c:numRef>
              <c:f>Sheet1!$D$2:$D$7</c:f>
              <c:numCache>
                <c:formatCode>General</c:formatCode>
                <c:ptCount val="6"/>
                <c:pt idx="0">
                  <c:v>8.4903218205696476</c:v>
                </c:pt>
                <c:pt idx="1">
                  <c:v>8.3250889690432217</c:v>
                </c:pt>
                <c:pt idx="2">
                  <c:v>8.3168357802729354</c:v>
                </c:pt>
                <c:pt idx="3">
                  <c:v>8.2116201358151368</c:v>
                </c:pt>
                <c:pt idx="4">
                  <c:v>8.2169881909637006</c:v>
                </c:pt>
                <c:pt idx="5">
                  <c:v>8.2784530605964743</c:v>
                </c:pt>
              </c:numCache>
            </c:numRef>
          </c:val>
          <c:smooth val="0"/>
          <c:extLst>
            <c:ext xmlns:c16="http://schemas.microsoft.com/office/drawing/2014/chart" uri="{C3380CC4-5D6E-409C-BE32-E72D297353CC}">
              <c16:uniqueId val="{00000001-40E0-45F0-9ABF-478BD2C03CD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Sheet1!$C$2:$C$7</c:f>
              <c:numCache>
                <c:formatCode>General</c:formatCode>
                <c:ptCount val="6"/>
                <c:pt idx="0">
                  <c:v>7.2623657342182923</c:v>
                </c:pt>
                <c:pt idx="1">
                  <c:v>7.3807958568561851</c:v>
                </c:pt>
                <c:pt idx="2">
                  <c:v>7.0341855554936732</c:v>
                </c:pt>
                <c:pt idx="3">
                  <c:v>7.218193696478111</c:v>
                </c:pt>
                <c:pt idx="4">
                  <c:v>7.4013228655871499</c:v>
                </c:pt>
                <c:pt idx="5">
                  <c:v>7.0534877453321894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Q35. Were you given enough notice about when you were going to leave hospital?</c:v>
                  </c:pt>
                </c:lvl>
              </c:multiLvlStrCache>
            </c:multiLvlStrRef>
          </c:cat>
          <c:val>
            <c:numRef>
              <c:f>Sheet1!$D$2:$D$7</c:f>
              <c:numCache>
                <c:formatCode>General</c:formatCode>
                <c:ptCount val="6"/>
                <c:pt idx="0">
                  <c:v>7.2422648882896654</c:v>
                </c:pt>
                <c:pt idx="1">
                  <c:v>7.0116238497350976</c:v>
                </c:pt>
                <c:pt idx="2">
                  <c:v>6.8392238568444794</c:v>
                </c:pt>
                <c:pt idx="3">
                  <c:v>6.8070263253495886</c:v>
                </c:pt>
                <c:pt idx="4">
                  <c:v>6.9118557805074374</c:v>
                </c:pt>
                <c:pt idx="5">
                  <c:v>6.9479763668531804</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Sheet1!$C$2:$C$7</c:f>
              <c:numCache>
                <c:formatCode>General</c:formatCode>
                <c:ptCount val="6"/>
                <c:pt idx="0">
                  <c:v>6.9850977930260711</c:v>
                </c:pt>
                <c:pt idx="1">
                  <c:v>8.3434907951582709</c:v>
                </c:pt>
                <c:pt idx="2">
                  <c:v>7.7215722502218282</c:v>
                </c:pt>
                <c:pt idx="3">
                  <c:v>7.4859701010072612</c:v>
                </c:pt>
                <c:pt idx="4">
                  <c:v>8.0508451111489521</c:v>
                </c:pt>
                <c:pt idx="5">
                  <c:v>7.6603672664549602</c:v>
                </c:pt>
              </c:numCache>
            </c:numRef>
          </c:val>
          <c:smooth val="0"/>
          <c:extLst>
            <c:ext xmlns:c16="http://schemas.microsoft.com/office/drawing/2014/chart" uri="{C3380CC4-5D6E-409C-BE32-E72D297353CC}">
              <c16:uniqueId val="{00000000-BB6A-467B-9178-522024158849}"/>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Q36. Before you left the hospital, were you given any information about what you should or should not do after leaving the hospital?</c:v>
                  </c:pt>
                </c:lvl>
              </c:multiLvlStrCache>
            </c:multiLvlStrRef>
          </c:cat>
          <c:val>
            <c:numRef>
              <c:f>Sheet1!$D$2:$D$7</c:f>
              <c:numCache>
                <c:formatCode>General</c:formatCode>
                <c:ptCount val="6"/>
                <c:pt idx="0">
                  <c:v>7.2632527325076088</c:v>
                </c:pt>
                <c:pt idx="1">
                  <c:v>8.0266553117761337</c:v>
                </c:pt>
                <c:pt idx="2">
                  <c:v>7.9291216419967254</c:v>
                </c:pt>
                <c:pt idx="3">
                  <c:v>7.7642556386434203</c:v>
                </c:pt>
                <c:pt idx="4">
                  <c:v>7.9251794440750336</c:v>
                </c:pt>
                <c:pt idx="5">
                  <c:v>7.9379206023335218</c:v>
                </c:pt>
              </c:numCache>
            </c:numRef>
          </c:val>
          <c:smooth val="0"/>
          <c:extLst>
            <c:ext xmlns:c16="http://schemas.microsoft.com/office/drawing/2014/chart" uri="{C3380CC4-5D6E-409C-BE32-E72D297353CC}">
              <c16:uniqueId val="{00000001-BB6A-467B-9178-522024158849}"/>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Sheet1!$C$2:$C$6</c:f>
              <c:numCache>
                <c:formatCode>General</c:formatCode>
                <c:ptCount val="5"/>
                <c:pt idx="0">
                  <c:v>8.955272970633656</c:v>
                </c:pt>
                <c:pt idx="1">
                  <c:v>8.9556953155228083</c:v>
                </c:pt>
                <c:pt idx="2">
                  <c:v>9.0002016916092611</c:v>
                </c:pt>
                <c:pt idx="3">
                  <c:v>9.0132298960965951</c:v>
                </c:pt>
                <c:pt idx="4">
                  <c:v>9.1572918916709902</c:v>
                </c:pt>
              </c:numCache>
            </c:numRef>
          </c:val>
          <c:smooth val="0"/>
          <c:extLst>
            <c:ext xmlns:c16="http://schemas.microsoft.com/office/drawing/2014/chart" uri="{C3380CC4-5D6E-409C-BE32-E72D297353CC}">
              <c16:uniqueId val="{00000000-E08E-451D-A864-EDEA0E88D3C2}"/>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Sheet1!$A$2:$B$6</c:f>
              <c:multiLvlStrCache>
                <c:ptCount val="5"/>
                <c:lvl>
                  <c:pt idx="0">
                    <c:v>2021</c:v>
                  </c:pt>
                  <c:pt idx="1">
                    <c:v>2022</c:v>
                  </c:pt>
                  <c:pt idx="2">
                    <c:v>2023</c:v>
                  </c:pt>
                  <c:pt idx="3">
                    <c:v>2024</c:v>
                  </c:pt>
                  <c:pt idx="4">
                    <c:v>2025</c:v>
                  </c:pt>
                </c:lvl>
                <c:lvl>
                  <c:pt idx="0">
                    <c:v>Q37. To what extent did you understand the information you were given about what you should or should not do after leaving the hospital?</c:v>
                  </c:pt>
                </c:lvl>
              </c:multiLvlStrCache>
            </c:multiLvlStrRef>
          </c:cat>
          <c:val>
            <c:numRef>
              <c:f>Sheet1!$D$2:$D$6</c:f>
              <c:numCache>
                <c:formatCode>General</c:formatCode>
                <c:ptCount val="5"/>
                <c:pt idx="0">
                  <c:v>8.9890074471642851</c:v>
                </c:pt>
                <c:pt idx="1">
                  <c:v>8.8783663575284582</c:v>
                </c:pt>
                <c:pt idx="2">
                  <c:v>8.9456209147433139</c:v>
                </c:pt>
                <c:pt idx="3">
                  <c:v>8.9641215045005698</c:v>
                </c:pt>
                <c:pt idx="4">
                  <c:v>8.9782665939633279</c:v>
                </c:pt>
              </c:numCache>
            </c:numRef>
          </c:val>
          <c:smooth val="0"/>
          <c:extLst>
            <c:ext xmlns:c16="http://schemas.microsoft.com/office/drawing/2014/chart" uri="{C3380CC4-5D6E-409C-BE32-E72D297353CC}">
              <c16:uniqueId val="{00000001-E08E-451D-A864-EDEA0E88D3C2}"/>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9.9824710156248171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Sheet1!$C$2:$C$7</c:f>
              <c:numCache>
                <c:formatCode>General</c:formatCode>
                <c:ptCount val="6"/>
                <c:pt idx="0">
                  <c:v>4.9575454096063636</c:v>
                </c:pt>
                <c:pt idx="1">
                  <c:v>4.6331514892914001</c:v>
                </c:pt>
                <c:pt idx="2">
                  <c:v>4.1030880442841076</c:v>
                </c:pt>
                <c:pt idx="3">
                  <c:v>4.2232614061008462</c:v>
                </c:pt>
                <c:pt idx="4">
                  <c:v>5.0006437190017499</c:v>
                </c:pt>
                <c:pt idx="5">
                  <c:v>4.3249548040892769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Q39. Thinking about any medicine you were to take at home, were you given any of the following?</c:v>
                  </c:pt>
                </c:lvl>
              </c:multiLvlStrCache>
            </c:multiLvlStrRef>
          </c:cat>
          <c:val>
            <c:numRef>
              <c:f>Sheet1!$D$2:$D$7</c:f>
              <c:numCache>
                <c:formatCode>General</c:formatCode>
                <c:ptCount val="6"/>
                <c:pt idx="0">
                  <c:v>4.8700460563383174</c:v>
                </c:pt>
                <c:pt idx="1">
                  <c:v>4.5597795577169622</c:v>
                </c:pt>
                <c:pt idx="2">
                  <c:v>4.3932934388396756</c:v>
                </c:pt>
                <c:pt idx="3">
                  <c:v>4.3113209104700587</c:v>
                </c:pt>
                <c:pt idx="4">
                  <c:v>4.513074126480582</c:v>
                </c:pt>
                <c:pt idx="5">
                  <c:v>4.503883593177469</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Sheet1!$C$2:$C$7</c:f>
              <c:numCache>
                <c:formatCode>General</c:formatCode>
                <c:ptCount val="6"/>
                <c:pt idx="0">
                  <c:v>6.9067278598273383</c:v>
                </c:pt>
                <c:pt idx="1">
                  <c:v>7.1683372807290562</c:v>
                </c:pt>
                <c:pt idx="2">
                  <c:v>6.8662565665399162</c:v>
                </c:pt>
                <c:pt idx="3">
                  <c:v>6.29186573675688</c:v>
                </c:pt>
                <c:pt idx="4">
                  <c:v>6.9349598231135996</c:v>
                </c:pt>
                <c:pt idx="5">
                  <c:v>6.8568076279241144</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Q40. Before you left the hospital, did you know what would happen next with your care?</c:v>
                  </c:pt>
                </c:lvl>
              </c:multiLvlStrCache>
            </c:multiLvlStrRef>
          </c:cat>
          <c:val>
            <c:numRef>
              <c:f>Sheet1!$D$2:$D$7</c:f>
              <c:numCache>
                <c:formatCode>General</c:formatCode>
                <c:ptCount val="6"/>
                <c:pt idx="0">
                  <c:v>6.6829189264579716</c:v>
                </c:pt>
                <c:pt idx="1">
                  <c:v>6.5786633371968692</c:v>
                </c:pt>
                <c:pt idx="2">
                  <c:v>6.6009352104210048</c:v>
                </c:pt>
                <c:pt idx="3">
                  <c:v>6.5503498353950684</c:v>
                </c:pt>
                <c:pt idx="4">
                  <c:v>6.6712874816900154</c:v>
                </c:pt>
                <c:pt idx="5">
                  <c:v>6.6930109997579761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Sheet1!$C$2:$C$7</c:f>
              <c:numCache>
                <c:formatCode>General</c:formatCode>
                <c:ptCount val="6"/>
                <c:pt idx="0">
                  <c:v>7.7899129074675209</c:v>
                </c:pt>
                <c:pt idx="1">
                  <c:v>7.6618993927758554</c:v>
                </c:pt>
                <c:pt idx="2">
                  <c:v>7.6652632384880297</c:v>
                </c:pt>
                <c:pt idx="3">
                  <c:v>7.3052500945959276</c:v>
                </c:pt>
                <c:pt idx="4">
                  <c:v>7.7680555587351829</c:v>
                </c:pt>
                <c:pt idx="5">
                  <c:v>7.856301532955281</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Q41. Did hospital staff tell you who to contact if you were worried about your condition or treatment after you left hospital?</c:v>
                  </c:pt>
                </c:lvl>
              </c:multiLvlStrCache>
            </c:multiLvlStrRef>
          </c:cat>
          <c:val>
            <c:numRef>
              <c:f>Sheet1!$D$2:$D$7</c:f>
              <c:numCache>
                <c:formatCode>General</c:formatCode>
                <c:ptCount val="6"/>
                <c:pt idx="0">
                  <c:v>7.8428578557551623</c:v>
                </c:pt>
                <c:pt idx="1">
                  <c:v>7.5714551798064313</c:v>
                </c:pt>
                <c:pt idx="2">
                  <c:v>7.468903342799158</c:v>
                </c:pt>
                <c:pt idx="3">
                  <c:v>7.4868122021162424</c:v>
                </c:pt>
                <c:pt idx="4">
                  <c:v>7.6033156939065893</c:v>
                </c:pt>
                <c:pt idx="5">
                  <c:v>7.689499552812527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Sheet1!$C$2:$C$7</c:f>
              <c:numCache>
                <c:formatCode>General</c:formatCode>
                <c:ptCount val="6"/>
                <c:pt idx="0">
                  <c:v>8.4712299922942726</c:v>
                </c:pt>
                <c:pt idx="1">
                  <c:v>8.5605018918436446</c:v>
                </c:pt>
                <c:pt idx="2">
                  <c:v>8.243939522901762</c:v>
                </c:pt>
                <c:pt idx="3">
                  <c:v>8.1245253909302821</c:v>
                </c:pt>
                <c:pt idx="4">
                  <c:v>8.4560830110936482</c:v>
                </c:pt>
                <c:pt idx="5">
                  <c:v>8.5891483367078489</c:v>
                </c:pt>
              </c:numCache>
            </c:numRef>
          </c:val>
          <c:smooth val="0"/>
          <c:extLst>
            <c:ext xmlns:c16="http://schemas.microsoft.com/office/drawing/2014/chart" uri="{C3380CC4-5D6E-409C-BE32-E72D297353CC}">
              <c16:uniqueId val="{00000000-B994-4B2A-8C07-1D56A8314BDB}"/>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Q42. Did hospital staff discuss with you whether you may need any further health or social care services after leaving the hospital? </c:v>
                  </c:pt>
                </c:lvl>
              </c:multiLvlStrCache>
            </c:multiLvlStrRef>
          </c:cat>
          <c:val>
            <c:numRef>
              <c:f>Sheet1!$D$2:$D$7</c:f>
              <c:numCache>
                <c:formatCode>General</c:formatCode>
                <c:ptCount val="6"/>
                <c:pt idx="0">
                  <c:v>8.265810726494152</c:v>
                </c:pt>
                <c:pt idx="1">
                  <c:v>7.9990736853464703</c:v>
                </c:pt>
                <c:pt idx="2">
                  <c:v>8.0400560535950181</c:v>
                </c:pt>
                <c:pt idx="3">
                  <c:v>7.8453265295444092</c:v>
                </c:pt>
                <c:pt idx="4">
                  <c:v>8.0505971283607618</c:v>
                </c:pt>
                <c:pt idx="5">
                  <c:v>7.9512256923204401</c:v>
                </c:pt>
              </c:numCache>
            </c:numRef>
          </c:val>
          <c:smooth val="0"/>
          <c:extLst>
            <c:ext xmlns:c16="http://schemas.microsoft.com/office/drawing/2014/chart" uri="{C3380CC4-5D6E-409C-BE32-E72D297353CC}">
              <c16:uniqueId val="{00000001-B994-4B2A-8C07-1D56A8314BDB}"/>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Sheet1!$C$2:$C$3</c:f>
              <c:numCache>
                <c:formatCode>General</c:formatCode>
                <c:ptCount val="2"/>
                <c:pt idx="0">
                  <c:v>7.0040170869910616</c:v>
                </c:pt>
                <c:pt idx="1">
                  <c:v>6.8160930603043628</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Sheet1!$A$2:$B$3</c:f>
              <c:multiLvlStrCache>
                <c:ptCount val="2"/>
                <c:lvl>
                  <c:pt idx="0">
                    <c:v>2024</c:v>
                  </c:pt>
                  <c:pt idx="1">
                    <c:v>2025</c:v>
                  </c:pt>
                </c:lvl>
                <c:lvl>
                  <c:pt idx="0">
                    <c:v>Q43. After leaving the hospital, did you get enough support from health or social care services to help you recover or manage your condition?</c:v>
                  </c:pt>
                </c:lvl>
              </c:multiLvlStrCache>
            </c:multiLvlStrRef>
          </c:cat>
          <c:val>
            <c:numRef>
              <c:f>Sheet1!$D$2:$D$3</c:f>
              <c:numCache>
                <c:formatCode>General</c:formatCode>
                <c:ptCount val="2"/>
                <c:pt idx="0">
                  <c:v>6.408272257290359</c:v>
                </c:pt>
                <c:pt idx="1">
                  <c:v>6.3422009433082183</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8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Sheet1!$C$2:$C$4</c:f>
              <c:numCache>
                <c:formatCode>General</c:formatCode>
                <c:ptCount val="3"/>
                <c:pt idx="0">
                  <c:v>9.0748160606794421</c:v>
                </c:pt>
                <c:pt idx="1">
                  <c:v>9.013014669863388</c:v>
                </c:pt>
                <c:pt idx="2">
                  <c:v>9.0009380320967232</c:v>
                </c:pt>
              </c:numCache>
            </c:numRef>
          </c:val>
          <c:smooth val="0"/>
          <c:extLst>
            <c:ext xmlns:c16="http://schemas.microsoft.com/office/drawing/2014/chart" uri="{C3380CC4-5D6E-409C-BE32-E72D297353CC}">
              <c16:uniqueId val="{00000000-F9F0-4233-9B62-06BC39265FF6}"/>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Sheet1!$A$2:$B$4</c:f>
              <c:multiLvlStrCache>
                <c:ptCount val="3"/>
                <c:lvl>
                  <c:pt idx="0">
                    <c:v>2023</c:v>
                  </c:pt>
                  <c:pt idx="1">
                    <c:v>2024</c:v>
                  </c:pt>
                  <c:pt idx="2">
                    <c:v>2025</c:v>
                  </c:pt>
                </c:lvl>
                <c:lvl>
                  <c:pt idx="0">
                    <c:v>Q44. Overall, did you feel you were treated with kindness and compassion while you were in the hospital?</c:v>
                  </c:pt>
                </c:lvl>
              </c:multiLvlStrCache>
            </c:multiLvlStrRef>
          </c:cat>
          <c:val>
            <c:numRef>
              <c:f>Sheet1!$D$2:$D$4</c:f>
              <c:numCache>
                <c:formatCode>General</c:formatCode>
                <c:ptCount val="3"/>
                <c:pt idx="0">
                  <c:v>9.0272015037337479</c:v>
                </c:pt>
                <c:pt idx="1">
                  <c:v>9.0149522484070381</c:v>
                </c:pt>
                <c:pt idx="2">
                  <c:v>9.0422069302225498</c:v>
                </c:pt>
              </c:numCache>
            </c:numRef>
          </c:val>
          <c:smooth val="0"/>
          <c:extLst>
            <c:ext xmlns:c16="http://schemas.microsoft.com/office/drawing/2014/chart" uri="{C3380CC4-5D6E-409C-BE32-E72D297353CC}">
              <c16:uniqueId val="{00000001-F9F0-4233-9B62-06BC39265FF6}"/>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Sheet1!$C$2:$C$7</c:f>
              <c:numCache>
                <c:formatCode>General</c:formatCode>
                <c:ptCount val="6"/>
                <c:pt idx="0">
                  <c:v>9.3287215752996193</c:v>
                </c:pt>
                <c:pt idx="1">
                  <c:v>9.3188087635717292</c:v>
                </c:pt>
                <c:pt idx="2">
                  <c:v>9.19378400849223</c:v>
                </c:pt>
                <c:pt idx="3">
                  <c:v>9.0825931765372108</c:v>
                </c:pt>
                <c:pt idx="4">
                  <c:v>9.0830069664837172</c:v>
                </c:pt>
                <c:pt idx="5">
                  <c:v>9.0519880220503453</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Q45. Overall, did you feel you were treated with respect and dignity while you were in the hospital?</c:v>
                  </c:pt>
                </c:lvl>
              </c:multiLvlStrCache>
            </c:multiLvlStrRef>
          </c:cat>
          <c:val>
            <c:numRef>
              <c:f>Sheet1!$D$2:$D$7</c:f>
              <c:numCache>
                <c:formatCode>General</c:formatCode>
                <c:ptCount val="6"/>
                <c:pt idx="0">
                  <c:v>9.2256383254418903</c:v>
                </c:pt>
                <c:pt idx="1">
                  <c:v>9.0777524279554545</c:v>
                </c:pt>
                <c:pt idx="2">
                  <c:v>9.0962509931679527</c:v>
                </c:pt>
                <c:pt idx="3">
                  <c:v>9.1330406024815485</c:v>
                </c:pt>
                <c:pt idx="4">
                  <c:v>9.1184201214769232</c:v>
                </c:pt>
                <c:pt idx="5">
                  <c:v>9.1337740549797957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hart19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GB"/>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13638697392492011"/>
          <c:y val="0.12301626122450707"/>
          <c:w val="0.86087345988249719"/>
          <c:h val="0.64850642204939757"/>
        </c:manualLayout>
      </c:layout>
      <c:lineChart>
        <c:grouping val="standard"/>
        <c:varyColors val="0"/>
        <c:ser>
          <c:idx val="0"/>
          <c:order val="0"/>
          <c:tx>
            <c:strRef>
              <c:f>Sheet1!$C$1</c:f>
              <c:strCache>
                <c:ptCount val="1"/>
                <c:pt idx="0">
                  <c:v>Trust Mean</c:v>
                </c:pt>
              </c:strCache>
            </c:strRef>
          </c:tx>
          <c:spPr>
            <a:ln w="38100" cap="rnd">
              <a:solidFill>
                <a:srgbClr val="005EB8"/>
              </a:solidFill>
              <a:round/>
            </a:ln>
            <a:effectLst/>
          </c:spPr>
          <c:marker>
            <c:symbol val="circle"/>
            <c:size val="22"/>
            <c:spPr>
              <a:solidFill>
                <a:schemeClr val="bg1"/>
              </a:solidFill>
              <a:ln w="9525">
                <a:solidFill>
                  <a:srgbClr val="005EB8"/>
                </a:solidFill>
              </a:ln>
              <a:effectLst/>
            </c:spPr>
          </c:marker>
          <c:dLbls>
            <c:numFmt formatCode="#,##0.0" sourceLinked="0"/>
            <c:spPr>
              <a:solidFill>
                <a:schemeClr val="bg1">
                  <a:alpha val="50196"/>
                </a:schemeClr>
              </a:solidFill>
              <a:ln>
                <a:noFill/>
              </a:ln>
              <a:effectLst/>
            </c:spPr>
            <c:txPr>
              <a:bodyPr rot="0" spcFirstLastPara="1" vertOverflow="ellipsis" vert="horz" wrap="square" lIns="0" tIns="0" rIns="0" bIns="0" anchor="ctr" anchorCtr="1">
                <a:spAutoFit/>
              </a:bodyPr>
              <a:lstStyle/>
              <a:p>
                <a:pPr>
                  <a:defRPr sz="1000" b="1" i="0" u="none" strike="noStrike" kern="1200" baseline="0">
                    <a:solidFill>
                      <a:schemeClr val="tx1">
                        <a:lumMod val="75000"/>
                        <a:lumOff val="25000"/>
                      </a:schemeClr>
                    </a:solidFill>
                    <a:latin typeface="Arial" panose="020B0604020202020204" pitchFamily="34" charset="0"/>
                    <a:ea typeface="+mn-ea"/>
                    <a:cs typeface="Arial" panose="020B0604020202020204" pitchFamily="34" charset="0"/>
                  </a:defRPr>
                </a:pPr>
                <a:endParaRPr lang="en-US"/>
              </a:p>
            </c:txPr>
            <c:dLblPos val="ctr"/>
            <c:showLegendKey val="0"/>
            <c:showVal val="1"/>
            <c:showCatName val="0"/>
            <c:showSerName val="0"/>
            <c:showPercent val="0"/>
            <c:showBubbleSize val="0"/>
            <c:showLeaderLines val="0"/>
            <c:extLst>
              <c:ext xmlns:c15="http://schemas.microsoft.com/office/drawing/2012/chart" uri="{CE6537A1-D6FC-4f65-9D91-7224C49458BB}">
                <c15:spPr xmlns:c15="http://schemas.microsoft.com/office/drawing/2012/chart">
                  <a:prstGeom prst="rect">
                    <a:avLst/>
                  </a:prstGeom>
                </c15:spPr>
                <c15:showLeaderLines val="1"/>
                <c15:leaderLines>
                  <c:spPr>
                    <a:ln w="9525" cap="flat" cmpd="sng" algn="ctr">
                      <a:solidFill>
                        <a:schemeClr val="tx1">
                          <a:lumMod val="35000"/>
                          <a:lumOff val="65000"/>
                        </a:schemeClr>
                      </a:solidFill>
                      <a:round/>
                    </a:ln>
                    <a:effectLst/>
                  </c:spPr>
                </c15:leaderLines>
              </c:ext>
            </c:extLst>
          </c:dLbls>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Sheet1!$C$2:$C$7</c:f>
              <c:numCache>
                <c:formatCode>General</c:formatCode>
                <c:ptCount val="6"/>
                <c:pt idx="0">
                  <c:v>8.4117509028158306</c:v>
                </c:pt>
                <c:pt idx="1">
                  <c:v>8.3682301895902373</c:v>
                </c:pt>
                <c:pt idx="2">
                  <c:v>8.0366218417048607</c:v>
                </c:pt>
                <c:pt idx="3">
                  <c:v>8.09437889150602</c:v>
                </c:pt>
                <c:pt idx="4">
                  <c:v>8.25334385717</c:v>
                </c:pt>
                <c:pt idx="5">
                  <c:v>7.9450201701572629</c:v>
                </c:pt>
              </c:numCache>
            </c:numRef>
          </c:val>
          <c:smooth val="0"/>
          <c:extLst>
            <c:ext xmlns:c16="http://schemas.microsoft.com/office/drawing/2014/chart" uri="{C3380CC4-5D6E-409C-BE32-E72D297353CC}">
              <c16:uniqueId val="{00000000-7739-4A3F-B5A9-80B52ED8B57C}"/>
            </c:ext>
          </c:extLst>
        </c:ser>
        <c:ser>
          <c:idx val="1"/>
          <c:order val="1"/>
          <c:tx>
            <c:strRef>
              <c:f>Sheet1!$D$1</c:f>
              <c:strCache>
                <c:ptCount val="1"/>
                <c:pt idx="0">
                  <c:v>National Average</c:v>
                </c:pt>
              </c:strCache>
            </c:strRef>
          </c:tx>
          <c:spPr>
            <a:ln w="38100" cap="rnd">
              <a:solidFill>
                <a:srgbClr val="5FBD83"/>
              </a:solidFill>
              <a:round/>
            </a:ln>
            <a:effectLst/>
          </c:spPr>
          <c:marker>
            <c:symbol val="square"/>
            <c:size val="5"/>
            <c:spPr>
              <a:solidFill>
                <a:srgbClr val="00B050"/>
              </a:solidFill>
              <a:ln>
                <a:solidFill>
                  <a:srgbClr val="00B050"/>
                </a:solidFill>
              </a:ln>
            </c:spPr>
          </c:marker>
          <c:cat>
            <c:multiLvlStrRef>
              <c:f>Sheet1!$A$2:$B$7</c:f>
              <c:multiLvlStrCache>
                <c:ptCount val="6"/>
                <c:lvl>
                  <c:pt idx="0">
                    <c:v>2020</c:v>
                  </c:pt>
                  <c:pt idx="1">
                    <c:v>2021</c:v>
                  </c:pt>
                  <c:pt idx="2">
                    <c:v>2022</c:v>
                  </c:pt>
                  <c:pt idx="3">
                    <c:v>2023</c:v>
                  </c:pt>
                  <c:pt idx="4">
                    <c:v>2024</c:v>
                  </c:pt>
                  <c:pt idx="5">
                    <c:v>2025</c:v>
                  </c:pt>
                </c:lvl>
                <c:lvl>
                  <c:pt idx="0">
                    <c:v>Q46. Overall, how was your experience while you were in the hospital? </c:v>
                  </c:pt>
                </c:lvl>
              </c:multiLvlStrCache>
            </c:multiLvlStrRef>
          </c:cat>
          <c:val>
            <c:numRef>
              <c:f>Sheet1!$D$2:$D$7</c:f>
              <c:numCache>
                <c:formatCode>General</c:formatCode>
                <c:ptCount val="6"/>
                <c:pt idx="0">
                  <c:v>8.3527125999071874</c:v>
                </c:pt>
                <c:pt idx="1">
                  <c:v>8.1476439003273367</c:v>
                </c:pt>
                <c:pt idx="2">
                  <c:v>8.1029975501389142</c:v>
                </c:pt>
                <c:pt idx="3">
                  <c:v>8.1362949069833466</c:v>
                </c:pt>
                <c:pt idx="4">
                  <c:v>8.1842649967041687</c:v>
                </c:pt>
                <c:pt idx="5">
                  <c:v>8.2359256584019107</c:v>
                </c:pt>
              </c:numCache>
            </c:numRef>
          </c:val>
          <c:smooth val="0"/>
          <c:extLst>
            <c:ext xmlns:c16="http://schemas.microsoft.com/office/drawing/2014/chart" uri="{C3380CC4-5D6E-409C-BE32-E72D297353CC}">
              <c16:uniqueId val="{00000001-7739-4A3F-B5A9-80B52ED8B57C}"/>
            </c:ext>
          </c:extLst>
        </c:ser>
        <c:dLbls>
          <c:showLegendKey val="0"/>
          <c:showVal val="0"/>
          <c:showCatName val="0"/>
          <c:showSerName val="0"/>
          <c:showPercent val="0"/>
          <c:showBubbleSize val="0"/>
        </c:dLbls>
        <c:marker val="1"/>
        <c:smooth val="0"/>
        <c:axId val="910009504"/>
        <c:axId val="910026368"/>
      </c:lineChart>
      <c:catAx>
        <c:axId val="910009504"/>
        <c:scaling>
          <c:orientation val="minMax"/>
        </c:scaling>
        <c:delete val="0"/>
        <c:axPos val="b"/>
        <c:numFmt formatCode="General" sourceLinked="1"/>
        <c:majorTickMark val="out"/>
        <c:minorTickMark val="none"/>
        <c:tickLblPos val="nextTo"/>
        <c:spPr>
          <a:noFill/>
          <a:ln w="9525" cap="flat" cmpd="sng" algn="ctr">
            <a:solidFill>
              <a:schemeClr val="bg1">
                <a:lumMod val="75000"/>
              </a:schemeClr>
            </a:solidFill>
            <a:round/>
          </a:ln>
          <a:effectLst/>
        </c:spPr>
        <c:txPr>
          <a:bodyPr rot="-6000000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26368"/>
        <c:crosses val="autoZero"/>
        <c:auto val="1"/>
        <c:lblAlgn val="ctr"/>
        <c:lblOffset val="100"/>
        <c:noMultiLvlLbl val="0"/>
      </c:catAx>
      <c:valAx>
        <c:axId val="910026368"/>
        <c:scaling>
          <c:orientation val="minMax"/>
          <c:max val="10"/>
          <c:min val="0"/>
        </c:scaling>
        <c:delete val="0"/>
        <c:axPos val="l"/>
        <c:majorGridlines>
          <c:spPr>
            <a:ln w="6350" cap="flat" cmpd="sng" algn="ctr">
              <a:solidFill>
                <a:schemeClr val="bg1">
                  <a:lumMod val="85000"/>
                </a:schemeClr>
              </a:solidFill>
              <a:round/>
            </a:ln>
            <a:effectLst/>
          </c:spPr>
        </c:majorGridlines>
        <c:title>
          <c:tx>
            <c:rich>
              <a:bodyPr rot="0" spcFirstLastPara="1" vertOverflow="ellipsis" vert="horz" wrap="square" anchor="ctr" anchorCtr="1"/>
              <a:lstStyle/>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Mean </a:t>
                </a:r>
              </a:p>
              <a:p>
                <a:pPr>
                  <a:defRPr sz="1200" b="1" i="0" u="none" strike="noStrike" kern="1200" baseline="0">
                    <a:solidFill>
                      <a:schemeClr val="tx1"/>
                    </a:solidFill>
                    <a:latin typeface="Arial" panose="020B0604020202020204" pitchFamily="34" charset="0"/>
                    <a:ea typeface="+mn-ea"/>
                    <a:cs typeface="Arial" panose="020B0604020202020204" pitchFamily="34" charset="0"/>
                  </a:defRPr>
                </a:pPr>
                <a:r>
                  <a:rPr lang="en-GB" sz="1200" b="1">
                    <a:solidFill>
                      <a:schemeClr val="tx1"/>
                    </a:solidFill>
                    <a:latin typeface="Arial" panose="020B0604020202020204" pitchFamily="34" charset="0"/>
                    <a:cs typeface="Arial" panose="020B0604020202020204" pitchFamily="34" charset="0"/>
                  </a:rPr>
                  <a:t>Score</a:t>
                </a:r>
              </a:p>
            </c:rich>
          </c:tx>
          <c:layout>
            <c:manualLayout>
              <c:xMode val="edge"/>
              <c:yMode val="edge"/>
              <c:x val="1.2571519236784429E-4"/>
              <c:y val="0.40510179035274485"/>
            </c:manualLayout>
          </c:layout>
          <c:overlay val="0"/>
          <c:spPr>
            <a:noFill/>
            <a:ln>
              <a:noFill/>
            </a:ln>
            <a:effectLst/>
          </c:spPr>
        </c:title>
        <c:numFmt formatCode="0" sourceLinked="0"/>
        <c:majorTickMark val="none"/>
        <c:minorTickMark val="none"/>
        <c:tickLblPos val="nextTo"/>
        <c:spPr>
          <a:noFill/>
          <a:ln>
            <a:solidFill>
              <a:schemeClr val="bg1">
                <a:lumMod val="50000"/>
              </a:schemeClr>
            </a:solidFill>
          </a:ln>
          <a:effectLst/>
        </c:spPr>
        <c:txPr>
          <a:bodyPr rot="-60000000" spcFirstLastPara="1" vertOverflow="ellipsis" vert="horz" wrap="square" anchor="ctr" anchorCtr="1"/>
          <a:lstStyle/>
          <a:p>
            <a:pPr>
              <a:defRPr sz="10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crossAx val="910009504"/>
        <c:crosses val="autoZero"/>
        <c:crossBetween val="between"/>
        <c:majorUnit val="1"/>
      </c:valAx>
      <c:spPr>
        <a:noFill/>
        <a:ln w="3175">
          <a:solidFill>
            <a:schemeClr val="bg1">
              <a:lumMod val="75000"/>
            </a:schemeClr>
          </a:solidFill>
        </a:ln>
        <a:effectLst/>
      </c:spPr>
    </c:plotArea>
    <c:legend>
      <c:legendPos val="t"/>
      <c:layout>
        <c:manualLayout>
          <c:xMode val="edge"/>
          <c:yMode val="edge"/>
          <c:x val="0.28296901229194932"/>
          <c:y val="3.3578997632548466E-3"/>
          <c:w val="0.48747581656798239"/>
          <c:h val="6.4726558554633037E-2"/>
        </c:manualLayout>
      </c:layout>
      <c:overlay val="0"/>
      <c:spPr>
        <a:solidFill>
          <a:schemeClr val="bg1"/>
        </a:solidFill>
        <a:ln>
          <a:solidFill>
            <a:schemeClr val="bg1">
              <a:lumMod val="50000"/>
            </a:schemeClr>
          </a:solidFill>
        </a:ln>
        <a:effectLst/>
      </c:spPr>
      <c:txPr>
        <a:bodyPr rot="0" spcFirstLastPara="1" vertOverflow="ellipsis" vert="horz" wrap="square" anchor="ctr" anchorCtr="1"/>
        <a:lstStyle/>
        <a:p>
          <a:pPr>
            <a:defRPr sz="1200" b="0" i="0" u="none" strike="noStrike" kern="1200" baseline="0">
              <a:solidFill>
                <a:schemeClr val="tx1"/>
              </a:solidFill>
              <a:latin typeface="Arial" panose="020B0604020202020204" pitchFamily="34" charset="0"/>
              <a:ea typeface="Segoe UI" panose="020B0502040204020203" pitchFamily="34" charset="0"/>
              <a:cs typeface="Arial" panose="020B0604020202020204" pitchFamily="34" charset="0"/>
            </a:defRPr>
          </a:pPr>
          <a:endParaRPr lang="en-US"/>
        </a:p>
      </c:txPr>
    </c:legend>
    <c:plotVisOnly val="1"/>
    <c:dispBlanksAs val="gap"/>
    <c:showDLblsOverMax val="0"/>
  </c:chart>
  <c:spPr>
    <a:noFill/>
    <a:ln>
      <a:noFill/>
    </a:ln>
    <a:effectLst/>
  </c:spPr>
  <c:txPr>
    <a:bodyPr/>
    <a:lstStyle/>
    <a:p>
      <a:pPr>
        <a:defRPr/>
      </a:pPr>
      <a:endParaRPr lang="en-US"/>
    </a:p>
  </c:txPr>
  <c:externalData r:id="rId1">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0.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6.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7.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6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4.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6.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8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FC1D28-5DE3-6865-C239-4B8FD585193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a:extLst>
              <a:ext uri="{FF2B5EF4-FFF2-40B4-BE49-F238E27FC236}">
                <a16:creationId xmlns:a16="http://schemas.microsoft.com/office/drawing/2014/main" id="{1E5BE9DD-FABD-FC72-B7FE-1A537D68F383}"/>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0735B59-6023-4AE6-B780-9B316E0B5D36}" type="datetimeFigureOut">
              <a:rPr lang="en-GB" smtClean="0"/>
              <a:t>03/09/2026</a:t>
            </a:fld>
            <a:endParaRPr lang="en-GB"/>
          </a:p>
        </p:txBody>
      </p:sp>
      <p:sp>
        <p:nvSpPr>
          <p:cNvPr id="4" name="Footer Placeholder 3">
            <a:extLst>
              <a:ext uri="{FF2B5EF4-FFF2-40B4-BE49-F238E27FC236}">
                <a16:creationId xmlns:a16="http://schemas.microsoft.com/office/drawing/2014/main" id="{A257DDAF-C83E-52C3-D16C-6AB0E2153B1E}"/>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a:extLst>
              <a:ext uri="{FF2B5EF4-FFF2-40B4-BE49-F238E27FC236}">
                <a16:creationId xmlns:a16="http://schemas.microsoft.com/office/drawing/2014/main" id="{8A422EBB-D090-2EE2-A569-8D8B738A8C1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00881FD-1E66-4E90-ACB8-42077D5CDE63}" type="slidenum">
              <a:rPr lang="en-GB" smtClean="0"/>
              <a:t>‹#›</a:t>
            </a:fld>
            <a:endParaRPr lang="en-GB"/>
          </a:p>
        </p:txBody>
      </p:sp>
    </p:spTree>
    <p:extLst>
      <p:ext uri="{BB962C8B-B14F-4D97-AF65-F5344CB8AC3E}">
        <p14:creationId xmlns:p14="http://schemas.microsoft.com/office/powerpoint/2010/main" val="3313063713"/>
      </p:ext>
    </p:extLst>
  </p:cSld>
  <p:clrMap bg1="lt1" tx1="dk1" bg2="lt2" tx2="dk2" accent1="accent1" accent2="accent2" accent3="accent3" accent4="accent4" accent5="accent5" accent6="accent6" hlink="hlink" folHlink="folHlink"/>
  <p:extLst>
    <p:ext uri="{56416CCD-93CA-4268-BC5B-53C4BB910035}">
      <p15:sldGuideLst xmlns:p15="http://schemas.microsoft.com/office/powerpoint/2012/main">
        <p15:guide id="1" orient="horz" pos="2880" userDrawn="1">
          <p15:clr>
            <a:srgbClr val="F26B43"/>
          </p15:clr>
        </p15:guide>
        <p15:guide id="2" pos="2160" userDrawn="1">
          <p15:clr>
            <a:srgbClr val="F26B43"/>
          </p15:clr>
        </p15:guide>
      </p15:sldGuideLst>
    </p:ext>
  </p:extLst>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BC4F7EC-00E1-40DD-87FC-066154284E7A}" type="datetimeFigureOut">
              <a:rPr lang="en-GB" smtClean="0"/>
              <a:t>03/09/2026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95ADB6-A4C8-407F-AA7E-F37056F52D96}" type="slidenum">
              <a:rPr lang="en-GB" smtClean="0"/>
              <a:t>‹#›</a:t>
            </a:fld>
            <a:endParaRPr lang="en-GB"/>
          </a:p>
        </p:txBody>
      </p:sp>
    </p:spTree>
    <p:extLst>
      <p:ext uri="{BB962C8B-B14F-4D97-AF65-F5344CB8AC3E}">
        <p14:creationId xmlns:p14="http://schemas.microsoft.com/office/powerpoint/2010/main" val="33202999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5.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68.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_rels/notesSlide69.xml.rels><?xml version="1.0" encoding="UTF-8" standalone="yes"?>
<Relationships xmlns="http://schemas.openxmlformats.org/package/2006/relationships"><Relationship Id="rId2" Type="http://schemas.openxmlformats.org/officeDocument/2006/relationships/slide" Target="../slides/slide82.xml"/><Relationship Id="rId1" Type="http://schemas.openxmlformats.org/officeDocument/2006/relationships/notesMaster" Target="../notesMasters/notesMaster1.xml"/></Relationships>
</file>

<file path=ppt/notesSlides/_rels/notesSlide70.xml.rels><?xml version="1.0" encoding="UTF-8" standalone="yes"?>
<Relationships xmlns="http://schemas.openxmlformats.org/package/2006/relationships"><Relationship Id="rId2" Type="http://schemas.openxmlformats.org/officeDocument/2006/relationships/slide" Target="../slides/slide83.xml"/><Relationship Id="rId1" Type="http://schemas.openxmlformats.org/officeDocument/2006/relationships/notesMaster" Target="../notesMasters/notesMaster1.xml"/></Relationships>
</file>

<file path=ppt/notesSlides/_rels/notesSlide71.xml.rels><?xml version="1.0" encoding="UTF-8" standalone="yes"?>
<Relationships xmlns="http://schemas.openxmlformats.org/package/2006/relationships"><Relationship Id="rId2" Type="http://schemas.openxmlformats.org/officeDocument/2006/relationships/slide" Target="../slides/slide84.xml"/><Relationship Id="rId1" Type="http://schemas.openxmlformats.org/officeDocument/2006/relationships/notesMaster" Target="../notesMasters/notesMaster1.xml"/></Relationships>
</file>

<file path=ppt/notesSlides/_rels/notesSlide72.xml.rels><?xml version="1.0" encoding="UTF-8" standalone="yes"?>
<Relationships xmlns="http://schemas.openxmlformats.org/package/2006/relationships"><Relationship Id="rId2" Type="http://schemas.openxmlformats.org/officeDocument/2006/relationships/slide" Target="../slides/slide85.xml"/><Relationship Id="rId1" Type="http://schemas.openxmlformats.org/officeDocument/2006/relationships/notesMaster" Target="../notesMasters/notesMaster1.xml"/></Relationships>
</file>

<file path=ppt/notesSlides/_rels/notesSlide73.xml.rels><?xml version="1.0" encoding="UTF-8" standalone="yes"?>
<Relationships xmlns="http://schemas.openxmlformats.org/package/2006/relationships"><Relationship Id="rId2" Type="http://schemas.openxmlformats.org/officeDocument/2006/relationships/slide" Target="../slides/slide86.xml"/><Relationship Id="rId1" Type="http://schemas.openxmlformats.org/officeDocument/2006/relationships/notesMaster" Target="../notesMasters/notesMaster1.xml"/></Relationships>
</file>

<file path=ppt/notesSlides/_rels/notesSlide74.xml.rels><?xml version="1.0" encoding="UTF-8" standalone="yes"?>
<Relationships xmlns="http://schemas.openxmlformats.org/package/2006/relationships"><Relationship Id="rId2" Type="http://schemas.openxmlformats.org/officeDocument/2006/relationships/slide" Target="../slides/slide87.xml"/><Relationship Id="rId1" Type="http://schemas.openxmlformats.org/officeDocument/2006/relationships/notesMaster" Target="../notesMasters/notesMaster1.xml"/></Relationships>
</file>

<file path=ppt/notesSlides/_rels/notesSlide75.xml.rels><?xml version="1.0" encoding="UTF-8" standalone="yes"?>
<Relationships xmlns="http://schemas.openxmlformats.org/package/2006/relationships"><Relationship Id="rId2" Type="http://schemas.openxmlformats.org/officeDocument/2006/relationships/slide" Target="../slides/slide88.xml"/><Relationship Id="rId1" Type="http://schemas.openxmlformats.org/officeDocument/2006/relationships/notesMaster" Target="../notesMasters/notesMaster1.xml"/></Relationships>
</file>

<file path=ppt/notesSlides/_rels/notesSlide76.xml.rels><?xml version="1.0" encoding="UTF-8" standalone="yes"?>
<Relationships xmlns="http://schemas.openxmlformats.org/package/2006/relationships"><Relationship Id="rId2" Type="http://schemas.openxmlformats.org/officeDocument/2006/relationships/slide" Target="../slides/slide89.xml"/><Relationship Id="rId1" Type="http://schemas.openxmlformats.org/officeDocument/2006/relationships/notesMaster" Target="../notesMasters/notesMaster1.xml"/></Relationships>
</file>

<file path=ppt/notesSlides/_rels/notesSlide77.xml.rels><?xml version="1.0" encoding="UTF-8" standalone="yes"?>
<Relationships xmlns="http://schemas.openxmlformats.org/package/2006/relationships"><Relationship Id="rId2" Type="http://schemas.openxmlformats.org/officeDocument/2006/relationships/slide" Target="../slides/slide90.xml"/><Relationship Id="rId1" Type="http://schemas.openxmlformats.org/officeDocument/2006/relationships/notesMaster" Target="../notesMasters/notesMaster1.xml"/></Relationships>
</file>

<file path=ppt/notesSlides/_rels/notesSlide78.xml.rels><?xml version="1.0" encoding="UTF-8" standalone="yes"?>
<Relationships xmlns="http://schemas.openxmlformats.org/package/2006/relationships"><Relationship Id="rId2" Type="http://schemas.openxmlformats.org/officeDocument/2006/relationships/slide" Target="../slides/slide91.xml"/><Relationship Id="rId1" Type="http://schemas.openxmlformats.org/officeDocument/2006/relationships/notesMaster" Target="../notesMasters/notesMaster1.xml"/></Relationships>
</file>

<file path=ppt/notesSlides/_rels/notesSlide79.xml.rels><?xml version="1.0" encoding="UTF-8" standalone="yes"?>
<Relationships xmlns="http://schemas.openxmlformats.org/package/2006/relationships"><Relationship Id="rId2" Type="http://schemas.openxmlformats.org/officeDocument/2006/relationships/slide" Target="../slides/slide92.xml"/><Relationship Id="rId1" Type="http://schemas.openxmlformats.org/officeDocument/2006/relationships/notesMaster" Target="../notesMasters/notesMaster1.xml"/></Relationships>
</file>

<file path=ppt/notesSlides/_rels/notesSlide80.xml.rels><?xml version="1.0" encoding="UTF-8" standalone="yes"?>
<Relationships xmlns="http://schemas.openxmlformats.org/package/2006/relationships"><Relationship Id="rId2" Type="http://schemas.openxmlformats.org/officeDocument/2006/relationships/slide" Target="../slides/slide94.xml"/><Relationship Id="rId1" Type="http://schemas.openxmlformats.org/officeDocument/2006/relationships/notesMaster" Target="../notesMasters/notesMaster1.xml"/></Relationships>
</file>

<file path=ppt/notesSlides/_rels/notesSlide81.xml.rels><?xml version="1.0" encoding="UTF-8" standalone="yes"?>
<Relationships xmlns="http://schemas.openxmlformats.org/package/2006/relationships"><Relationship Id="rId2" Type="http://schemas.openxmlformats.org/officeDocument/2006/relationships/slide" Target="../slides/slide95.xml"/><Relationship Id="rId1" Type="http://schemas.openxmlformats.org/officeDocument/2006/relationships/notesMaster" Target="../notesMasters/notesMaster1.xml"/></Relationships>
</file>

<file path=ppt/notesSlides/_rels/notesSlide82.xml.rels><?xml version="1.0" encoding="UTF-8" standalone="yes"?>
<Relationships xmlns="http://schemas.openxmlformats.org/package/2006/relationships"><Relationship Id="rId2" Type="http://schemas.openxmlformats.org/officeDocument/2006/relationships/slide" Target="../slides/slide96.xml"/><Relationship Id="rId1" Type="http://schemas.openxmlformats.org/officeDocument/2006/relationships/notesMaster" Target="../notesMasters/notesMaster1.xml"/></Relationships>
</file>

<file path=ppt/notesSlides/_rels/notesSlide83.xml.rels><?xml version="1.0" encoding="UTF-8" standalone="yes"?>
<Relationships xmlns="http://schemas.openxmlformats.org/package/2006/relationships"><Relationship Id="rId2" Type="http://schemas.openxmlformats.org/officeDocument/2006/relationships/slide" Target="../slides/slide97.xml"/><Relationship Id="rId1" Type="http://schemas.openxmlformats.org/officeDocument/2006/relationships/notesMaster" Target="../notesMasters/notesMaster1.xml"/></Relationships>
</file>

<file path=ppt/notesSlides/_rels/notesSlide84.xml.rels><?xml version="1.0" encoding="UTF-8" standalone="yes"?>
<Relationships xmlns="http://schemas.openxmlformats.org/package/2006/relationships"><Relationship Id="rId2" Type="http://schemas.openxmlformats.org/officeDocument/2006/relationships/slide" Target="../slides/slide98.xml"/><Relationship Id="rId1" Type="http://schemas.openxmlformats.org/officeDocument/2006/relationships/notesMaster" Target="../notesMasters/notesMaster1.xml"/></Relationships>
</file>

<file path=ppt/notesSlides/_rels/notesSlide85.xml.rels><?xml version="1.0" encoding="UTF-8" standalone="yes"?>
<Relationships xmlns="http://schemas.openxmlformats.org/package/2006/relationships"><Relationship Id="rId2" Type="http://schemas.openxmlformats.org/officeDocument/2006/relationships/slide" Target="../slides/slide99.xml"/><Relationship Id="rId1" Type="http://schemas.openxmlformats.org/officeDocument/2006/relationships/notesMaster" Target="../notesMasters/notesMaster1.xml"/></Relationships>
</file>

<file path=ppt/notesSlides/_rels/notesSlide86.xml.rels><?xml version="1.0" encoding="UTF-8" standalone="yes"?>
<Relationships xmlns="http://schemas.openxmlformats.org/package/2006/relationships"><Relationship Id="rId2" Type="http://schemas.openxmlformats.org/officeDocument/2006/relationships/slide" Target="../slides/slide100.xml"/><Relationship Id="rId1" Type="http://schemas.openxmlformats.org/officeDocument/2006/relationships/notesMaster" Target="../notesMasters/notesMaster1.xml"/></Relationships>
</file>

<file path=ppt/notesSlides/_rels/notesSlide87.xml.rels><?xml version="1.0" encoding="UTF-8" standalone="yes"?>
<Relationships xmlns="http://schemas.openxmlformats.org/package/2006/relationships"><Relationship Id="rId2" Type="http://schemas.openxmlformats.org/officeDocument/2006/relationships/slide" Target="../slides/slide101.xml"/><Relationship Id="rId1" Type="http://schemas.openxmlformats.org/officeDocument/2006/relationships/notesMaster" Target="../notesMasters/notesMaster1.xml"/></Relationships>
</file>

<file path=ppt/notesSlides/_rels/notesSlide88.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89.xml.rels><?xml version="1.0" encoding="UTF-8" standalone="yes"?>
<Relationships xmlns="http://schemas.openxmlformats.org/package/2006/relationships"><Relationship Id="rId2" Type="http://schemas.openxmlformats.org/officeDocument/2006/relationships/slide" Target="../slides/slide103.xml"/><Relationship Id="rId1" Type="http://schemas.openxmlformats.org/officeDocument/2006/relationships/notesMaster" Target="../notesMasters/notesMaster1.xml"/></Relationships>
</file>

<file path=ppt/notesSlides/_rels/notesSlide90.xml.rels><?xml version="1.0" encoding="UTF-8" standalone="yes"?>
<Relationships xmlns="http://schemas.openxmlformats.org/package/2006/relationships"><Relationship Id="rId2" Type="http://schemas.openxmlformats.org/officeDocument/2006/relationships/slide" Target="../slides/slide104.xml"/><Relationship Id="rId1" Type="http://schemas.openxmlformats.org/officeDocument/2006/relationships/notesMaster" Target="../notesMasters/notesMaster1.xml"/></Relationships>
</file>

<file path=ppt/notesSlides/_rels/notesSlide91.xml.rels><?xml version="1.0" encoding="UTF-8" standalone="yes"?>
<Relationships xmlns="http://schemas.openxmlformats.org/package/2006/relationships"><Relationship Id="rId2" Type="http://schemas.openxmlformats.org/officeDocument/2006/relationships/slide" Target="../slides/slide105.xml"/><Relationship Id="rId1" Type="http://schemas.openxmlformats.org/officeDocument/2006/relationships/notesMaster" Target="../notesMasters/notesMaster1.xml"/></Relationships>
</file>

<file path=ppt/notesSlides/_rels/notesSlide92.xml.rels><?xml version="1.0" encoding="UTF-8" standalone="yes"?>
<Relationships xmlns="http://schemas.openxmlformats.org/package/2006/relationships"><Relationship Id="rId2" Type="http://schemas.openxmlformats.org/officeDocument/2006/relationships/slide" Target="../slides/slide106.xml"/><Relationship Id="rId1" Type="http://schemas.openxmlformats.org/officeDocument/2006/relationships/notesMaster" Target="../notesMasters/notesMaster1.xml"/></Relationships>
</file>

<file path=ppt/notesSlides/_rels/notesSlide93.xml.rels><?xml version="1.0" encoding="UTF-8" standalone="yes"?>
<Relationships xmlns="http://schemas.openxmlformats.org/package/2006/relationships"><Relationship Id="rId2" Type="http://schemas.openxmlformats.org/officeDocument/2006/relationships/slide" Target="../slides/slide107.xml"/><Relationship Id="rId1" Type="http://schemas.openxmlformats.org/officeDocument/2006/relationships/notesMaster" Target="../notesMasters/notesMaster1.xml"/></Relationships>
</file>

<file path=ppt/notesSlides/_rels/notesSlide94.xml.rels><?xml version="1.0" encoding="UTF-8" standalone="yes"?>
<Relationships xmlns="http://schemas.openxmlformats.org/package/2006/relationships"><Relationship Id="rId2" Type="http://schemas.openxmlformats.org/officeDocument/2006/relationships/slide" Target="../slides/slide108.xml"/><Relationship Id="rId1" Type="http://schemas.openxmlformats.org/officeDocument/2006/relationships/notesMaster" Target="../notesMasters/notesMaster1.xml"/></Relationships>
</file>

<file path=ppt/notesSlides/_rels/notesSlide95.xml.rels><?xml version="1.0" encoding="UTF-8" standalone="yes"?>
<Relationships xmlns="http://schemas.openxmlformats.org/package/2006/relationships"><Relationship Id="rId2" Type="http://schemas.openxmlformats.org/officeDocument/2006/relationships/slide" Target="../slides/slide109.xml"/><Relationship Id="rId1" Type="http://schemas.openxmlformats.org/officeDocument/2006/relationships/notesMaster" Target="../notesMasters/notesMaster1.xml"/></Relationships>
</file>

<file path=ppt/notesSlides/_rels/notesSlide96.xml.rels><?xml version="1.0" encoding="UTF-8" standalone="yes"?>
<Relationships xmlns="http://schemas.openxmlformats.org/package/2006/relationships"><Relationship Id="rId2" Type="http://schemas.openxmlformats.org/officeDocument/2006/relationships/slide" Target="../slides/slide1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786311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3352334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895322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8156001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405957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342148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191521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4791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216638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32310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6451479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070861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96749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88879606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16</a:t>
            </a:fld>
            <a:endParaRPr lang="en-GB"/>
          </a:p>
        </p:txBody>
      </p:sp>
    </p:spTree>
    <p:extLst>
      <p:ext uri="{BB962C8B-B14F-4D97-AF65-F5344CB8AC3E}">
        <p14:creationId xmlns:p14="http://schemas.microsoft.com/office/powerpoint/2010/main" val="52588552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17</a:t>
            </a:fld>
            <a:endParaRPr lang="en-GB"/>
          </a:p>
        </p:txBody>
      </p:sp>
    </p:spTree>
    <p:extLst>
      <p:ext uri="{BB962C8B-B14F-4D97-AF65-F5344CB8AC3E}">
        <p14:creationId xmlns:p14="http://schemas.microsoft.com/office/powerpoint/2010/main" val="185937573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Q6 (2023) has changed to Q8 (2024)</a:t>
            </a:r>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19</a:t>
            </a:fld>
            <a:endParaRPr lang="en-GB"/>
          </a:p>
        </p:txBody>
      </p:sp>
    </p:spTree>
    <p:extLst>
      <p:ext uri="{BB962C8B-B14F-4D97-AF65-F5344CB8AC3E}">
        <p14:creationId xmlns:p14="http://schemas.microsoft.com/office/powerpoint/2010/main" val="186693234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C10627-5ADB-236D-113E-6FE8149AEB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7ABB906-6657-1B64-FCCA-FD9FC15416E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8846728-F48D-573D-8C8B-393AE8271BA2}"/>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5CFBD78B-5D06-AAD7-61DD-8C6FF49B26F2}"/>
              </a:ext>
            </a:extLst>
          </p:cNvPr>
          <p:cNvSpPr>
            <a:spLocks noGrp="1"/>
          </p:cNvSpPr>
          <p:nvPr>
            <p:ph type="sldNum" sz="quarter" idx="5"/>
          </p:nvPr>
        </p:nvSpPr>
        <p:spPr/>
        <p:txBody>
          <a:bodyPr/>
          <a:lstStyle/>
          <a:p>
            <a:fld id="{F995ADB6-A4C8-407F-AA7E-F37056F52D96}" type="slidenum">
              <a:rPr lang="en-GB" smtClean="0"/>
              <a:t>20</a:t>
            </a:fld>
            <a:endParaRPr lang="en-GB"/>
          </a:p>
        </p:txBody>
      </p:sp>
    </p:spTree>
    <p:extLst>
      <p:ext uri="{BB962C8B-B14F-4D97-AF65-F5344CB8AC3E}">
        <p14:creationId xmlns:p14="http://schemas.microsoft.com/office/powerpoint/2010/main" val="183971506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0570AF-85C6-8C08-F182-FEE3DDED14C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7FDBE29-40C0-1086-11E8-405F9DFF505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0E789F91-D963-76E9-88EC-5787E3A853EC}"/>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DDFA4E3D-4D4C-C0D6-FDBA-01750D78CD11}"/>
              </a:ext>
            </a:extLst>
          </p:cNvPr>
          <p:cNvSpPr>
            <a:spLocks noGrp="1"/>
          </p:cNvSpPr>
          <p:nvPr>
            <p:ph type="sldNum" sz="quarter" idx="5"/>
          </p:nvPr>
        </p:nvSpPr>
        <p:spPr/>
        <p:txBody>
          <a:bodyPr/>
          <a:lstStyle/>
          <a:p>
            <a:fld id="{F995ADB6-A4C8-407F-AA7E-F37056F52D96}" type="slidenum">
              <a:rPr lang="en-GB" smtClean="0"/>
              <a:t>22</a:t>
            </a:fld>
            <a:endParaRPr lang="en-GB"/>
          </a:p>
        </p:txBody>
      </p:sp>
    </p:spTree>
    <p:extLst>
      <p:ext uri="{BB962C8B-B14F-4D97-AF65-F5344CB8AC3E}">
        <p14:creationId xmlns:p14="http://schemas.microsoft.com/office/powerpoint/2010/main" val="4525377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24</a:t>
            </a:fld>
            <a:endParaRPr lang="en-GB"/>
          </a:p>
        </p:txBody>
      </p:sp>
    </p:spTree>
    <p:extLst>
      <p:ext uri="{BB962C8B-B14F-4D97-AF65-F5344CB8AC3E}">
        <p14:creationId xmlns:p14="http://schemas.microsoft.com/office/powerpoint/2010/main" val="176222187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26</a:t>
            </a:fld>
            <a:endParaRPr lang="en-GB"/>
          </a:p>
        </p:txBody>
      </p:sp>
    </p:spTree>
    <p:extLst>
      <p:ext uri="{BB962C8B-B14F-4D97-AF65-F5344CB8AC3E}">
        <p14:creationId xmlns:p14="http://schemas.microsoft.com/office/powerpoint/2010/main" val="189399725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28</a:t>
            </a:fld>
            <a:endParaRPr lang="en-GB"/>
          </a:p>
        </p:txBody>
      </p:sp>
    </p:spTree>
    <p:extLst>
      <p:ext uri="{BB962C8B-B14F-4D97-AF65-F5344CB8AC3E}">
        <p14:creationId xmlns:p14="http://schemas.microsoft.com/office/powerpoint/2010/main" val="165750469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29</a:t>
            </a:fld>
            <a:endParaRPr lang="en-GB"/>
          </a:p>
        </p:txBody>
      </p:sp>
    </p:spTree>
    <p:extLst>
      <p:ext uri="{BB962C8B-B14F-4D97-AF65-F5344CB8AC3E}">
        <p14:creationId xmlns:p14="http://schemas.microsoft.com/office/powerpoint/2010/main" val="94060864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C670F8-9D95-411C-296D-A5C78AA6D3C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8ABE73-E47C-49C8-656F-622713A759D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5A55083-7E7F-593D-53B5-F12B66966FFD}"/>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48D0237-2C2D-F2FA-38A4-623F3C93F0FA}"/>
              </a:ext>
            </a:extLst>
          </p:cNvPr>
          <p:cNvSpPr>
            <a:spLocks noGrp="1"/>
          </p:cNvSpPr>
          <p:nvPr>
            <p:ph type="sldNum" sz="quarter" idx="5"/>
          </p:nvPr>
        </p:nvSpPr>
        <p:spPr/>
        <p:txBody>
          <a:bodyPr/>
          <a:lstStyle/>
          <a:p>
            <a:fld id="{F995ADB6-A4C8-407F-AA7E-F37056F52D96}" type="slidenum">
              <a:rPr lang="en-GB" smtClean="0"/>
              <a:t>31</a:t>
            </a:fld>
            <a:endParaRPr lang="en-GB"/>
          </a:p>
        </p:txBody>
      </p:sp>
    </p:spTree>
    <p:extLst>
      <p:ext uri="{BB962C8B-B14F-4D97-AF65-F5344CB8AC3E}">
        <p14:creationId xmlns:p14="http://schemas.microsoft.com/office/powerpoint/2010/main" val="2728984007"/>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17DDF5-DAA3-26A5-29DB-BA6193F67C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AE29FA6-646A-05D2-B48F-CC508777EE0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3ACE3E-ED2F-9A66-CDA9-A77E69D6A131}"/>
              </a:ext>
            </a:extLst>
          </p:cNvPr>
          <p:cNvSpPr>
            <a:spLocks noGrp="1"/>
          </p:cNvSpPr>
          <p:nvPr>
            <p:ph type="body" idx="1"/>
          </p:nvPr>
        </p:nvSpPr>
        <p:spPr/>
        <p:txBody>
          <a:bodyPr/>
          <a:lstStyle/>
          <a:p>
            <a:endParaRPr lang="en-GB"/>
          </a:p>
        </p:txBody>
      </p:sp>
      <p:sp>
        <p:nvSpPr>
          <p:cNvPr id="4" name="Slide Number Placeholder 3">
            <a:extLst>
              <a:ext uri="{FF2B5EF4-FFF2-40B4-BE49-F238E27FC236}">
                <a16:creationId xmlns:a16="http://schemas.microsoft.com/office/drawing/2014/main" id="{66E09C1B-393C-26F5-79B2-FF97733E2830}"/>
              </a:ext>
            </a:extLst>
          </p:cNvPr>
          <p:cNvSpPr>
            <a:spLocks noGrp="1"/>
          </p:cNvSpPr>
          <p:nvPr>
            <p:ph type="sldNum" sz="quarter" idx="5"/>
          </p:nvPr>
        </p:nvSpPr>
        <p:spPr/>
        <p:txBody>
          <a:bodyPr/>
          <a:lstStyle/>
          <a:p>
            <a:fld id="{F995ADB6-A4C8-407F-AA7E-F37056F52D96}" type="slidenum">
              <a:rPr lang="en-GB" smtClean="0"/>
              <a:t>32</a:t>
            </a:fld>
            <a:endParaRPr lang="en-GB"/>
          </a:p>
        </p:txBody>
      </p:sp>
    </p:spTree>
    <p:extLst>
      <p:ext uri="{BB962C8B-B14F-4D97-AF65-F5344CB8AC3E}">
        <p14:creationId xmlns:p14="http://schemas.microsoft.com/office/powerpoint/2010/main" val="261593566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34</a:t>
            </a:fld>
            <a:endParaRPr lang="en-GB"/>
          </a:p>
        </p:txBody>
      </p:sp>
    </p:spTree>
    <p:extLst>
      <p:ext uri="{BB962C8B-B14F-4D97-AF65-F5344CB8AC3E}">
        <p14:creationId xmlns:p14="http://schemas.microsoft.com/office/powerpoint/2010/main" val="23630451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995ADB6-A4C8-407F-AA7E-F37056F52D96}" type="slidenum">
              <a:rPr lang="en-GB" smtClean="0"/>
              <a:t>36</a:t>
            </a:fld>
            <a:endParaRPr lang="en-GB"/>
          </a:p>
        </p:txBody>
      </p:sp>
    </p:spTree>
    <p:extLst>
      <p:ext uri="{BB962C8B-B14F-4D97-AF65-F5344CB8AC3E}">
        <p14:creationId xmlns:p14="http://schemas.microsoft.com/office/powerpoint/2010/main" val="265033304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37</a:t>
            </a:fld>
            <a:endParaRPr lang="en-GB"/>
          </a:p>
        </p:txBody>
      </p:sp>
    </p:spTree>
    <p:extLst>
      <p:ext uri="{BB962C8B-B14F-4D97-AF65-F5344CB8AC3E}">
        <p14:creationId xmlns:p14="http://schemas.microsoft.com/office/powerpoint/2010/main" val="418726212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38</a:t>
            </a:fld>
            <a:endParaRPr lang="en-GB"/>
          </a:p>
        </p:txBody>
      </p:sp>
    </p:spTree>
    <p:extLst>
      <p:ext uri="{BB962C8B-B14F-4D97-AF65-F5344CB8AC3E}">
        <p14:creationId xmlns:p14="http://schemas.microsoft.com/office/powerpoint/2010/main" val="263151752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40</a:t>
            </a:fld>
            <a:endParaRPr lang="en-GB"/>
          </a:p>
        </p:txBody>
      </p:sp>
    </p:spTree>
    <p:extLst>
      <p:ext uri="{BB962C8B-B14F-4D97-AF65-F5344CB8AC3E}">
        <p14:creationId xmlns:p14="http://schemas.microsoft.com/office/powerpoint/2010/main" val="287809389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42</a:t>
            </a:fld>
            <a:endParaRPr lang="en-GB"/>
          </a:p>
        </p:txBody>
      </p:sp>
    </p:spTree>
    <p:extLst>
      <p:ext uri="{BB962C8B-B14F-4D97-AF65-F5344CB8AC3E}">
        <p14:creationId xmlns:p14="http://schemas.microsoft.com/office/powerpoint/2010/main" val="14624241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95ADB6-A4C8-407F-AA7E-F37056F52D96}" type="slidenum">
              <a:rPr lang="en-GB" smtClean="0"/>
              <a:t>44</a:t>
            </a:fld>
            <a:endParaRPr lang="en-GB"/>
          </a:p>
        </p:txBody>
      </p:sp>
    </p:spTree>
    <p:extLst>
      <p:ext uri="{BB962C8B-B14F-4D97-AF65-F5344CB8AC3E}">
        <p14:creationId xmlns:p14="http://schemas.microsoft.com/office/powerpoint/2010/main" val="419875941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09811073"/>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31167151"/>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445634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49B35B-7203-07D6-93C8-38B71E20CC7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1EC792B-38FF-899C-8C94-5BFD0FC828F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B39EA571-6F12-FA19-EADC-73B02786272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E394843-A828-93A1-3B51-9FA308E1FC43}"/>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87276614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49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08601473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sz="1800" dirty="0">
              <a:effectLst/>
              <a:latin typeface="Arial" panose="020B0604020202020204" pitchFamily="34" charset="0"/>
            </a:endParaRPr>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8971678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73446063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9580140"/>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763256435"/>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03A068-6882-C414-25CD-DA4EACABFDE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ADE70B6-ED5B-4198-E59B-ED732FF17E4B}"/>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2ACB4A3-29FA-7196-85BA-896ACFC6E370}"/>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4F6699D8-AECB-9880-1572-00AF861CCA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56009742"/>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23565817"/>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49355868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14290335"/>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66204047"/>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59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58576326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1761686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12671735"/>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D81E3B-3E1E-E6F9-D3F5-DAFCEB4895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CD43099-51C9-6050-64AD-F2FED1EF9340}"/>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19A2A571-402C-54C5-9CFD-DECA39CD33FA}"/>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954DD390-C0C8-A779-E0CC-54337EF0519B}"/>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93565799"/>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00CE09-EF5F-8D5E-D320-0E806B5DA92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C713AE4-16AE-C2BB-711B-6388DADCEFAE}"/>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A08524D4-5019-9CE6-E730-CD5C849B231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27A34171-774F-BC03-5209-7ACED16BE99D}"/>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52951522"/>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7D2A6-CCFE-5B64-A06D-BE72C3ECA75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8F35ABA-10E3-46F3-0883-966012AB161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7844F5F2-286D-F5D6-6C06-2462BFCFC7F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FCACF3F-B2A6-51FB-088D-A91C26D31A08}"/>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48802487"/>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73B9C8-2EA6-4C48-9B0A-24724810A8F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242C78-C16E-CA98-505D-0684647834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F6C3ED3-4FF7-01A5-6C98-923FEDF3257F}"/>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B083E2FC-C52A-9FC1-754D-60A918F088AC}"/>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39975041"/>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50411843"/>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90159386"/>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736820985"/>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5553CF-52BD-08CD-068D-756B9AF1B32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632840A-2DE3-26EB-0EC0-CBA94CDAA8A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FFA806-C5E4-A12E-6DC6-DF7F5669FD8D}"/>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D4E917FF-D382-9F12-7CA5-7186B4768D86}"/>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69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937605"/>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70</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512543613"/>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71</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431564915"/>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72</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086691883"/>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07958E-1DE1-67FB-624F-3F61302B0E1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C7E6335-979D-B14B-65D3-12FA87A9FFC9}"/>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3B03A96-F7DB-A80F-B6B0-F598F0BB1507}"/>
              </a:ext>
            </a:extLst>
          </p:cNvPr>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a:extLst>
              <a:ext uri="{FF2B5EF4-FFF2-40B4-BE49-F238E27FC236}">
                <a16:creationId xmlns:a16="http://schemas.microsoft.com/office/drawing/2014/main" id="{1FA739CC-230B-28AC-A1DC-E61890A065B9}"/>
              </a:ext>
            </a:extLst>
          </p:cNvPr>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73</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9578640"/>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74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677673313"/>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75</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3996987"/>
      </p:ext>
    </p:extLst>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6BDA79-EB67-1006-E5D1-6FC4C14A371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59EBEF5-1E57-2251-B61A-C728C2DA47F8}"/>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2F99A2C-33C6-62F3-909A-09B91AE58667}"/>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71CC83A6-5CB5-FEF9-9FF5-D90DF1D7F66F}"/>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952210102"/>
      </p:ext>
    </p:extLst>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DC5E16-BCA3-06C1-EC63-FBF041C931C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56FE347-5517-B72A-15DC-CAC43F4F064F}"/>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25E6310B-8661-BB14-2804-7C03D9D09509}"/>
              </a:ext>
            </a:extLst>
          </p:cNvPr>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a:extLst>
              <a:ext uri="{FF2B5EF4-FFF2-40B4-BE49-F238E27FC236}">
                <a16:creationId xmlns:a16="http://schemas.microsoft.com/office/drawing/2014/main" id="{98272525-358A-5F8D-CC1E-40A4DA5497A5}"/>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742600738"/>
      </p:ext>
    </p:extLst>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56D876-7936-D5EB-8FA8-439A512B90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D3822DD-9558-59B5-B27A-57A5D41762B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C7475902-CD5E-0CAA-1625-86509E16AA0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3BDFA205-4F5D-FD06-2E94-CFF9EF0C97C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79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769841481"/>
      </p:ext>
    </p:extLst>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C0159-CF1A-C53C-C14B-F4126EE22B9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8A0EB4F-6901-DB3B-D918-2AC016C1EB4D}"/>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3FAE16E3-90BF-9CA3-40B5-165059E689E3}"/>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463BAC73-6C72-0188-307B-DC445A1B659A}"/>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451125633"/>
      </p:ext>
    </p:extLst>
  </p:cSld>
  <p:clrMapOvr>
    <a:masterClrMapping/>
  </p:clrMapOvr>
</p:notes>
</file>

<file path=ppt/notesSlides/notesSlide6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45FA07-C7B1-BDE0-CC30-9873BBD08C0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D3107AD-E91E-472C-3D16-2C7A6F6CD4E2}"/>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E98AA0D5-E138-5083-4D22-CB43667DC91D}"/>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F45443B3-419D-C4B1-1007-C20C6CF63936}"/>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937730530"/>
      </p:ext>
    </p:extLst>
  </p:cSld>
  <p:clrMapOvr>
    <a:masterClrMapping/>
  </p:clrMapOvr>
</p:notes>
</file>

<file path=ppt/notesSlides/notesSlide6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263669085"/>
      </p:ext>
    </p:extLst>
  </p:cSld>
  <p:clrMapOvr>
    <a:masterClrMapping/>
  </p:clrMapOvr>
</p:notes>
</file>

<file path=ppt/notesSlides/notesSlide7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35D0E3-435C-C1C3-F8D8-82D601D1B8A9}"/>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799ADA-66B2-E765-EAB8-A6AE688937AA}"/>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885D7F5D-C79E-A8AE-BAE7-865FBC52BF39}"/>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694A293B-C35C-3296-786C-8706413DBB34}"/>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83</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83379276"/>
      </p:ext>
    </p:extLst>
  </p:cSld>
  <p:clrMapOvr>
    <a:masterClrMapping/>
  </p:clrMapOvr>
</p:notes>
</file>

<file path=ppt/notesSlides/notesSlide7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110672315"/>
      </p:ext>
    </p:extLst>
  </p:cSld>
  <p:clrMapOvr>
    <a:masterClrMapping/>
  </p:clrMapOvr>
</p:notes>
</file>

<file path=ppt/notesSlides/notesSlide7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473379774"/>
      </p:ext>
    </p:extLst>
  </p:cSld>
  <p:clrMapOvr>
    <a:masterClrMapping/>
  </p:clrMapOvr>
</p:notes>
</file>

<file path=ppt/notesSlides/notesSlide7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326689619"/>
      </p:ext>
    </p:extLst>
  </p:cSld>
  <p:clrMapOvr>
    <a:masterClrMapping/>
  </p:clrMapOvr>
</p:notes>
</file>

<file path=ppt/notesSlides/notesSlide7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30097372"/>
      </p:ext>
    </p:extLst>
  </p:cSld>
  <p:clrMapOvr>
    <a:masterClrMapping/>
  </p:clrMapOvr>
</p:notes>
</file>

<file path=ppt/notesSlides/notesSlide7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635644086"/>
      </p:ext>
    </p:extLst>
  </p:cSld>
  <p:clrMapOvr>
    <a:masterClrMapping/>
  </p:clrMapOvr>
</p:notes>
</file>

<file path=ppt/notesSlides/notesSlide7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89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796845735"/>
      </p:ext>
    </p:extLst>
  </p:cSld>
  <p:clrMapOvr>
    <a:masterClrMapping/>
  </p:clrMapOvr>
</p:notes>
</file>

<file path=ppt/notesSlides/notesSlide7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256922222"/>
      </p:ext>
    </p:extLst>
  </p:cSld>
  <p:clrMapOvr>
    <a:masterClrMapping/>
  </p:clrMapOvr>
</p:notes>
</file>

<file path=ppt/notesSlides/notesSlide7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85239879"/>
      </p:ext>
    </p:extLst>
  </p:cSld>
  <p:clrMapOvr>
    <a:masterClrMapping/>
  </p:clrMapOvr>
</p:notes>
</file>

<file path=ppt/notesSlides/notesSlide7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21224613"/>
      </p:ext>
    </p:extLst>
  </p:cSld>
  <p:clrMapOvr>
    <a:masterClrMapping/>
  </p:clrMapOvr>
</p:notes>
</file>

<file path=ppt/notesSlides/notesSlide8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94</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909892487"/>
      </p:ext>
    </p:extLst>
  </p:cSld>
  <p:clrMapOvr>
    <a:masterClrMapping/>
  </p:clrMapOvr>
</p:notes>
</file>

<file path=ppt/notesSlides/notesSlide8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95</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32323515"/>
      </p:ext>
    </p:extLst>
  </p:cSld>
  <p:clrMapOvr>
    <a:masterClrMapping/>
  </p:clrMapOvr>
</p:notes>
</file>

<file path=ppt/notesSlides/notesSlide8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96</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812656812"/>
      </p:ext>
    </p:extLst>
  </p:cSld>
  <p:clrMapOvr>
    <a:masterClrMapping/>
  </p:clrMapOvr>
</p:notes>
</file>

<file path=ppt/notesSlides/notesSlide8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97</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099607652"/>
      </p:ext>
    </p:extLst>
  </p:cSld>
  <p:clrMapOvr>
    <a:masterClrMapping/>
  </p:clrMapOvr>
</p:notes>
</file>

<file path=ppt/notesSlides/notesSlide8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98</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2629330621"/>
      </p:ext>
    </p:extLst>
  </p:cSld>
  <p:clrMapOvr>
    <a:masterClrMapping/>
  </p:clrMapOvr>
</p:notes>
</file>

<file path=ppt/notesSlides/notesSlide8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6C3D8B-89E0-869A-EA29-67B2FDFCDFEA}"/>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7A2E-C66E-A91E-CA96-5A0FA5358CA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933F4AD3-C89D-D139-3BD7-50FAE6BE5780}"/>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B3BA267B-E3BE-87DA-3B2A-1BA5BC253988}"/>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99</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3429745396"/>
      </p:ext>
    </p:extLst>
  </p:cSld>
  <p:clrMapOvr>
    <a:masterClrMapping/>
  </p:clrMapOvr>
</p:notes>
</file>

<file path=ppt/notesSlides/notesSlide8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100</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147929940"/>
      </p:ext>
    </p:extLst>
  </p:cSld>
  <p:clrMapOvr>
    <a:masterClrMapping/>
  </p:clrMapOvr>
</p:notes>
</file>

<file path=ppt/notesSlides/notesSlide8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33E713-3ED4-C409-3254-002C5A23B8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2062A20-8630-4DCD-52D5-87B7E7FD3873}"/>
              </a:ext>
            </a:extLst>
          </p:cNvPr>
          <p:cNvSpPr>
            <a:spLocks noGrp="1" noRot="1" noChangeAspect="1"/>
          </p:cNvSpPr>
          <p:nvPr>
            <p:ph type="sldImg"/>
          </p:nvPr>
        </p:nvSpPr>
        <p:spPr>
          <a:xfrm>
            <a:off x="149225" y="152400"/>
            <a:ext cx="6569075" cy="3695700"/>
          </a:xfrm>
        </p:spPr>
      </p:sp>
      <p:sp>
        <p:nvSpPr>
          <p:cNvPr id="3" name="Notes Placeholder 2">
            <a:extLst>
              <a:ext uri="{FF2B5EF4-FFF2-40B4-BE49-F238E27FC236}">
                <a16:creationId xmlns:a16="http://schemas.microsoft.com/office/drawing/2014/main" id="{59029862-A349-4B1A-A5D6-221E64E6F9A1}"/>
              </a:ext>
            </a:extLst>
          </p:cNvPr>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a:extLst>
              <a:ext uri="{FF2B5EF4-FFF2-40B4-BE49-F238E27FC236}">
                <a16:creationId xmlns:a16="http://schemas.microsoft.com/office/drawing/2014/main" id="{8FB5AFCC-1307-3E08-274E-9A0AB008D8BD}"/>
              </a:ext>
            </a:extLst>
          </p:cNvPr>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101</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858205493"/>
      </p:ext>
    </p:extLst>
  </p:cSld>
  <p:clrMapOvr>
    <a:masterClrMapping/>
  </p:clrMapOvr>
</p:notes>
</file>

<file path=ppt/notesSlides/notesSlide8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dirty="0"/>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algn="l">
              <a:defRPr/>
            </a:pPr>
            <a:fld id="{3B8578AD-0529-46A5-84EB-6338160D5A7D}" type="slidenum">
              <a:rPr lang="en-GB" sz="800" b="1" smtClean="0">
                <a:solidFill>
                  <a:prstClr val="black"/>
                </a:solidFill>
                <a:latin typeface="Arial" panose="020B0604020202020204" pitchFamily="34" charset="0"/>
              </a:rPr>
              <a:pPr algn="l">
                <a:defRPr/>
              </a:pPr>
              <a:t>102</a:t>
            </a:fld>
            <a:endParaRPr lang="en-GB" sz="800" b="1">
              <a:solidFill>
                <a:prstClr val="black"/>
              </a:solidFill>
              <a:latin typeface="Arial" panose="020B0604020202020204" pitchFamily="34" charset="0"/>
            </a:endParaRPr>
          </a:p>
        </p:txBody>
      </p:sp>
    </p:spTree>
    <p:extLst>
      <p:ext uri="{BB962C8B-B14F-4D97-AF65-F5344CB8AC3E}">
        <p14:creationId xmlns:p14="http://schemas.microsoft.com/office/powerpoint/2010/main" val="153750468"/>
      </p:ext>
    </p:extLst>
  </p:cSld>
  <p:clrMapOvr>
    <a:masterClrMapping/>
  </p:clrMapOvr>
</p:notes>
</file>

<file path=ppt/notesSlides/notesSlide8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44416306"/>
      </p:ext>
    </p:extLst>
  </p:cSld>
  <p:clrMapOvr>
    <a:masterClrMapping/>
  </p:clrMapOvr>
</p:notes>
</file>

<file path=ppt/notesSlides/notesSlide9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104</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920139532"/>
      </p:ext>
    </p:extLst>
  </p:cSld>
  <p:clrMapOvr>
    <a:masterClrMapping/>
  </p:clrMapOvr>
</p:notes>
</file>

<file path=ppt/notesSlides/notesSlide9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105</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913401319"/>
      </p:ext>
    </p:extLst>
  </p:cSld>
  <p:clrMapOvr>
    <a:masterClrMapping/>
  </p:clrMapOvr>
</p:notes>
</file>

<file path=ppt/notesSlides/notesSlide9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106</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1233877102"/>
      </p:ext>
    </p:extLst>
  </p:cSld>
  <p:clrMapOvr>
    <a:masterClrMapping/>
  </p:clrMapOvr>
</p:notes>
</file>

<file path=ppt/notesSlides/notesSlide9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107</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680711704"/>
      </p:ext>
    </p:extLst>
  </p:cSld>
  <p:clrMapOvr>
    <a:masterClrMapping/>
  </p:clrMapOvr>
</p:notes>
</file>

<file path=ppt/notesSlides/notesSlide9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108</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307368073"/>
      </p:ext>
    </p:extLst>
  </p:cSld>
  <p:clrMapOvr>
    <a:masterClrMapping/>
  </p:clrMapOvr>
</p:notes>
</file>

<file path=ppt/notesSlides/notesSlide9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49225" y="152400"/>
            <a:ext cx="6569075" cy="3695700"/>
          </a:xfrm>
        </p:spPr>
      </p:sp>
      <p:sp>
        <p:nvSpPr>
          <p:cNvPr id="3" name="Notes Placeholder 2"/>
          <p:cNvSpPr>
            <a:spLocks noGrp="1"/>
          </p:cNvSpPr>
          <p:nvPr>
            <p:ph type="body" idx="1"/>
          </p:nvPr>
        </p:nvSpPr>
        <p:spPr>
          <a:xfrm>
            <a:off x="685800" y="4400550"/>
            <a:ext cx="5486400" cy="3600450"/>
          </a:xfrm>
          <a:prstGeom prst="rect">
            <a:avLst/>
          </a:prstGeom>
        </p:spPr>
        <p:txBody>
          <a:bodyPr/>
          <a:lstStyle/>
          <a:p>
            <a:endParaRPr lang="en-US"/>
          </a:p>
        </p:txBody>
      </p:sp>
      <p:sp>
        <p:nvSpPr>
          <p:cNvPr id="4" name="Slide Number Placeholder 3"/>
          <p:cNvSpPr>
            <a:spLocks noGrp="1"/>
          </p:cNvSpPr>
          <p:nvPr>
            <p:ph type="sldNum" sz="quarter" idx="5"/>
          </p:nvPr>
        </p:nvSpPr>
        <p:spPr>
          <a:xfrm>
            <a:off x="1943100" y="8685213"/>
            <a:ext cx="2971800" cy="458787"/>
          </a:xfrm>
          <a:prstGeom prst="rect">
            <a:avLst/>
          </a:pr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3B8578AD-0529-46A5-84EB-6338160D5A7D}" type="slidenum">
              <a:rPr kumimoji="0" lang="en-GB" sz="800" b="1" i="0" u="none" strike="noStrike" kern="1200" cap="none" spc="0" normalizeH="0" baseline="0" noProof="0" smtClean="0">
                <a:ln>
                  <a:noFill/>
                </a:ln>
                <a:solidFill>
                  <a:prstClr val="black"/>
                </a:solidFill>
                <a:effectLst/>
                <a:uLnTx/>
                <a:uFillTx/>
                <a:latin typeface="Arial" panose="020B0604020202020204" pitchFamily="34" charset="0"/>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109</a:t>
            </a:fld>
            <a:endParaRPr kumimoji="0" lang="en-GB" sz="800" b="1" i="0" u="none" strike="noStrike" kern="1200" cap="none" spc="0" normalizeH="0" baseline="0" noProof="0">
              <a:ln>
                <a:noFill/>
              </a:ln>
              <a:solidFill>
                <a:prstClr val="black"/>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4260064855"/>
      </p:ext>
    </p:extLst>
  </p:cSld>
  <p:clrMapOvr>
    <a:masterClrMapping/>
  </p:clrMapOvr>
</p:notes>
</file>

<file path=ppt/notesSlides/notesSlide9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995ADB6-A4C8-407F-AA7E-F37056F52D96}"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2313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 Id="rId4" Type="http://schemas.openxmlformats.org/officeDocument/2006/relationships/image" Target="../media/image7.png"/></Relationships>
</file>

<file path=ppt/slideLayouts/_rels/slideLayout3.xml.rels><?xml version="1.0" encoding="UTF-8" standalone="yes"?>
<Relationships xmlns="http://schemas.openxmlformats.org/package/2006/relationships"><Relationship Id="rId8" Type="http://schemas.openxmlformats.org/officeDocument/2006/relationships/slide" Target="../slides/slide103.xml"/><Relationship Id="rId3" Type="http://schemas.openxmlformats.org/officeDocument/2006/relationships/slide" Target="../slides/slide3.xml"/><Relationship Id="rId7" Type="http://schemas.openxmlformats.org/officeDocument/2006/relationships/image" Target="../media/image6.png"/><Relationship Id="rId2" Type="http://schemas.openxmlformats.org/officeDocument/2006/relationships/slide" Target="../slides/slide45.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2.xml"/><Relationship Id="rId10" Type="http://schemas.openxmlformats.org/officeDocument/2006/relationships/image" Target="../media/image7.png"/><Relationship Id="rId4" Type="http://schemas.openxmlformats.org/officeDocument/2006/relationships/slide" Target="../slides/slide7.xml"/><Relationship Id="rId9" Type="http://schemas.openxmlformats.org/officeDocument/2006/relationships/slide" Target="../slides/slide75.xml"/></Relationships>
</file>

<file path=ppt/slideLayouts/_rels/slideLayout4.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5.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6.xml.rels><?xml version="1.0" encoding="UTF-8" standalone="yes"?>
<Relationships xmlns="http://schemas.openxmlformats.org/package/2006/relationships"><Relationship Id="rId8" Type="http://schemas.openxmlformats.org/officeDocument/2006/relationships/image" Target="../media/image5.png"/><Relationship Id="rId3" Type="http://schemas.openxmlformats.org/officeDocument/2006/relationships/slide" Target="../slides/slide45.xml"/><Relationship Id="rId7" Type="http://schemas.openxmlformats.org/officeDocument/2006/relationships/slide" Target="../slides/slide12.xml"/><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image" Target="../media/image7.png"/><Relationship Id="rId4" Type="http://schemas.openxmlformats.org/officeDocument/2006/relationships/slide" Target="../slides/slide75.xml"/><Relationship Id="rId9" Type="http://schemas.openxmlformats.org/officeDocument/2006/relationships/image" Target="../media/image6.png"/></Relationships>
</file>

<file path=ppt/slideLayouts/_rels/slideLayout7.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slide" Target="../slides/slide75.xml"/><Relationship Id="rId7" Type="http://schemas.openxmlformats.org/officeDocument/2006/relationships/image" Target="../media/image5.png"/><Relationship Id="rId2" Type="http://schemas.openxmlformats.org/officeDocument/2006/relationships/slide" Target="../slides/slide103.xml"/><Relationship Id="rId1" Type="http://schemas.openxmlformats.org/officeDocument/2006/relationships/slideMaster" Target="../slideMasters/slideMaster1.xml"/><Relationship Id="rId6" Type="http://schemas.openxmlformats.org/officeDocument/2006/relationships/slide" Target="../slides/slide12.xml"/><Relationship Id="rId5" Type="http://schemas.openxmlformats.org/officeDocument/2006/relationships/slide" Target="../slides/slide7.xml"/><Relationship Id="rId10" Type="http://schemas.openxmlformats.org/officeDocument/2006/relationships/slide" Target="../slides/slide45.xml"/><Relationship Id="rId4" Type="http://schemas.openxmlformats.org/officeDocument/2006/relationships/slide" Target="../slides/slide3.xml"/><Relationship Id="rId9" Type="http://schemas.openxmlformats.org/officeDocument/2006/relationships/image" Target="../media/image7.png"/></Relationships>
</file>

<file path=ppt/slideLayouts/_rels/slideLayout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 Target="../slides/slide7.xml"/><Relationship Id="rId7" Type="http://schemas.openxmlformats.org/officeDocument/2006/relationships/image" Target="../media/image6.png"/><Relationship Id="rId2" Type="http://schemas.openxmlformats.org/officeDocument/2006/relationships/slide" Target="../slides/slide3.xml"/><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slide" Target="../slides/slide103.xml"/><Relationship Id="rId10" Type="http://schemas.openxmlformats.org/officeDocument/2006/relationships/slide" Target="../slides/slide75.xml"/><Relationship Id="rId4" Type="http://schemas.openxmlformats.org/officeDocument/2006/relationships/slide" Target="../slides/slide12.xml"/><Relationship Id="rId9" Type="http://schemas.openxmlformats.org/officeDocument/2006/relationships/slide" Target="../slides/slide45.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8" Type="http://schemas.openxmlformats.org/officeDocument/2006/relationships/slide" Target="../slides/slide45.xml"/><Relationship Id="rId3" Type="http://schemas.openxmlformats.org/officeDocument/2006/relationships/image" Target="../media/image11.png"/><Relationship Id="rId7" Type="http://schemas.openxmlformats.org/officeDocument/2006/relationships/slide" Target="../slides/slide12.xml"/><Relationship Id="rId2" Type="http://schemas.openxmlformats.org/officeDocument/2006/relationships/image" Target="../media/image10.png"/><Relationship Id="rId1" Type="http://schemas.openxmlformats.org/officeDocument/2006/relationships/slideMaster" Target="../slideMasters/slideMaster1.xml"/><Relationship Id="rId6" Type="http://schemas.openxmlformats.org/officeDocument/2006/relationships/slide" Target="../slides/slide7.xml"/><Relationship Id="rId5" Type="http://schemas.openxmlformats.org/officeDocument/2006/relationships/slide" Target="../slides/slide3.xml"/><Relationship Id="rId10" Type="http://schemas.openxmlformats.org/officeDocument/2006/relationships/slide" Target="../slides/slide75.xml"/><Relationship Id="rId4" Type="http://schemas.openxmlformats.org/officeDocument/2006/relationships/image" Target="../media/image7.png"/><Relationship Id="rId9" Type="http://schemas.openxmlformats.org/officeDocument/2006/relationships/slide" Target="../slides/slide10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userDrawn="1">
  <p:cSld name="Divider style 3">
    <p:bg>
      <p:bgPr>
        <a:solidFill>
          <a:schemeClr val="accent1"/>
        </a:solidFill>
        <a:effectLst/>
      </p:bgPr>
    </p:bg>
    <p:spTree>
      <p:nvGrpSpPr>
        <p:cNvPr id="1" name=""/>
        <p:cNvGrpSpPr/>
        <p:nvPr/>
      </p:nvGrpSpPr>
      <p:grpSpPr>
        <a:xfrm>
          <a:off x="0" y="0"/>
          <a:ext cx="0" cy="0"/>
          <a:chOff x="0" y="0"/>
          <a:chExt cx="0" cy="0"/>
        </a:xfrm>
      </p:grpSpPr>
      <p:pic>
        <p:nvPicPr>
          <p:cNvPr id="5" name="Picture 4" descr="A close-up of a doctor holding a tablet">
            <a:extLst>
              <a:ext uri="{FF2B5EF4-FFF2-40B4-BE49-F238E27FC236}">
                <a16:creationId xmlns:a16="http://schemas.microsoft.com/office/drawing/2014/main" id="{719E0FC9-EA66-2E72-AFDE-1579080EF554}"/>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Rectangle 1">
            <a:extLst>
              <a:ext uri="{FF2B5EF4-FFF2-40B4-BE49-F238E27FC236}">
                <a16:creationId xmlns:a16="http://schemas.microsoft.com/office/drawing/2014/main" id="{04643A05-CC1E-43FF-BDF9-CBC07D643D3C}"/>
              </a:ext>
            </a:extLst>
          </p:cNvPr>
          <p:cNvSpPr/>
          <p:nvPr userDrawn="1"/>
        </p:nvSpPr>
        <p:spPr>
          <a:xfrm>
            <a:off x="0" y="0"/>
            <a:ext cx="12192000" cy="6858000"/>
          </a:xfrm>
          <a:prstGeom prst="rect">
            <a:avLst/>
          </a:prstGeom>
          <a:solidFill>
            <a:srgbClr val="3E1B59">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Rectangle 10">
            <a:extLst>
              <a:ext uri="{FF2B5EF4-FFF2-40B4-BE49-F238E27FC236}">
                <a16:creationId xmlns:a16="http://schemas.microsoft.com/office/drawing/2014/main" id="{78961720-B7CD-47CC-8F80-F39023C74988}"/>
              </a:ext>
            </a:extLst>
          </p:cNvPr>
          <p:cNvSpPr/>
          <p:nvPr userDrawn="1"/>
        </p:nvSpPr>
        <p:spPr>
          <a:xfrm>
            <a:off x="8215085" y="0"/>
            <a:ext cx="3976915" cy="6858000"/>
          </a:xfrm>
          <a:prstGeom prst="rect">
            <a:avLst/>
          </a:prstGeom>
          <a:gradFill flip="none" rotWithShape="1">
            <a:gsLst>
              <a:gs pos="63000">
                <a:schemeClr val="tx1">
                  <a:alpha val="0"/>
                </a:schemeClr>
              </a:gs>
              <a:gs pos="100000">
                <a:schemeClr val="tx1">
                  <a:alpha val="15000"/>
                </a:schemeClr>
              </a:gs>
            </a:gsLst>
            <a:lin ang="27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gn="l">
              <a:lnSpc>
                <a:spcPct val="110000"/>
              </a:lnSpc>
            </a:pPr>
            <a:endParaRPr lang="en-GB" sz="2400">
              <a:solidFill>
                <a:schemeClr val="tx1"/>
              </a:solidFill>
            </a:endParaRPr>
          </a:p>
        </p:txBody>
      </p:sp>
      <p:sp>
        <p:nvSpPr>
          <p:cNvPr id="13" name="Forme libre : forme 12">
            <a:extLst>
              <a:ext uri="{FF2B5EF4-FFF2-40B4-BE49-F238E27FC236}">
                <a16:creationId xmlns:a16="http://schemas.microsoft.com/office/drawing/2014/main" id="{F64F9793-BC9C-4454-9F7F-5BB60A70AEE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4" name="Forme libre : forme 13">
            <a:extLst>
              <a:ext uri="{FF2B5EF4-FFF2-40B4-BE49-F238E27FC236}">
                <a16:creationId xmlns:a16="http://schemas.microsoft.com/office/drawing/2014/main" id="{D42A29F8-8B81-4FB1-8852-D3129D82F2F7}"/>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FFFFFF">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5" name="Title 1">
            <a:extLst>
              <a:ext uri="{FF2B5EF4-FFF2-40B4-BE49-F238E27FC236}">
                <a16:creationId xmlns:a16="http://schemas.microsoft.com/office/drawing/2014/main" id="{6C4BB860-E9E5-4315-9166-BE3A6F99D541}"/>
              </a:ext>
            </a:extLst>
          </p:cNvPr>
          <p:cNvSpPr>
            <a:spLocks noGrp="1"/>
          </p:cNvSpPr>
          <p:nvPr>
            <p:ph type="title" hasCustomPrompt="1"/>
          </p:nvPr>
        </p:nvSpPr>
        <p:spPr>
          <a:xfrm>
            <a:off x="437230" y="2511574"/>
            <a:ext cx="7422765" cy="553998"/>
          </a:xfrm>
        </p:spPr>
        <p:txBody>
          <a:bodyPr vert="horz" wrap="square" lIns="0" tIns="0" rIns="0" bIns="0" rtlCol="0" anchor="t">
            <a:spAutoFit/>
          </a:bodyPr>
          <a:lstStyle>
            <a:lvl1pPr>
              <a:defRPr lang="en-GB" sz="4000" cap="none" spc="0" dirty="0">
                <a:solidFill>
                  <a:schemeClr val="bg1"/>
                </a:solidFill>
                <a:latin typeface="Arial Black" panose="020B0A04020102020204" pitchFamily="34" charset="0"/>
              </a:defRPr>
            </a:lvl1pPr>
          </a:lstStyle>
          <a:p>
            <a:pPr lvl="0"/>
            <a:r>
              <a:rPr lang="en-GB"/>
              <a:t>Section title</a:t>
            </a:r>
          </a:p>
        </p:txBody>
      </p:sp>
      <p:sp>
        <p:nvSpPr>
          <p:cNvPr id="19" name="Espace réservé du texte 2">
            <a:extLst>
              <a:ext uri="{FF2B5EF4-FFF2-40B4-BE49-F238E27FC236}">
                <a16:creationId xmlns:a16="http://schemas.microsoft.com/office/drawing/2014/main" id="{9D0DDBF5-15A9-48AF-8154-A223158BFEC2}"/>
              </a:ext>
            </a:extLst>
          </p:cNvPr>
          <p:cNvSpPr>
            <a:spLocks noGrp="1"/>
          </p:cNvSpPr>
          <p:nvPr>
            <p:ph type="body" idx="1" hasCustomPrompt="1"/>
          </p:nvPr>
        </p:nvSpPr>
        <p:spPr>
          <a:xfrm>
            <a:off x="452215" y="3241641"/>
            <a:ext cx="5508848" cy="374718"/>
          </a:xfrm>
        </p:spPr>
        <p:txBody>
          <a:bodyPr wrap="square" lIns="0" rIns="0">
            <a:spAutoFit/>
          </a:bodyPr>
          <a:lstStyle>
            <a:lvl1pPr marL="0" indent="0">
              <a:buNone/>
              <a:defRPr sz="24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dirty="0"/>
              <a:t>Subtitle (optional)</a:t>
            </a:r>
          </a:p>
        </p:txBody>
      </p:sp>
      <p:sp>
        <p:nvSpPr>
          <p:cNvPr id="24" name="Slide Number Placeholder 15">
            <a:extLst>
              <a:ext uri="{FF2B5EF4-FFF2-40B4-BE49-F238E27FC236}">
                <a16:creationId xmlns:a16="http://schemas.microsoft.com/office/drawing/2014/main" id="{BEE29679-29E2-4E78-A343-F2D4279C1984}"/>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pic>
        <p:nvPicPr>
          <p:cNvPr id="16" name="Picture 15">
            <a:extLst>
              <a:ext uri="{FF2B5EF4-FFF2-40B4-BE49-F238E27FC236}">
                <a16:creationId xmlns:a16="http://schemas.microsoft.com/office/drawing/2014/main" id="{1A240452-EAA9-428C-8501-9896B6500935}"/>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7182856" y="6003019"/>
            <a:ext cx="1649489" cy="612569"/>
          </a:xfrm>
          <a:prstGeom prst="rect">
            <a:avLst/>
          </a:prstGeom>
        </p:spPr>
      </p:pic>
      <p:sp>
        <p:nvSpPr>
          <p:cNvPr id="18" name="organisation_info">
            <a:extLst>
              <a:ext uri="{FF2B5EF4-FFF2-40B4-BE49-F238E27FC236}">
                <a16:creationId xmlns:a16="http://schemas.microsoft.com/office/drawing/2014/main" id="{262D7776-E672-4066-A210-38979CA88CC8}"/>
              </a:ext>
            </a:extLst>
          </p:cNvPr>
          <p:cNvSpPr txBox="1">
            <a:spLocks/>
          </p:cNvSpPr>
          <p:nvPr userDrawn="1"/>
        </p:nvSpPr>
        <p:spPr>
          <a:xfrm>
            <a:off x="741600" y="6551318"/>
            <a:ext cx="412933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RXP | County Durham and Darlington NHS Foundation Trust</a:t>
            </a:r>
            <a:endParaRPr lang="en-US" sz="800" dirty="0">
              <a:solidFill>
                <a:schemeClr val="bg1"/>
              </a:solidFill>
              <a:latin typeface="Arial" panose="020B0604020202020204" pitchFamily="34" charset="0"/>
              <a:cs typeface="Arial" panose="020B0604020202020204" pitchFamily="34" charset="0"/>
            </a:endParaRPr>
          </a:p>
        </p:txBody>
      </p:sp>
      <p:pic>
        <p:nvPicPr>
          <p:cNvPr id="3" name="Picture 2">
            <a:extLst>
              <a:ext uri="{FF2B5EF4-FFF2-40B4-BE49-F238E27FC236}">
                <a16:creationId xmlns:a16="http://schemas.microsoft.com/office/drawing/2014/main" id="{2CF62EF3-02F5-F429-8769-3A94D95B150A}"/>
              </a:ext>
            </a:extLst>
          </p:cNvPr>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187435" y="6075926"/>
            <a:ext cx="1048505" cy="466754"/>
          </a:xfrm>
          <a:prstGeom prst="rect">
            <a:avLst/>
          </a:prstGeom>
        </p:spPr>
      </p:pic>
      <p:pic>
        <p:nvPicPr>
          <p:cNvPr id="4" name="Picture 2">
            <a:extLst>
              <a:ext uri="{FF2B5EF4-FFF2-40B4-BE49-F238E27FC236}">
                <a16:creationId xmlns:a16="http://schemas.microsoft.com/office/drawing/2014/main" id="{F6ED1133-44AC-5375-E0E2-161C74223935}"/>
              </a:ext>
            </a:extLst>
          </p:cNvPr>
          <p:cNvPicPr>
            <a:picLocks noChangeAspect="1" noChangeArrowheads="1"/>
          </p:cNvPicPr>
          <p:nvPr userDrawn="1"/>
        </p:nvPicPr>
        <p:blipFill>
          <a:blip r:embed="rId5">
            <a:extLst>
              <a:ext uri="{28A0092B-C50C-407E-A947-70E740481C1C}">
                <a14:useLocalDpi xmlns:a14="http://schemas.microsoft.com/office/drawing/2010/main" val="0"/>
              </a:ext>
            </a:extLst>
          </a:blip>
          <a:srcRect/>
          <a:stretch>
            <a:fillRect/>
          </a:stretch>
        </p:blipFill>
        <p:spPr bwMode="auto">
          <a:xfrm>
            <a:off x="10698476" y="6050918"/>
            <a:ext cx="1114046" cy="45042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195075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Contents">
    <p:spTree>
      <p:nvGrpSpPr>
        <p:cNvPr id="1" name=""/>
        <p:cNvGrpSpPr/>
        <p:nvPr/>
      </p:nvGrpSpPr>
      <p:grpSpPr>
        <a:xfrm>
          <a:off x="0" y="0"/>
          <a:ext cx="0" cy="0"/>
          <a:chOff x="0" y="0"/>
          <a:chExt cx="0" cy="0"/>
        </a:xfrm>
      </p:grpSpPr>
      <p:sp>
        <p:nvSpPr>
          <p:cNvPr id="18" name="Forme libre : forme 12">
            <a:extLst>
              <a:ext uri="{FF2B5EF4-FFF2-40B4-BE49-F238E27FC236}">
                <a16:creationId xmlns:a16="http://schemas.microsoft.com/office/drawing/2014/main" id="{9E952C53-13A6-4AB1-866F-EB273FD081CD}"/>
              </a:ext>
            </a:extLst>
          </p:cNvPr>
          <p:cNvSpPr/>
          <p:nvPr userDrawn="1"/>
        </p:nvSpPr>
        <p:spPr bwMode="invGray">
          <a:xfrm rot="18932423">
            <a:off x="2101012" y="2821242"/>
            <a:ext cx="11030122" cy="1215516"/>
          </a:xfrm>
          <a:custGeom>
            <a:avLst/>
            <a:gdLst>
              <a:gd name="connsiteX0" fmla="*/ 9791459 w 11030122"/>
              <a:gd name="connsiteY0" fmla="*/ 0 h 1215516"/>
              <a:gd name="connsiteX1" fmla="*/ 11030122 w 11030122"/>
              <a:gd name="connsiteY1" fmla="*/ 1215516 h 1215516"/>
              <a:gd name="connsiteX2" fmla="*/ 1238664 w 11030122"/>
              <a:gd name="connsiteY2" fmla="*/ 1215516 h 1215516"/>
              <a:gd name="connsiteX3" fmla="*/ 0 w 11030122"/>
              <a:gd name="connsiteY3" fmla="*/ 0 h 1215516"/>
            </a:gdLst>
            <a:ahLst/>
            <a:cxnLst>
              <a:cxn ang="0">
                <a:pos x="connsiteX0" y="connsiteY0"/>
              </a:cxn>
              <a:cxn ang="0">
                <a:pos x="connsiteX1" y="connsiteY1"/>
              </a:cxn>
              <a:cxn ang="0">
                <a:pos x="connsiteX2" y="connsiteY2"/>
              </a:cxn>
              <a:cxn ang="0">
                <a:pos x="connsiteX3" y="connsiteY3"/>
              </a:cxn>
            </a:cxnLst>
            <a:rect l="l" t="t" r="r" b="b"/>
            <a:pathLst>
              <a:path w="11030122" h="1215516">
                <a:moveTo>
                  <a:pt x="9791459" y="0"/>
                </a:moveTo>
                <a:lnTo>
                  <a:pt x="11030122"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19" name="Forme libre : forme 13">
            <a:extLst>
              <a:ext uri="{FF2B5EF4-FFF2-40B4-BE49-F238E27FC236}">
                <a16:creationId xmlns:a16="http://schemas.microsoft.com/office/drawing/2014/main" id="{3A8911C0-D805-4C22-AF59-2FB5EBE78985}"/>
              </a:ext>
            </a:extLst>
          </p:cNvPr>
          <p:cNvSpPr/>
          <p:nvPr userDrawn="1"/>
        </p:nvSpPr>
        <p:spPr bwMode="invGray">
          <a:xfrm rot="18932423">
            <a:off x="4731456" y="3460932"/>
            <a:ext cx="9203499" cy="1215516"/>
          </a:xfrm>
          <a:custGeom>
            <a:avLst/>
            <a:gdLst>
              <a:gd name="connsiteX0" fmla="*/ 9203499 w 9203499"/>
              <a:gd name="connsiteY0" fmla="*/ 0 h 1215516"/>
              <a:gd name="connsiteX1" fmla="*/ 8010698 w 9203499"/>
              <a:gd name="connsiteY1" fmla="*/ 1215516 h 1215516"/>
              <a:gd name="connsiteX2" fmla="*/ 1238664 w 9203499"/>
              <a:gd name="connsiteY2" fmla="*/ 1215516 h 1215516"/>
              <a:gd name="connsiteX3" fmla="*/ 0 w 9203499"/>
              <a:gd name="connsiteY3" fmla="*/ 0 h 1215516"/>
            </a:gdLst>
            <a:ahLst/>
            <a:cxnLst>
              <a:cxn ang="0">
                <a:pos x="connsiteX0" y="connsiteY0"/>
              </a:cxn>
              <a:cxn ang="0">
                <a:pos x="connsiteX1" y="connsiteY1"/>
              </a:cxn>
              <a:cxn ang="0">
                <a:pos x="connsiteX2" y="connsiteY2"/>
              </a:cxn>
              <a:cxn ang="0">
                <a:pos x="connsiteX3" y="connsiteY3"/>
              </a:cxn>
            </a:cxnLst>
            <a:rect l="l" t="t" r="r" b="b"/>
            <a:pathLst>
              <a:path w="9203499" h="1215516">
                <a:moveTo>
                  <a:pt x="9203499" y="0"/>
                </a:moveTo>
                <a:lnTo>
                  <a:pt x="8010698" y="1215516"/>
                </a:lnTo>
                <a:lnTo>
                  <a:pt x="1238664" y="1215516"/>
                </a:lnTo>
                <a:lnTo>
                  <a:pt x="0" y="0"/>
                </a:lnTo>
                <a:close/>
              </a:path>
            </a:pathLst>
          </a:custGeom>
          <a:solidFill>
            <a:srgbClr val="6D276A">
              <a:alpha val="1019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Slide Number Placeholder 15">
            <a:extLst>
              <a:ext uri="{FF2B5EF4-FFF2-40B4-BE49-F238E27FC236}">
                <a16:creationId xmlns:a16="http://schemas.microsoft.com/office/drawing/2014/main" id="{41DA98AF-A716-4D18-9BE7-89CF658F65DF}"/>
              </a:ext>
            </a:extLst>
          </p:cNvPr>
          <p:cNvSpPr>
            <a:spLocks noGrp="1"/>
          </p:cNvSpPr>
          <p:nvPr userDrawn="1">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4" name="Group 3">
            <a:extLst>
              <a:ext uri="{FF2B5EF4-FFF2-40B4-BE49-F238E27FC236}">
                <a16:creationId xmlns:a16="http://schemas.microsoft.com/office/drawing/2014/main" id="{A7126A66-22D0-4E41-B222-C2DA9B86E462}"/>
              </a:ext>
            </a:extLst>
          </p:cNvPr>
          <p:cNvGrpSpPr/>
          <p:nvPr userDrawn="1"/>
        </p:nvGrpSpPr>
        <p:grpSpPr>
          <a:xfrm>
            <a:off x="9307993" y="68610"/>
            <a:ext cx="2701908" cy="293617"/>
            <a:chOff x="9307993" y="55358"/>
            <a:chExt cx="2701908" cy="293617"/>
          </a:xfrm>
        </p:grpSpPr>
        <p:pic>
          <p:nvPicPr>
            <p:cNvPr id="15" name="Picture 14">
              <a:extLst>
                <a:ext uri="{FF2B5EF4-FFF2-40B4-BE49-F238E27FC236}">
                  <a16:creationId xmlns:a16="http://schemas.microsoft.com/office/drawing/2014/main" id="{12EE341D-9272-4E02-86B8-633A98E2D588}"/>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9307993" y="75882"/>
              <a:ext cx="860982" cy="273093"/>
            </a:xfrm>
            <a:prstGeom prst="rect">
              <a:avLst/>
            </a:prstGeom>
          </p:spPr>
        </p:pic>
        <p:pic>
          <p:nvPicPr>
            <p:cNvPr id="10" name="Picture 3" descr="NHS 10mm - RGB Blue">
              <a:extLst>
                <a:ext uri="{FF2B5EF4-FFF2-40B4-BE49-F238E27FC236}">
                  <a16:creationId xmlns:a16="http://schemas.microsoft.com/office/drawing/2014/main" id="{0C5FB3B1-11C3-4F9C-893A-C868A411FA8D}"/>
                </a:ext>
              </a:extLst>
            </p:cNvPr>
            <p:cNvPicPr>
              <a:picLocks noChangeAspect="1" noChangeArrowheads="1"/>
            </p:cNvPicPr>
            <p:nvPr userDrawn="1"/>
          </p:nvPicPr>
          <p:blipFill>
            <a:blip r:embed="rId3" cstate="hqprint">
              <a:extLst>
                <a:ext uri="{28A0092B-C50C-407E-A947-70E740481C1C}">
                  <a14:useLocalDpi xmlns:a14="http://schemas.microsoft.com/office/drawing/2010/main" val="0"/>
                </a:ext>
              </a:extLst>
            </a:blip>
            <a:srcRect/>
            <a:stretch>
              <a:fillRect/>
            </a:stretch>
          </p:blipFill>
          <p:spPr bwMode="auto">
            <a:xfrm>
              <a:off x="11333256"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2" name="Picture 1">
            <a:extLst>
              <a:ext uri="{FF2B5EF4-FFF2-40B4-BE49-F238E27FC236}">
                <a16:creationId xmlns:a16="http://schemas.microsoft.com/office/drawing/2014/main" id="{4739C28A-9A66-1A1E-AEFE-35EA8710491A}"/>
              </a:ext>
            </a:extLst>
          </p:cNvPr>
          <p:cNvPicPr>
            <a:picLocks noChangeAspect="1"/>
          </p:cNvPicPr>
          <p:nvPr userDrawn="1"/>
        </p:nvPicPr>
        <p:blipFill>
          <a:blip r:embed="rId4"/>
          <a:stretch>
            <a:fillRect/>
          </a:stretch>
        </p:blipFill>
        <p:spPr>
          <a:xfrm>
            <a:off x="10346378" y="17548"/>
            <a:ext cx="773524" cy="344679"/>
          </a:xfrm>
          <a:prstGeom prst="rect">
            <a:avLst/>
          </a:prstGeom>
        </p:spPr>
      </p:pic>
    </p:spTree>
    <p:extLst>
      <p:ext uri="{BB962C8B-B14F-4D97-AF65-F5344CB8AC3E}">
        <p14:creationId xmlns:p14="http://schemas.microsoft.com/office/powerpoint/2010/main" val="3570886911"/>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backgroun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96341"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2"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8" name="Title 1">
            <a:extLst>
              <a:ext uri="{FF2B5EF4-FFF2-40B4-BE49-F238E27FC236}">
                <a16:creationId xmlns:a16="http://schemas.microsoft.com/office/drawing/2014/main" id="{A20BCD7C-18DA-47D8-AEA5-5280CBDE34C8}"/>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2" name="Slide Number Placeholder 15">
            <a:extLst>
              <a:ext uri="{FF2B5EF4-FFF2-40B4-BE49-F238E27FC236}">
                <a16:creationId xmlns:a16="http://schemas.microsoft.com/office/drawing/2014/main" id="{8854F576-0F28-4A1B-B9B1-875AEAD92A2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3" action="ppaction://hlinksldjump" tooltip="Background and methodology"/>
            <a:extLst>
              <a:ext uri="{FF2B5EF4-FFF2-40B4-BE49-F238E27FC236}">
                <a16:creationId xmlns:a16="http://schemas.microsoft.com/office/drawing/2014/main" id="{0BFBFDC8-33A8-434D-898D-D5A91D85CA1C}"/>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20" name="Rectangle 19">
            <a:hlinkClick r:id="rId4" action="ppaction://hlinksldjump" tooltip="Headline results"/>
            <a:extLst>
              <a:ext uri="{FF2B5EF4-FFF2-40B4-BE49-F238E27FC236}">
                <a16:creationId xmlns:a16="http://schemas.microsoft.com/office/drawing/2014/main" id="{009DCDFA-BF29-4702-A523-6115F20A334A}"/>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Benchmarking"/>
            <a:extLst>
              <a:ext uri="{FF2B5EF4-FFF2-40B4-BE49-F238E27FC236}">
                <a16:creationId xmlns:a16="http://schemas.microsoft.com/office/drawing/2014/main" id="{778A1576-9C7B-4F8A-82EA-F56A4298F37B}"/>
              </a:ext>
            </a:extLst>
          </p:cNvPr>
          <p:cNvSpPr/>
          <p:nvPr userDrawn="1"/>
        </p:nvSpPr>
        <p:spPr>
          <a:xfrm>
            <a:off x="3531867"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grpSp>
        <p:nvGrpSpPr>
          <p:cNvPr id="30" name="Group 29">
            <a:extLst>
              <a:ext uri="{FF2B5EF4-FFF2-40B4-BE49-F238E27FC236}">
                <a16:creationId xmlns:a16="http://schemas.microsoft.com/office/drawing/2014/main" id="{66C64D38-0D18-4F7E-92C8-63236F36205F}"/>
              </a:ext>
            </a:extLst>
          </p:cNvPr>
          <p:cNvGrpSpPr/>
          <p:nvPr userDrawn="1"/>
        </p:nvGrpSpPr>
        <p:grpSpPr>
          <a:xfrm>
            <a:off x="9547641" y="68610"/>
            <a:ext cx="2569088" cy="310658"/>
            <a:chOff x="9547641" y="55358"/>
            <a:chExt cx="2569088" cy="310658"/>
          </a:xfrm>
        </p:grpSpPr>
        <p:pic>
          <p:nvPicPr>
            <p:cNvPr id="31" name="Picture 30">
              <a:extLst>
                <a:ext uri="{FF2B5EF4-FFF2-40B4-BE49-F238E27FC236}">
                  <a16:creationId xmlns:a16="http://schemas.microsoft.com/office/drawing/2014/main" id="{810C161C-D80B-46FF-86CB-32B6AAC83931}"/>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32" name="Picture 3" descr="NHS 10mm - RGB Blue">
              <a:extLst>
                <a:ext uri="{FF2B5EF4-FFF2-40B4-BE49-F238E27FC236}">
                  <a16:creationId xmlns:a16="http://schemas.microsoft.com/office/drawing/2014/main" id="{5BFCA0B4-1471-41B4-8754-9EDDB673D48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38" name="TextBox 37">
            <a:hlinkClick r:id="rId8" action="ppaction://hlinksldjump"/>
            <a:extLst>
              <a:ext uri="{FF2B5EF4-FFF2-40B4-BE49-F238E27FC236}">
                <a16:creationId xmlns:a16="http://schemas.microsoft.com/office/drawing/2014/main" id="{6407BA12-6A09-40A4-BD61-7EDC2C66925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3" name="TextBox 12">
            <a:hlinkClick r:id="rId9" action="ppaction://hlinksldjump"/>
            <a:extLst>
              <a:ext uri="{FF2B5EF4-FFF2-40B4-BE49-F238E27FC236}">
                <a16:creationId xmlns:a16="http://schemas.microsoft.com/office/drawing/2014/main" id="{43F22EEA-3698-4E33-99CC-59F7BA5AF50D}"/>
              </a:ext>
            </a:extLst>
          </p:cNvPr>
          <p:cNvSpPr txBox="1"/>
          <p:nvPr userDrawn="1"/>
        </p:nvSpPr>
        <p:spPr>
          <a:xfrm>
            <a:off x="6514230" y="-849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pic>
        <p:nvPicPr>
          <p:cNvPr id="2" name="Picture 1">
            <a:extLst>
              <a:ext uri="{FF2B5EF4-FFF2-40B4-BE49-F238E27FC236}">
                <a16:creationId xmlns:a16="http://schemas.microsoft.com/office/drawing/2014/main" id="{0AD6E4D1-71BB-43C0-A692-CA40303D60B0}"/>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583950333"/>
      </p:ext>
    </p:extLst>
  </p:cSld>
  <p:clrMapOvr>
    <a:masterClrMapping/>
  </p:clrMapOvr>
  <p:extLst>
    <p:ext uri="{DCECCB84-F9BA-43D5-87BE-67443E8EF086}">
      <p15:sldGuideLst xmlns:p15="http://schemas.microsoft.com/office/powerpoint/2012/main">
        <p15:guide id="1" orient="horz" pos="663" userDrawn="1">
          <p15:clr>
            <a:srgbClr val="FBAE40"/>
          </p15:clr>
        </p15:guide>
        <p15:guide id="2" pos="325" userDrawn="1">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Headline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A310901A-3F54-4A50-906E-9B8AFC95301C}"/>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solidFill>
            <a:srgbClr val="6D276A"/>
          </a:solidFill>
          <a:ln>
            <a:solidFill>
              <a:schemeClr val="bg1"/>
            </a:solidFill>
          </a:ln>
        </p:spPr>
        <p:txBody>
          <a:bodyPr wrap="square" rtlCol="0" anchor="ctr" anchorCtr="0">
            <a:noAutofit/>
          </a:bodyPr>
          <a:lstStyle/>
          <a:p>
            <a:pPr algn="ctr"/>
            <a:r>
              <a:rPr lang="en-GB" sz="1200" b="1">
                <a:solidFill>
                  <a:schemeClr val="bg1"/>
                </a:solidFill>
                <a:latin typeface="Arial" panose="020B0604020202020204" pitchFamily="34" charset="0"/>
                <a:cs typeface="Arial" panose="020B0604020202020204" pitchFamily="34" charset="0"/>
              </a:rPr>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87721DF9-ECED-4548-80EC-19CB9F7D8637}"/>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54C7BFD9-1E49-4208-AAD0-23051B07271E}"/>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5E1C8D3C-D1E1-4D6D-8C6C-A348BFCDE289}"/>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F505B4D1-194A-4B3E-87EF-CE3910404302}"/>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0A6F6562-BDBE-42D7-9D99-E4612D2BDD96}"/>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5DB5656F-7E08-402B-9F6A-FD02116A232D}"/>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5" name="Group 4">
            <a:extLst>
              <a:ext uri="{FF2B5EF4-FFF2-40B4-BE49-F238E27FC236}">
                <a16:creationId xmlns:a16="http://schemas.microsoft.com/office/drawing/2014/main" id="{E275F06D-9173-C587-6D15-85FE50817EF9}"/>
              </a:ext>
            </a:extLst>
          </p:cNvPr>
          <p:cNvGrpSpPr/>
          <p:nvPr userDrawn="1"/>
        </p:nvGrpSpPr>
        <p:grpSpPr>
          <a:xfrm>
            <a:off x="9547641" y="68610"/>
            <a:ext cx="2569088" cy="310658"/>
            <a:chOff x="9547641" y="55358"/>
            <a:chExt cx="2569088" cy="310658"/>
          </a:xfrm>
        </p:grpSpPr>
        <p:pic>
          <p:nvPicPr>
            <p:cNvPr id="6" name="Picture 5">
              <a:extLst>
                <a:ext uri="{FF2B5EF4-FFF2-40B4-BE49-F238E27FC236}">
                  <a16:creationId xmlns:a16="http://schemas.microsoft.com/office/drawing/2014/main" id="{07BA0085-5336-28F8-2B9B-999B65FD5505}"/>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14" name="Picture 3" descr="NHS 10mm - RGB Blue">
              <a:extLst>
                <a:ext uri="{FF2B5EF4-FFF2-40B4-BE49-F238E27FC236}">
                  <a16:creationId xmlns:a16="http://schemas.microsoft.com/office/drawing/2014/main" id="{FFABCFE5-4637-00E9-1342-A7E95B9F4674}"/>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15" name="Picture 14">
            <a:extLst>
              <a:ext uri="{FF2B5EF4-FFF2-40B4-BE49-F238E27FC236}">
                <a16:creationId xmlns:a16="http://schemas.microsoft.com/office/drawing/2014/main" id="{124472DB-7764-962C-8297-F962BCC9240E}"/>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14925550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enchmarking">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45B167A0-E782-4F49-9E1F-A7C34722CFF5}"/>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algn="ctr">
              <a:defRPr sz="900" b="1">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334A475E-D4F4-4E78-8761-4779D313DF8A}"/>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B34F11A-641C-42CB-9FB8-2A8F4656EA4B}"/>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mj-lt"/>
              </a:defRPr>
            </a:lvl1pPr>
          </a:lstStyle>
          <a:p>
            <a:fld id="{D61AABEC-672F-4B68-B914-690DA978312C}" type="slidenum">
              <a:rPr lang="en-GB" smtClean="0">
                <a:latin typeface="Arial" panose="020B0604020202020204" pitchFamily="34" charset="0"/>
                <a:cs typeface="Arial" panose="020B0604020202020204" pitchFamily="34" charset="0"/>
              </a:rPr>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1159F673-79BE-4279-9925-BBE33E1B4D30}"/>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2A2F1AE8-B5E4-4194-942D-74694762831C}"/>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4F1A16D2-D80C-41CF-AAB4-F6BE83415E9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33B97300-BF75-4ACF-A7B3-8FF4344CDD48}"/>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8AC3C3A4-BFB6-999C-2189-1C8C2C833191}"/>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9DE8015-7B51-C260-3476-37A8466C94C3}"/>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41123E8D-559B-56D9-AB12-5D4164C59683}"/>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8FAB0436-40B4-3000-618F-FDF8E4969EB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1691677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rust results">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94D7DC9-DF7F-4A88-A443-323196247180}"/>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2" name="TextBox 11">
            <a:hlinkClick r:id="rId3" action="ppaction://hlinksldjump"/>
            <a:extLst>
              <a:ext uri="{FF2B5EF4-FFF2-40B4-BE49-F238E27FC236}">
                <a16:creationId xmlns:a16="http://schemas.microsoft.com/office/drawing/2014/main" id="{999828DD-B2D5-477A-A564-F04FE9918CB9}"/>
              </a:ext>
            </a:extLst>
          </p:cNvPr>
          <p:cNvSpPr txBox="1"/>
          <p:nvPr userDrawn="1"/>
        </p:nvSpPr>
        <p:spPr>
          <a:xfrm>
            <a:off x="5018101" y="-6870"/>
            <a:ext cx="1440000"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Trust and site results</a:t>
            </a:r>
          </a:p>
        </p:txBody>
      </p:sp>
      <p:sp>
        <p:nvSpPr>
          <p:cNvPr id="13" name="TextBox 12">
            <a:hlinkClick r:id="rId4" action="ppaction://hlinksldjump"/>
            <a:extLst>
              <a:ext uri="{FF2B5EF4-FFF2-40B4-BE49-F238E27FC236}">
                <a16:creationId xmlns:a16="http://schemas.microsoft.com/office/drawing/2014/main" id="{43F22EEA-3698-4E33-99CC-59F7BA5AF50D}"/>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5" action="ppaction://hlinksldjump" tooltip="Background and methodology"/>
            <a:extLst>
              <a:ext uri="{FF2B5EF4-FFF2-40B4-BE49-F238E27FC236}">
                <a16:creationId xmlns:a16="http://schemas.microsoft.com/office/drawing/2014/main" id="{9235E673-F3BB-40D5-AC9F-F41468BFB39D}"/>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6" action="ppaction://hlinksldjump" tooltip="Headline results"/>
            <a:extLst>
              <a:ext uri="{FF2B5EF4-FFF2-40B4-BE49-F238E27FC236}">
                <a16:creationId xmlns:a16="http://schemas.microsoft.com/office/drawing/2014/main" id="{097932C5-3D23-4B69-ABBE-4E4F10CA679D}"/>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7" action="ppaction://hlinksldjump" tooltip="Benchmarking"/>
            <a:extLst>
              <a:ext uri="{FF2B5EF4-FFF2-40B4-BE49-F238E27FC236}">
                <a16:creationId xmlns:a16="http://schemas.microsoft.com/office/drawing/2014/main" id="{8B10F561-397F-4533-8021-76C2C1C46707}"/>
              </a:ext>
            </a:extLst>
          </p:cNvPr>
          <p:cNvSpPr/>
          <p:nvPr userDrawn="1"/>
        </p:nvSpPr>
        <p:spPr>
          <a:xfrm>
            <a:off x="3531867" y="0"/>
            <a:ext cx="1424252"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FC647D17-02B8-48E6-9DA7-39EEBF1A9827}"/>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5DC27952-DDB0-4423-DE47-408DE8996543}"/>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0D57C9EF-CE73-DE26-76C8-978A4035B2BD}"/>
                </a:ext>
              </a:extLst>
            </p:cNvPr>
            <p:cNvPicPr>
              <a:picLocks noChangeAspect="1"/>
            </p:cNvPicPr>
            <p:nvPr/>
          </p:nvPicPr>
          <p:blipFill>
            <a:blip r:embed="rId8"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66198E2E-8B6A-E81B-22E1-CADA40BFC8BF}"/>
                </a:ext>
              </a:extLst>
            </p:cNvPr>
            <p:cNvPicPr>
              <a:picLocks noChangeAspect="1" noChangeArrowheads="1"/>
            </p:cNvPicPr>
            <p:nvPr userDrawn="1"/>
          </p:nvPicPr>
          <p:blipFill>
            <a:blip r:embed="rId9"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31F2CD2-B209-AD82-CBC5-8C62655CEEC6}"/>
              </a:ext>
            </a:extLst>
          </p:cNvPr>
          <p:cNvPicPr>
            <a:picLocks noChangeAspect="1"/>
          </p:cNvPicPr>
          <p:nvPr userDrawn="1"/>
        </p:nvPicPr>
        <p:blipFill>
          <a:blip r:embed="rId10"/>
          <a:stretch>
            <a:fillRect/>
          </a:stretch>
        </p:blipFill>
        <p:spPr>
          <a:xfrm>
            <a:off x="10537591" y="36790"/>
            <a:ext cx="773524" cy="344679"/>
          </a:xfrm>
          <a:prstGeom prst="rect">
            <a:avLst/>
          </a:prstGeom>
        </p:spPr>
      </p:pic>
    </p:spTree>
    <p:extLst>
      <p:ext uri="{BB962C8B-B14F-4D97-AF65-F5344CB8AC3E}">
        <p14:creationId xmlns:p14="http://schemas.microsoft.com/office/powerpoint/2010/main" val="3751599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rends over time">
    <p:spTree>
      <p:nvGrpSpPr>
        <p:cNvPr id="1" name=""/>
        <p:cNvGrpSpPr/>
        <p:nvPr/>
      </p:nvGrpSpPr>
      <p:grpSpPr>
        <a:xfrm>
          <a:off x="0" y="0"/>
          <a:ext cx="0" cy="0"/>
          <a:chOff x="0" y="0"/>
          <a:chExt cx="0" cy="0"/>
        </a:xfrm>
      </p:grpSpPr>
      <p:sp>
        <p:nvSpPr>
          <p:cNvPr id="24" name="Rectangle 23">
            <a:hlinkClick r:id="rId2" action="ppaction://hlinksldjump" tooltip="Appendix"/>
            <a:extLst>
              <a:ext uri="{FF2B5EF4-FFF2-40B4-BE49-F238E27FC236}">
                <a16:creationId xmlns:a16="http://schemas.microsoft.com/office/drawing/2014/main" id="{B345CA23-1879-42E2-9FD1-5D8B620C4F0F}"/>
              </a:ext>
            </a:extLst>
          </p:cNvPr>
          <p:cNvSpPr/>
          <p:nvPr userDrawn="1"/>
        </p:nvSpPr>
        <p:spPr>
          <a:xfrm>
            <a:off x="6526078"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dirty="0"/>
          </a:p>
        </p:txBody>
      </p:sp>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no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3" name="TextBox 12">
            <a:hlinkClick r:id="rId3" action="ppaction://hlinksldjump"/>
            <a:extLst>
              <a:ext uri="{FF2B5EF4-FFF2-40B4-BE49-F238E27FC236}">
                <a16:creationId xmlns:a16="http://schemas.microsoft.com/office/drawing/2014/main" id="{43F22EEA-3698-4E33-99CC-59F7BA5AF50D}"/>
              </a:ext>
            </a:extLst>
          </p:cNvPr>
          <p:cNvSpPr txBox="1"/>
          <p:nvPr userDrawn="1"/>
        </p:nvSpPr>
        <p:spPr>
          <a:xfrm>
            <a:off x="6486165" y="10712"/>
            <a:ext cx="1501982" cy="432000"/>
          </a:xfrm>
          <a:prstGeom prst="rect">
            <a:avLst/>
          </a:prstGeom>
          <a:solidFill>
            <a:srgbClr val="6D276A"/>
          </a:solidFill>
          <a:ln>
            <a:solidFill>
              <a:schemeClr val="bg1"/>
            </a:solidFill>
          </a:ln>
        </p:spPr>
        <p:txBody>
          <a:bodyPr wrap="square" rtlCol="0" anchor="ctr" anchorCtr="0">
            <a:noAutofit/>
          </a:bodyPr>
          <a:lstStyle>
            <a:defPPr>
              <a:defRPr lang="en-US"/>
            </a:defPPr>
            <a:lvl1pPr lvl="0" algn="ctr">
              <a:defRPr sz="900" b="1">
                <a:solidFill>
                  <a:schemeClr val="bg1"/>
                </a:solidFill>
                <a:latin typeface="Arial" panose="020B0604020202020204" pitchFamily="34" charset="0"/>
                <a:cs typeface="Arial" panose="020B0604020202020204" pitchFamily="34" charset="0"/>
              </a:defRPr>
            </a:lvl1pPr>
          </a:lstStyle>
          <a:p>
            <a:pPr lvl="0"/>
            <a:r>
              <a:rPr lang="en-GB" sz="1200" dirty="0"/>
              <a:t>Change over time</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dirty="0"/>
              <a:t> </a:t>
            </a:r>
          </a:p>
        </p:txBody>
      </p:sp>
      <p:sp>
        <p:nvSpPr>
          <p:cNvPr id="19" name="Rectangle 18">
            <a:hlinkClick r:id="rId4"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5"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6" action="ppaction://hlinksldjump" tooltip="Benchmarking"/>
            <a:extLst>
              <a:ext uri="{FF2B5EF4-FFF2-40B4-BE49-F238E27FC236}">
                <a16:creationId xmlns:a16="http://schemas.microsoft.com/office/drawing/2014/main" id="{B94EF32A-4F14-4EDA-B559-CAC8FDD3F703}"/>
              </a:ext>
            </a:extLst>
          </p:cNvPr>
          <p:cNvSpPr/>
          <p:nvPr userDrawn="1"/>
        </p:nvSpPr>
        <p:spPr>
          <a:xfrm>
            <a:off x="3531866" y="0"/>
            <a:ext cx="144000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34" name="TextBox 33">
            <a:hlinkClick r:id="rId2"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D6451628-94CF-624B-27B7-D02C44C6761B}"/>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907CD7EB-73B1-0A19-F4D4-314D0CB5396D}"/>
                </a:ext>
              </a:extLst>
            </p:cNvPr>
            <p:cNvPicPr>
              <a:picLocks noChangeAspect="1"/>
            </p:cNvPicPr>
            <p:nvPr/>
          </p:nvPicPr>
          <p:blipFill>
            <a:blip r:embed="rId7"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E07B6CDC-0395-C526-77A3-D7E8AF2848E2}"/>
                </a:ext>
              </a:extLst>
            </p:cNvPr>
            <p:cNvPicPr>
              <a:picLocks noChangeAspect="1" noChangeArrowheads="1"/>
            </p:cNvPicPr>
            <p:nvPr userDrawn="1"/>
          </p:nvPicPr>
          <p:blipFill>
            <a:blip r:embed="rId8"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616FBAEB-7CA9-F384-A8AF-4AD7B36986EB}"/>
              </a:ext>
            </a:extLst>
          </p:cNvPr>
          <p:cNvPicPr>
            <a:picLocks noChangeAspect="1"/>
          </p:cNvPicPr>
          <p:nvPr userDrawn="1"/>
        </p:nvPicPr>
        <p:blipFill>
          <a:blip r:embed="rId9"/>
          <a:stretch>
            <a:fillRect/>
          </a:stretch>
        </p:blipFill>
        <p:spPr>
          <a:xfrm>
            <a:off x="10537591" y="36790"/>
            <a:ext cx="773524" cy="344679"/>
          </a:xfrm>
          <a:prstGeom prst="rect">
            <a:avLst/>
          </a:prstGeom>
        </p:spPr>
      </p:pic>
      <p:sp>
        <p:nvSpPr>
          <p:cNvPr id="6" name="TextBox 5">
            <a:hlinkClick r:id="rId10" action="ppaction://hlinksldjump"/>
            <a:extLst>
              <a:ext uri="{FF2B5EF4-FFF2-40B4-BE49-F238E27FC236}">
                <a16:creationId xmlns:a16="http://schemas.microsoft.com/office/drawing/2014/main" id="{17A5F254-1256-5913-7FA4-DEA13D788839}"/>
              </a:ext>
            </a:extLst>
          </p:cNvPr>
          <p:cNvSpPr txBox="1"/>
          <p:nvPr userDrawn="1"/>
        </p:nvSpPr>
        <p:spPr>
          <a:xfrm>
            <a:off x="5018100" y="825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Tree>
    <p:extLst>
      <p:ext uri="{BB962C8B-B14F-4D97-AF65-F5344CB8AC3E}">
        <p14:creationId xmlns:p14="http://schemas.microsoft.com/office/powerpoint/2010/main" val="18487844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Appendix">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9483089"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9" name="TextBox 8">
            <a:extLst>
              <a:ext uri="{FF2B5EF4-FFF2-40B4-BE49-F238E27FC236}">
                <a16:creationId xmlns:a16="http://schemas.microsoft.com/office/drawing/2014/main" id="{4AEA997B-3F36-4CDF-8645-8AE9E6D2C65E}"/>
              </a:ext>
            </a:extLst>
          </p:cNvPr>
          <p:cNvSpPr txBox="1"/>
          <p:nvPr userDrawn="1"/>
        </p:nvSpPr>
        <p:spPr>
          <a:xfrm>
            <a:off x="525308"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Background and methodology</a:t>
            </a:r>
          </a:p>
        </p:txBody>
      </p:sp>
      <p:sp>
        <p:nvSpPr>
          <p:cNvPr id="10" name="TextBox 9">
            <a:extLst>
              <a:ext uri="{FF2B5EF4-FFF2-40B4-BE49-F238E27FC236}">
                <a16:creationId xmlns:a16="http://schemas.microsoft.com/office/drawing/2014/main" id="{0165131E-F79F-4072-AEFE-4CFCF0B37D15}"/>
              </a:ext>
            </a:extLst>
          </p:cNvPr>
          <p:cNvSpPr txBox="1"/>
          <p:nvPr userDrawn="1"/>
        </p:nvSpPr>
        <p:spPr>
          <a:xfrm>
            <a:off x="2023640" y="-6870"/>
            <a:ext cx="1440000" cy="432000"/>
          </a:xfrm>
          <a:prstGeom prst="rect">
            <a:avLst/>
          </a:prstGeom>
          <a:noFill/>
          <a:ln>
            <a:solidFill>
              <a:schemeClr val="bg1"/>
            </a:solidFill>
          </a:ln>
        </p:spPr>
        <p:txBody>
          <a:bodyPr wrap="square" rtlCol="0" anchor="ctr" anchorCtr="0">
            <a:noAutofit/>
          </a:bodyPr>
          <a:lstStyle>
            <a:defPPr>
              <a:defRPr lang="en-US"/>
            </a:defPPr>
            <a:lvl1pPr algn="ctr">
              <a:defRPr sz="900">
                <a:solidFill>
                  <a:schemeClr val="bg1"/>
                </a:solidFill>
                <a:latin typeface="Arial" panose="020B0604020202020204" pitchFamily="34" charset="0"/>
                <a:cs typeface="Arial" panose="020B0604020202020204" pitchFamily="34" charset="0"/>
              </a:defRPr>
            </a:lvl1pPr>
          </a:lstStyle>
          <a:p>
            <a:pPr lvl="0"/>
            <a:r>
              <a:rPr lang="en-GB" sz="1200"/>
              <a:t>Headline results</a:t>
            </a:r>
          </a:p>
        </p:txBody>
      </p:sp>
      <p:sp>
        <p:nvSpPr>
          <p:cNvPr id="11" name="TextBox 10">
            <a:extLst>
              <a:ext uri="{FF2B5EF4-FFF2-40B4-BE49-F238E27FC236}">
                <a16:creationId xmlns:a16="http://schemas.microsoft.com/office/drawing/2014/main" id="{DD86828F-5E82-42A8-93FC-471142B528A5}"/>
              </a:ext>
            </a:extLst>
          </p:cNvPr>
          <p:cNvSpPr txBox="1"/>
          <p:nvPr userDrawn="1"/>
        </p:nvSpPr>
        <p:spPr>
          <a:xfrm>
            <a:off x="3521972" y="-6870"/>
            <a:ext cx="1440000" cy="432000"/>
          </a:xfrm>
          <a:prstGeom prst="rect">
            <a:avLst/>
          </a:prstGeom>
          <a:solidFill>
            <a:srgbClr val="756382"/>
          </a:solidFill>
          <a:ln>
            <a:solidFill>
              <a:schemeClr val="bg1"/>
            </a:solidFill>
          </a:ln>
        </p:spPr>
        <p:txBody>
          <a:bodyPr wrap="square" rtlCol="0" anchor="ctr" anchorCtr="0">
            <a:noAutofit/>
          </a:bodyPr>
          <a:lstStyle>
            <a:defPPr>
              <a:defRPr lang="en-US"/>
            </a:defPPr>
            <a:lvl1pPr lvl="0" algn="ctr">
              <a:defRPr sz="900">
                <a:solidFill>
                  <a:schemeClr val="bg1"/>
                </a:solidFill>
                <a:latin typeface="Arial" panose="020B0604020202020204" pitchFamily="34" charset="0"/>
                <a:cs typeface="Arial" panose="020B0604020202020204" pitchFamily="34" charset="0"/>
              </a:defRPr>
            </a:lvl1pPr>
          </a:lstStyle>
          <a:p>
            <a:pPr lvl="0"/>
            <a:r>
              <a:rPr lang="en-GB" sz="1200" dirty="0"/>
              <a:t>Scoring and benchmarking</a:t>
            </a:r>
          </a:p>
        </p:txBody>
      </p:sp>
      <p:sp>
        <p:nvSpPr>
          <p:cNvPr id="18" name="Title 1">
            <a:extLst>
              <a:ext uri="{FF2B5EF4-FFF2-40B4-BE49-F238E27FC236}">
                <a16:creationId xmlns:a16="http://schemas.microsoft.com/office/drawing/2014/main" id="{36FBB419-B12A-4F75-9158-BCA592CA0BC7}"/>
              </a:ext>
            </a:extLst>
          </p:cNvPr>
          <p:cNvSpPr>
            <a:spLocks noGrp="1"/>
          </p:cNvSpPr>
          <p:nvPr>
            <p:ph type="title"/>
          </p:nvPr>
        </p:nvSpPr>
        <p:spPr>
          <a:xfrm>
            <a:off x="380214" y="494396"/>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dirty="0"/>
              <a:t>Click to edit Master title style</a:t>
            </a:r>
            <a:endParaRPr lang="en-GB" dirty="0"/>
          </a:p>
        </p:txBody>
      </p:sp>
      <p:sp>
        <p:nvSpPr>
          <p:cNvPr id="20" name="Slide Number Placeholder 15">
            <a:extLst>
              <a:ext uri="{FF2B5EF4-FFF2-40B4-BE49-F238E27FC236}">
                <a16:creationId xmlns:a16="http://schemas.microsoft.com/office/drawing/2014/main" id="{D74EA8A2-3B12-46D8-9A01-30F593729733}"/>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9" name="Rectangle 18">
            <a:hlinkClick r:id="rId2" action="ppaction://hlinksldjump" tooltip="Background and methodology"/>
            <a:extLst>
              <a:ext uri="{FF2B5EF4-FFF2-40B4-BE49-F238E27FC236}">
                <a16:creationId xmlns:a16="http://schemas.microsoft.com/office/drawing/2014/main" id="{C8294C4C-0803-4998-ADF5-5784D4C528D6}"/>
              </a:ext>
            </a:extLst>
          </p:cNvPr>
          <p:cNvSpPr/>
          <p:nvPr userDrawn="1"/>
        </p:nvSpPr>
        <p:spPr>
          <a:xfrm>
            <a:off x="537654"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1" name="Rectangle 20">
            <a:hlinkClick r:id="rId3" action="ppaction://hlinksldjump" tooltip="Headline results"/>
            <a:extLst>
              <a:ext uri="{FF2B5EF4-FFF2-40B4-BE49-F238E27FC236}">
                <a16:creationId xmlns:a16="http://schemas.microsoft.com/office/drawing/2014/main" id="{C95C8A8B-FF28-408A-A7E4-98217D07D653}"/>
              </a:ext>
            </a:extLst>
          </p:cNvPr>
          <p:cNvSpPr/>
          <p:nvPr userDrawn="1"/>
        </p:nvSpPr>
        <p:spPr>
          <a:xfrm>
            <a:off x="2034760" y="0"/>
            <a:ext cx="1407687"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200"/>
          </a:p>
        </p:txBody>
      </p:sp>
      <p:sp>
        <p:nvSpPr>
          <p:cNvPr id="22" name="Rectangle 21">
            <a:hlinkClick r:id="rId4" action="ppaction://hlinksldjump" tooltip="Benchmarking"/>
            <a:extLst>
              <a:ext uri="{FF2B5EF4-FFF2-40B4-BE49-F238E27FC236}">
                <a16:creationId xmlns:a16="http://schemas.microsoft.com/office/drawing/2014/main" id="{B94EF32A-4F14-4EDA-B559-CAC8FDD3F703}"/>
              </a:ext>
            </a:extLst>
          </p:cNvPr>
          <p:cNvSpPr/>
          <p:nvPr userDrawn="1"/>
        </p:nvSpPr>
        <p:spPr>
          <a:xfrm>
            <a:off x="3547379" y="-6600"/>
            <a:ext cx="1412480" cy="423512"/>
          </a:xfrm>
          <a:prstGeom prst="rect">
            <a:avLst/>
          </a:prstGeom>
          <a:solidFill>
            <a:srgbClr val="000000">
              <a:alpha val="117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endParaRPr lang="en-GB" sz="1200"/>
          </a:p>
        </p:txBody>
      </p:sp>
      <p:sp>
        <p:nvSpPr>
          <p:cNvPr id="34" name="TextBox 33">
            <a:hlinkClick r:id="rId5" action="ppaction://hlinksldjump"/>
            <a:extLst>
              <a:ext uri="{FF2B5EF4-FFF2-40B4-BE49-F238E27FC236}">
                <a16:creationId xmlns:a16="http://schemas.microsoft.com/office/drawing/2014/main" id="{D56A87FF-C083-4A6A-9F03-AC8723EC3F8C}"/>
              </a:ext>
            </a:extLst>
          </p:cNvPr>
          <p:cNvSpPr txBox="1"/>
          <p:nvPr userDrawn="1"/>
        </p:nvSpPr>
        <p:spPr>
          <a:xfrm>
            <a:off x="8016212" y="-8488"/>
            <a:ext cx="1440000" cy="432000"/>
          </a:xfrm>
          <a:prstGeom prst="rect">
            <a:avLst/>
          </a:prstGeom>
          <a:solidFill>
            <a:srgbClr val="6D276A"/>
          </a:solid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b="1" dirty="0">
                <a:solidFill>
                  <a:schemeClr val="bg1"/>
                </a:solidFill>
                <a:latin typeface="Arial" panose="020B0604020202020204" pitchFamily="34" charset="0"/>
                <a:cs typeface="Arial" panose="020B0604020202020204" pitchFamily="34" charset="0"/>
              </a:rPr>
              <a:t>Comparison to other trusts</a:t>
            </a:r>
          </a:p>
        </p:txBody>
      </p:sp>
      <p:grpSp>
        <p:nvGrpSpPr>
          <p:cNvPr id="2" name="Group 1">
            <a:extLst>
              <a:ext uri="{FF2B5EF4-FFF2-40B4-BE49-F238E27FC236}">
                <a16:creationId xmlns:a16="http://schemas.microsoft.com/office/drawing/2014/main" id="{C04A1E6B-91EC-270C-3504-D842F13476B9}"/>
              </a:ext>
            </a:extLst>
          </p:cNvPr>
          <p:cNvGrpSpPr/>
          <p:nvPr userDrawn="1"/>
        </p:nvGrpSpPr>
        <p:grpSpPr>
          <a:xfrm>
            <a:off x="9547641" y="68610"/>
            <a:ext cx="2569088" cy="310658"/>
            <a:chOff x="9547641" y="55358"/>
            <a:chExt cx="2569088" cy="310658"/>
          </a:xfrm>
        </p:grpSpPr>
        <p:pic>
          <p:nvPicPr>
            <p:cNvPr id="3" name="Picture 2">
              <a:extLst>
                <a:ext uri="{FF2B5EF4-FFF2-40B4-BE49-F238E27FC236}">
                  <a16:creationId xmlns:a16="http://schemas.microsoft.com/office/drawing/2014/main" id="{D0EFDDC9-985C-85CA-00ED-8CB739E71E83}"/>
                </a:ext>
              </a:extLst>
            </p:cNvPr>
            <p:cNvPicPr>
              <a:picLocks noChangeAspect="1"/>
            </p:cNvPicPr>
            <p:nvPr/>
          </p:nvPicPr>
          <p:blipFill>
            <a:blip r:embed="rId6" cstate="hqprint">
              <a:extLst>
                <a:ext uri="{28A0092B-C50C-407E-A947-70E740481C1C}">
                  <a14:useLocalDpi xmlns:a14="http://schemas.microsoft.com/office/drawing/2010/main" val="0"/>
                </a:ext>
              </a:extLst>
            </a:blip>
            <a:stretch>
              <a:fillRect/>
            </a:stretch>
          </p:blipFill>
          <p:spPr>
            <a:xfrm>
              <a:off x="9547641" y="92923"/>
              <a:ext cx="860982" cy="273093"/>
            </a:xfrm>
            <a:prstGeom prst="rect">
              <a:avLst/>
            </a:prstGeom>
          </p:spPr>
        </p:pic>
        <p:pic>
          <p:nvPicPr>
            <p:cNvPr id="4" name="Picture 3" descr="NHS 10mm - RGB Blue">
              <a:extLst>
                <a:ext uri="{FF2B5EF4-FFF2-40B4-BE49-F238E27FC236}">
                  <a16:creationId xmlns:a16="http://schemas.microsoft.com/office/drawing/2014/main" id="{A247AB5F-23D2-E91A-5984-F35EF298ECB6}"/>
                </a:ext>
              </a:extLst>
            </p:cNvPr>
            <p:cNvPicPr>
              <a:picLocks noChangeAspect="1" noChangeArrowheads="1"/>
            </p:cNvPicPr>
            <p:nvPr userDrawn="1"/>
          </p:nvPicPr>
          <p:blipFill>
            <a:blip r:embed="rId7" cstate="hqprint">
              <a:extLst>
                <a:ext uri="{28A0092B-C50C-407E-A947-70E740481C1C}">
                  <a14:useLocalDpi xmlns:a14="http://schemas.microsoft.com/office/drawing/2010/main" val="0"/>
                </a:ext>
              </a:extLst>
            </a:blip>
            <a:srcRect/>
            <a:stretch>
              <a:fillRect/>
            </a:stretch>
          </p:blipFill>
          <p:spPr bwMode="auto">
            <a:xfrm>
              <a:off x="11440084" y="55358"/>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5" name="Picture 4">
            <a:extLst>
              <a:ext uri="{FF2B5EF4-FFF2-40B4-BE49-F238E27FC236}">
                <a16:creationId xmlns:a16="http://schemas.microsoft.com/office/drawing/2014/main" id="{A043A2F3-E2C5-AFCB-8103-AE26F3E3B131}"/>
              </a:ext>
            </a:extLst>
          </p:cNvPr>
          <p:cNvPicPr>
            <a:picLocks noChangeAspect="1"/>
          </p:cNvPicPr>
          <p:nvPr userDrawn="1"/>
        </p:nvPicPr>
        <p:blipFill>
          <a:blip r:embed="rId8"/>
          <a:stretch>
            <a:fillRect/>
          </a:stretch>
        </p:blipFill>
        <p:spPr>
          <a:xfrm>
            <a:off x="10537591" y="36790"/>
            <a:ext cx="773524" cy="344679"/>
          </a:xfrm>
          <a:prstGeom prst="rect">
            <a:avLst/>
          </a:prstGeom>
        </p:spPr>
      </p:pic>
      <p:sp>
        <p:nvSpPr>
          <p:cNvPr id="6" name="TextBox 5">
            <a:hlinkClick r:id="rId9" action="ppaction://hlinksldjump"/>
            <a:extLst>
              <a:ext uri="{FF2B5EF4-FFF2-40B4-BE49-F238E27FC236}">
                <a16:creationId xmlns:a16="http://schemas.microsoft.com/office/drawing/2014/main" id="{42EA23C0-9EC1-1467-F338-63C7F4E0AFF4}"/>
              </a:ext>
            </a:extLst>
          </p:cNvPr>
          <p:cNvSpPr txBox="1"/>
          <p:nvPr userDrawn="1"/>
        </p:nvSpPr>
        <p:spPr>
          <a:xfrm>
            <a:off x="5056480" y="-1288"/>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12" name="TextBox 11">
            <a:hlinkClick r:id="rId10" action="ppaction://hlinksldjump"/>
            <a:extLst>
              <a:ext uri="{FF2B5EF4-FFF2-40B4-BE49-F238E27FC236}">
                <a16:creationId xmlns:a16="http://schemas.microsoft.com/office/drawing/2014/main" id="{40BA1032-E7EE-D27C-BE67-C9887F187664}"/>
              </a:ext>
            </a:extLst>
          </p:cNvPr>
          <p:cNvSpPr txBox="1"/>
          <p:nvPr userDrawn="1"/>
        </p:nvSpPr>
        <p:spPr>
          <a:xfrm>
            <a:off x="6514230" y="-6870"/>
            <a:ext cx="1440000" cy="4320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Change over time</a:t>
            </a:r>
          </a:p>
        </p:txBody>
      </p:sp>
    </p:spTree>
    <p:extLst>
      <p:ext uri="{BB962C8B-B14F-4D97-AF65-F5344CB8AC3E}">
        <p14:creationId xmlns:p14="http://schemas.microsoft.com/office/powerpoint/2010/main" val="3243754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Diagram (long) x 1 box">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85634C67-6B7A-4CE8-8808-F68C16684C68}"/>
              </a:ext>
            </a:extLst>
          </p:cNvPr>
          <p:cNvSpPr/>
          <p:nvPr userDrawn="1"/>
        </p:nvSpPr>
        <p:spPr>
          <a:xfrm>
            <a:off x="-1136" y="5906979"/>
            <a:ext cx="12193135" cy="951022"/>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white"/>
              </a:solidFill>
              <a:effectLst/>
              <a:uLnTx/>
              <a:uFillTx/>
              <a:latin typeface="Arial"/>
              <a:ea typeface="+mn-ea"/>
              <a:cs typeface="+mn-cs"/>
            </a:endParaRPr>
          </a:p>
        </p:txBody>
      </p:sp>
      <p:pic>
        <p:nvPicPr>
          <p:cNvPr id="10" name="Picture 9">
            <a:extLst>
              <a:ext uri="{FF2B5EF4-FFF2-40B4-BE49-F238E27FC236}">
                <a16:creationId xmlns:a16="http://schemas.microsoft.com/office/drawing/2014/main" id="{9320CAEE-B5B1-47DD-8D39-27F174AC0EA4}"/>
              </a:ext>
            </a:extLst>
          </p:cNvPr>
          <p:cNvPicPr/>
          <p:nvPr userDrawn="1"/>
        </p:nvPicPr>
        <p:blipFill>
          <a:blip r:embed="rId2" cstate="print">
            <a:extLst>
              <a:ext uri="{28A0092B-C50C-407E-A947-70E740481C1C}">
                <a14:useLocalDpi xmlns:a14="http://schemas.microsoft.com/office/drawing/2010/main" val="0"/>
              </a:ext>
            </a:extLst>
          </a:blip>
          <a:stretch>
            <a:fillRect/>
          </a:stretch>
        </p:blipFill>
        <p:spPr>
          <a:xfrm>
            <a:off x="9982200" y="279645"/>
            <a:ext cx="1800403" cy="588148"/>
          </a:xfrm>
          <a:prstGeom prst="rect">
            <a:avLst/>
          </a:prstGeom>
        </p:spPr>
      </p:pic>
      <p:pic>
        <p:nvPicPr>
          <p:cNvPr id="15" name="Picture 3" descr="NHS 10mm - RGB Blue">
            <a:extLst>
              <a:ext uri="{FF2B5EF4-FFF2-40B4-BE49-F238E27FC236}">
                <a16:creationId xmlns:a16="http://schemas.microsoft.com/office/drawing/2014/main" id="{69F5E781-99C4-4D0C-ABFE-5DD76B17667F}"/>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63823" y="266693"/>
            <a:ext cx="1159567" cy="46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Slide Number Placeholder 15">
            <a:extLst>
              <a:ext uri="{FF2B5EF4-FFF2-40B4-BE49-F238E27FC236}">
                <a16:creationId xmlns:a16="http://schemas.microsoft.com/office/drawing/2014/main" id="{AA25B19C-96F7-4DFB-94E8-FD2F04420B38}"/>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bg1"/>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7" name="organisation_info">
            <a:extLst>
              <a:ext uri="{FF2B5EF4-FFF2-40B4-BE49-F238E27FC236}">
                <a16:creationId xmlns:a16="http://schemas.microsoft.com/office/drawing/2014/main" id="{6F091BAF-E9B6-458B-8B30-6AE60E0C7A17}"/>
              </a:ext>
            </a:extLst>
          </p:cNvPr>
          <p:cNvSpPr txBox="1">
            <a:spLocks/>
          </p:cNvSpPr>
          <p:nvPr userDrawn="1"/>
        </p:nvSpPr>
        <p:spPr>
          <a:xfrm>
            <a:off x="741600" y="6551318"/>
            <a:ext cx="4129336" cy="123111"/>
          </a:xfrm>
          <a:prstGeom prst="rect">
            <a:avLst/>
          </a:prstGeom>
        </p:spPr>
        <p:txBody>
          <a:bodyPr vert="horz" wrap="non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bg1"/>
                </a:solidFill>
                <a:latin typeface="Arial" panose="020B0604020202020204" pitchFamily="34" charset="0"/>
                <a:cs typeface="Arial" panose="020B0604020202020204" pitchFamily="34" charset="0"/>
              </a:rPr>
              <a:t>Adult Inpatient Survey 2025 </a:t>
            </a:r>
            <a:r>
              <a:rPr lang="en-GB" sz="800">
                <a:solidFill>
                  <a:schemeClr val="bg1"/>
                </a:solidFill>
                <a:latin typeface="Arial" panose="020B0604020202020204" pitchFamily="34" charset="0"/>
                <a:cs typeface="Arial" panose="020B0604020202020204" pitchFamily="34" charset="0"/>
              </a:rPr>
              <a:t>| RXP | County Durham and Darlington NHS Foundation Trust</a:t>
            </a:r>
            <a:endParaRPr lang="en-US" sz="8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207230697"/>
      </p:ext>
    </p:extLst>
  </p:cSld>
  <p:clrMapOvr>
    <a:masterClrMapping/>
  </p:clrMapOvr>
  <p:extLst>
    <p:ext uri="{DCECCB84-F9BA-43D5-87BE-67443E8EF086}">
      <p15:sldGuideLst xmlns:p15="http://schemas.microsoft.com/office/powerpoint/2012/main"/>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userDrawn="1">
  <p:cSld name="Change over tim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ECD0931-1CAA-4B86-B136-24ADD913D61D}"/>
              </a:ext>
            </a:extLst>
          </p:cNvPr>
          <p:cNvSpPr/>
          <p:nvPr userDrawn="1"/>
        </p:nvSpPr>
        <p:spPr>
          <a:xfrm>
            <a:off x="-26876" y="406712"/>
            <a:ext cx="12218324" cy="36000"/>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a:extLst>
              <a:ext uri="{FF2B5EF4-FFF2-40B4-BE49-F238E27FC236}">
                <a16:creationId xmlns:a16="http://schemas.microsoft.com/office/drawing/2014/main" id="{32A53561-5CE1-45B1-B445-9363866692B5}"/>
              </a:ext>
            </a:extLst>
          </p:cNvPr>
          <p:cNvSpPr/>
          <p:nvPr userDrawn="1"/>
        </p:nvSpPr>
        <p:spPr>
          <a:xfrm>
            <a:off x="-26877" y="0"/>
            <a:ext cx="8771382" cy="426188"/>
          </a:xfrm>
          <a:prstGeom prst="rect">
            <a:avLst/>
          </a:prstGeom>
          <a:solidFill>
            <a:srgbClr val="75638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itle 1">
            <a:extLst>
              <a:ext uri="{FF2B5EF4-FFF2-40B4-BE49-F238E27FC236}">
                <a16:creationId xmlns:a16="http://schemas.microsoft.com/office/drawing/2014/main" id="{54BF083B-C206-484A-813F-BCDF20F73D79}"/>
              </a:ext>
            </a:extLst>
          </p:cNvPr>
          <p:cNvSpPr>
            <a:spLocks noGrp="1"/>
          </p:cNvSpPr>
          <p:nvPr>
            <p:ph type="title"/>
          </p:nvPr>
        </p:nvSpPr>
        <p:spPr>
          <a:xfrm>
            <a:off x="419970" y="613664"/>
            <a:ext cx="11417697" cy="654856"/>
          </a:xfrm>
        </p:spPr>
        <p:txBody>
          <a:bodyPr/>
          <a:lstStyle>
            <a:lvl1pPr>
              <a:defRPr kumimoji="0" lang="en-GB" sz="2800" b="1" i="0" u="none" strike="noStrike" kern="1200" cap="none" spc="0" normalizeH="0" baseline="0" dirty="0">
                <a:ln>
                  <a:noFill/>
                </a:ln>
                <a:solidFill>
                  <a:srgbClr val="6D276A"/>
                </a:solidFill>
                <a:effectLst/>
                <a:uLnTx/>
                <a:uFillTx/>
                <a:latin typeface="Arial"/>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lang="en-US"/>
              <a:t>Click to edit Master title style</a:t>
            </a:r>
            <a:endParaRPr lang="en-GB"/>
          </a:p>
        </p:txBody>
      </p:sp>
      <p:sp>
        <p:nvSpPr>
          <p:cNvPr id="20" name="Slide Number Placeholder 15">
            <a:extLst>
              <a:ext uri="{FF2B5EF4-FFF2-40B4-BE49-F238E27FC236}">
                <a16:creationId xmlns:a16="http://schemas.microsoft.com/office/drawing/2014/main" id="{E87D3193-D79D-4063-A590-6C8020F0105F}"/>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grpSp>
        <p:nvGrpSpPr>
          <p:cNvPr id="30" name="Group 29">
            <a:extLst>
              <a:ext uri="{FF2B5EF4-FFF2-40B4-BE49-F238E27FC236}">
                <a16:creationId xmlns:a16="http://schemas.microsoft.com/office/drawing/2014/main" id="{979538B8-5305-471D-BCA6-28061BEC12CB}"/>
              </a:ext>
            </a:extLst>
          </p:cNvPr>
          <p:cNvGrpSpPr/>
          <p:nvPr userDrawn="1"/>
        </p:nvGrpSpPr>
        <p:grpSpPr>
          <a:xfrm>
            <a:off x="8902714" y="60079"/>
            <a:ext cx="3107187" cy="298411"/>
            <a:chOff x="8902714" y="60079"/>
            <a:chExt cx="3107187" cy="298411"/>
          </a:xfrm>
        </p:grpSpPr>
        <p:pic>
          <p:nvPicPr>
            <p:cNvPr id="31" name="Picture 30">
              <a:extLst>
                <a:ext uri="{FF2B5EF4-FFF2-40B4-BE49-F238E27FC236}">
                  <a16:creationId xmlns:a16="http://schemas.microsoft.com/office/drawing/2014/main" id="{C29FFD17-9D9D-40F2-8CBC-FA03B27CD80A}"/>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902714" y="85397"/>
              <a:ext cx="860982" cy="273093"/>
            </a:xfrm>
            <a:prstGeom prst="rect">
              <a:avLst/>
            </a:prstGeom>
          </p:spPr>
        </p:pic>
        <p:pic>
          <p:nvPicPr>
            <p:cNvPr id="32" name="Picture 3" descr="NHS 10mm - RGB Blue">
              <a:extLst>
                <a:ext uri="{FF2B5EF4-FFF2-40B4-BE49-F238E27FC236}">
                  <a16:creationId xmlns:a16="http://schemas.microsoft.com/office/drawing/2014/main" id="{4D853D39-A296-43CB-B926-EDDF3C32FAE4}"/>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11333256" y="60079"/>
              <a:ext cx="676645" cy="2730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pic>
        <p:nvPicPr>
          <p:cNvPr id="33" name="Picture 32">
            <a:extLst>
              <a:ext uri="{FF2B5EF4-FFF2-40B4-BE49-F238E27FC236}">
                <a16:creationId xmlns:a16="http://schemas.microsoft.com/office/drawing/2014/main" id="{C659D7A6-54AF-4ECE-850C-98EBD8FFBA27}"/>
              </a:ext>
            </a:extLst>
          </p:cNvPr>
          <p:cNvPicPr>
            <a:picLocks noChangeAspect="1"/>
          </p:cNvPicPr>
          <p:nvPr userDrawn="1"/>
        </p:nvPicPr>
        <p:blipFill>
          <a:blip r:embed="rId4"/>
          <a:stretch>
            <a:fillRect/>
          </a:stretch>
        </p:blipFill>
        <p:spPr>
          <a:xfrm>
            <a:off x="10161714" y="24285"/>
            <a:ext cx="773524" cy="344679"/>
          </a:xfrm>
          <a:prstGeom prst="rect">
            <a:avLst/>
          </a:prstGeom>
        </p:spPr>
      </p:pic>
      <p:sp>
        <p:nvSpPr>
          <p:cNvPr id="2" name="TextBox 1">
            <a:hlinkClick r:id="rId5" action="ppaction://hlinksldjump"/>
            <a:extLst>
              <a:ext uri="{FF2B5EF4-FFF2-40B4-BE49-F238E27FC236}">
                <a16:creationId xmlns:a16="http://schemas.microsoft.com/office/drawing/2014/main" id="{F9D7E9C1-E39D-C968-7723-DAAEC13F7E7A}"/>
              </a:ext>
            </a:extLst>
          </p:cNvPr>
          <p:cNvSpPr txBox="1"/>
          <p:nvPr userDrawn="1"/>
        </p:nvSpPr>
        <p:spPr>
          <a:xfrm>
            <a:off x="156475" y="7880"/>
            <a:ext cx="1407600" cy="424800"/>
          </a:xfrm>
          <a:prstGeom prst="rect">
            <a:avLst/>
          </a:prstGeom>
          <a:noFill/>
          <a:ln>
            <a:solidFill>
              <a:schemeClr val="bg1"/>
            </a:solidFill>
          </a:ln>
        </p:spPr>
        <p:txBody>
          <a:bodyPr wrap="square" rtlCol="0" anchor="ctr" anchorCtr="0">
            <a:noAutofit/>
          </a:bodyPr>
          <a:lstStyle/>
          <a:p>
            <a:pPr algn="ctr"/>
            <a:r>
              <a:rPr lang="en-GB" sz="1200" b="0">
                <a:solidFill>
                  <a:schemeClr val="bg1"/>
                </a:solidFill>
                <a:latin typeface="Arial" panose="020B0604020202020204" pitchFamily="34" charset="0"/>
                <a:cs typeface="Arial" panose="020B0604020202020204" pitchFamily="34" charset="0"/>
              </a:rPr>
              <a:t>Background and methodology</a:t>
            </a:r>
          </a:p>
        </p:txBody>
      </p:sp>
      <p:sp>
        <p:nvSpPr>
          <p:cNvPr id="3" name="TextBox 2">
            <a:hlinkClick r:id="rId6" action="ppaction://hlinksldjump"/>
            <a:extLst>
              <a:ext uri="{FF2B5EF4-FFF2-40B4-BE49-F238E27FC236}">
                <a16:creationId xmlns:a16="http://schemas.microsoft.com/office/drawing/2014/main" id="{8A3EEBFC-1A52-5927-3CBF-CAFE8D83145E}"/>
              </a:ext>
            </a:extLst>
          </p:cNvPr>
          <p:cNvSpPr txBox="1"/>
          <p:nvPr userDrawn="1"/>
        </p:nvSpPr>
        <p:spPr>
          <a:xfrm>
            <a:off x="1587680" y="-1504"/>
            <a:ext cx="1407600" cy="424800"/>
          </a:xfrm>
          <a:prstGeom prst="rect">
            <a:avLst/>
          </a:prstGeom>
          <a:noFill/>
          <a:ln>
            <a:solidFill>
              <a:schemeClr val="bg1"/>
            </a:solidFill>
          </a:ln>
        </p:spPr>
        <p:txBody>
          <a:bodyPr wrap="square" rtlCol="0" anchor="ctr" anchorCtr="0">
            <a:noAutofit/>
          </a:bodyPr>
          <a:lstStyle/>
          <a:p>
            <a:pPr algn="ctr"/>
            <a:r>
              <a:rPr lang="en-GB" sz="1200">
                <a:solidFill>
                  <a:schemeClr val="bg1"/>
                </a:solidFill>
                <a:latin typeface="Arial" panose="020B0604020202020204" pitchFamily="34" charset="0"/>
                <a:cs typeface="Arial" panose="020B0604020202020204" pitchFamily="34" charset="0"/>
              </a:rPr>
              <a:t>Headline results</a:t>
            </a:r>
          </a:p>
        </p:txBody>
      </p:sp>
      <p:sp>
        <p:nvSpPr>
          <p:cNvPr id="4" name="TextBox 3">
            <a:hlinkClick r:id="rId7" action="ppaction://hlinksldjump"/>
            <a:extLst>
              <a:ext uri="{FF2B5EF4-FFF2-40B4-BE49-F238E27FC236}">
                <a16:creationId xmlns:a16="http://schemas.microsoft.com/office/drawing/2014/main" id="{94417F07-FC25-1780-BDBF-2E0D295BA456}"/>
              </a:ext>
            </a:extLst>
          </p:cNvPr>
          <p:cNvSpPr txBox="1"/>
          <p:nvPr userDrawn="1"/>
        </p:nvSpPr>
        <p:spPr>
          <a:xfrm>
            <a:off x="3029349" y="7880"/>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Scoring and benchmarking</a:t>
            </a:r>
          </a:p>
        </p:txBody>
      </p:sp>
      <p:sp>
        <p:nvSpPr>
          <p:cNvPr id="5" name="TextBox 4">
            <a:hlinkClick r:id="rId8" action="ppaction://hlinksldjump"/>
            <a:extLst>
              <a:ext uri="{FF2B5EF4-FFF2-40B4-BE49-F238E27FC236}">
                <a16:creationId xmlns:a16="http://schemas.microsoft.com/office/drawing/2014/main" id="{876D6199-6821-AD56-4B4A-3BEE0DEC8732}"/>
              </a:ext>
            </a:extLst>
          </p:cNvPr>
          <p:cNvSpPr txBox="1"/>
          <p:nvPr userDrawn="1"/>
        </p:nvSpPr>
        <p:spPr>
          <a:xfrm>
            <a:off x="4471018" y="-1504"/>
            <a:ext cx="1407600" cy="424800"/>
          </a:xfrm>
          <a:prstGeom prst="rect">
            <a:avLst/>
          </a:prstGeom>
          <a:noFill/>
          <a:ln>
            <a:solidFill>
              <a:schemeClr val="bg1"/>
            </a:solidFill>
          </a:ln>
        </p:spPr>
        <p:txBody>
          <a:bodyPr wrap="square" rtlCol="0" anchor="ctr" anchorCtr="0">
            <a:noAutofit/>
          </a:bodyPr>
          <a:lstStyle/>
          <a:p>
            <a:pPr algn="ctr"/>
            <a:r>
              <a:rPr lang="en-GB" sz="1200" dirty="0">
                <a:solidFill>
                  <a:schemeClr val="bg1"/>
                </a:solidFill>
                <a:latin typeface="Arial" panose="020B0604020202020204" pitchFamily="34" charset="0"/>
                <a:cs typeface="Arial" panose="020B0604020202020204" pitchFamily="34" charset="0"/>
              </a:rPr>
              <a:t>Trust and site results</a:t>
            </a:r>
          </a:p>
        </p:txBody>
      </p:sp>
      <p:sp>
        <p:nvSpPr>
          <p:cNvPr id="6" name="TextBox 5">
            <a:hlinkClick r:id="rId9" action="ppaction://hlinksldjump"/>
            <a:extLst>
              <a:ext uri="{FF2B5EF4-FFF2-40B4-BE49-F238E27FC236}">
                <a16:creationId xmlns:a16="http://schemas.microsoft.com/office/drawing/2014/main" id="{1087AC65-32F9-077A-DB81-47AE420A6055}"/>
              </a:ext>
            </a:extLst>
          </p:cNvPr>
          <p:cNvSpPr txBox="1"/>
          <p:nvPr userDrawn="1"/>
        </p:nvSpPr>
        <p:spPr>
          <a:xfrm>
            <a:off x="7312500" y="5554"/>
            <a:ext cx="1407600" cy="424800"/>
          </a:xfrm>
          <a:prstGeom prst="rect">
            <a:avLst/>
          </a:prstGeom>
          <a:noFill/>
          <a:ln>
            <a:solidFill>
              <a:schemeClr val="bg1"/>
            </a:solidFill>
          </a:ln>
        </p:spPr>
        <p:txBody>
          <a:bodyPr wrap="square" rtlCol="0" anchor="ctr" anchorCtr="0">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200" dirty="0">
                <a:solidFill>
                  <a:schemeClr val="bg1"/>
                </a:solidFill>
                <a:latin typeface="Arial" panose="020B0604020202020204" pitchFamily="34" charset="0"/>
                <a:cs typeface="Arial" panose="020B0604020202020204" pitchFamily="34" charset="0"/>
              </a:rPr>
              <a:t>Comparison to other trusts</a:t>
            </a:r>
          </a:p>
        </p:txBody>
      </p:sp>
      <p:sp>
        <p:nvSpPr>
          <p:cNvPr id="14" name="TextBox 13">
            <a:hlinkClick r:id="rId10" action="ppaction://hlinksldjump"/>
            <a:extLst>
              <a:ext uri="{FF2B5EF4-FFF2-40B4-BE49-F238E27FC236}">
                <a16:creationId xmlns:a16="http://schemas.microsoft.com/office/drawing/2014/main" id="{D49524EF-A597-F605-C1D8-95C285691DDA}"/>
              </a:ext>
            </a:extLst>
          </p:cNvPr>
          <p:cNvSpPr txBox="1"/>
          <p:nvPr userDrawn="1"/>
        </p:nvSpPr>
        <p:spPr>
          <a:xfrm>
            <a:off x="5891758" y="7880"/>
            <a:ext cx="1462597" cy="424800"/>
          </a:xfrm>
          <a:prstGeom prst="rect">
            <a:avLst/>
          </a:prstGeom>
          <a:solidFill>
            <a:srgbClr val="6D276A"/>
          </a:solidFill>
          <a:ln>
            <a:solidFill>
              <a:schemeClr val="bg1"/>
            </a:solidFill>
          </a:ln>
        </p:spPr>
        <p:txBody>
          <a:bodyPr wrap="square" rtlCol="0" anchor="ctr" anchorCtr="0">
            <a:noAutofit/>
          </a:bodyPr>
          <a:lstStyle/>
          <a:p>
            <a:pPr algn="ctr"/>
            <a:r>
              <a:rPr lang="en-US" sz="1200" b="1" dirty="0">
                <a:solidFill>
                  <a:schemeClr val="bg1"/>
                </a:solidFill>
                <a:latin typeface="Arial" panose="020B0604020202020204" pitchFamily="34" charset="0"/>
                <a:cs typeface="Arial" panose="020B0604020202020204" pitchFamily="34" charset="0"/>
              </a:rPr>
              <a:t>C</a:t>
            </a:r>
            <a:r>
              <a:rPr lang="en-GB" sz="1200" b="1" dirty="0">
                <a:solidFill>
                  <a:schemeClr val="bg1"/>
                </a:solidFill>
                <a:latin typeface="Arial" panose="020B0604020202020204" pitchFamily="34" charset="0"/>
                <a:cs typeface="Arial" panose="020B0604020202020204" pitchFamily="34" charset="0"/>
              </a:rPr>
              <a:t>hange over time</a:t>
            </a:r>
          </a:p>
        </p:txBody>
      </p:sp>
    </p:spTree>
    <p:extLst>
      <p:ext uri="{BB962C8B-B14F-4D97-AF65-F5344CB8AC3E}">
        <p14:creationId xmlns:p14="http://schemas.microsoft.com/office/powerpoint/2010/main" val="38101528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59B9D17-925C-4E04-BD0C-ACF69D8BA2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F41C294-D188-4593-9745-6CAAF92B0892}"/>
              </a:ext>
            </a:extLst>
          </p:cNvPr>
          <p:cNvSpPr>
            <a:spLocks noGrp="1"/>
          </p:cNvSpPr>
          <p:nvPr>
            <p:ph type="body" idx="1"/>
          </p:nvPr>
        </p:nvSpPr>
        <p:spPr>
          <a:xfrm>
            <a:off x="838200" y="1847850"/>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8" name="Slide Number Placeholder 15">
            <a:extLst>
              <a:ext uri="{FF2B5EF4-FFF2-40B4-BE49-F238E27FC236}">
                <a16:creationId xmlns:a16="http://schemas.microsoft.com/office/drawing/2014/main" id="{62D97E37-D3B0-436C-BD54-C977A3FAC801}"/>
              </a:ext>
            </a:extLst>
          </p:cNvPr>
          <p:cNvSpPr>
            <a:spLocks noGrp="1"/>
          </p:cNvSpPr>
          <p:nvPr>
            <p:ph type="sldNum" sz="quarter" idx="4"/>
          </p:nvPr>
        </p:nvSpPr>
        <p:spPr>
          <a:xfrm>
            <a:off x="437230" y="6309304"/>
            <a:ext cx="304370" cy="365125"/>
          </a:xfrm>
          <a:prstGeom prst="rect">
            <a:avLst/>
          </a:prstGeom>
        </p:spPr>
        <p:txBody>
          <a:bodyPr vert="horz" wrap="none" lIns="0" tIns="0" rIns="0" bIns="0" rtlCol="0" anchor="b"/>
          <a:lstStyle>
            <a:lvl1pPr algn="l">
              <a:defRPr lang="en-GB" sz="900" b="1" smtClean="0">
                <a:solidFill>
                  <a:schemeClr val="tx1">
                    <a:lumMod val="75000"/>
                    <a:lumOff val="25000"/>
                  </a:schemeClr>
                </a:solidFill>
                <a:latin typeface="Arial" panose="020B0604020202020204" pitchFamily="34" charset="0"/>
                <a:cs typeface="Arial" panose="020B0604020202020204" pitchFamily="34" charset="0"/>
              </a:defRPr>
            </a:lvl1pPr>
          </a:lstStyle>
          <a:p>
            <a:fld id="{D61AABEC-672F-4B68-B914-690DA978312C}" type="slidenum">
              <a:rPr lang="en-GB" smtClean="0"/>
              <a:pPr/>
              <a:t>‹#›</a:t>
            </a:fld>
            <a:r>
              <a:rPr lang="en-GB"/>
              <a:t> </a:t>
            </a:r>
          </a:p>
        </p:txBody>
      </p:sp>
      <p:sp>
        <p:nvSpPr>
          <p:cNvPr id="10" name="organisation_info">
            <a:extLst>
              <a:ext uri="{FF2B5EF4-FFF2-40B4-BE49-F238E27FC236}">
                <a16:creationId xmlns:a16="http://schemas.microsoft.com/office/drawing/2014/main" id="{3780D6B6-FA2C-484D-92E8-7BCBE8A731B8}"/>
              </a:ext>
            </a:extLst>
          </p:cNvPr>
          <p:cNvSpPr txBox="1">
            <a:spLocks/>
          </p:cNvSpPr>
          <p:nvPr userDrawn="1"/>
        </p:nvSpPr>
        <p:spPr>
          <a:xfrm>
            <a:off x="741600" y="6551318"/>
            <a:ext cx="5578450" cy="123111"/>
          </a:xfrm>
          <a:prstGeom prst="rect">
            <a:avLst/>
          </a:prstGeom>
        </p:spPr>
        <p:txBody>
          <a:bodyPr vert="horz" wrap="square" lIns="0" tIns="0" rIns="0" bIns="0" rtlCol="0" anchor="ctr">
            <a:spAutoFit/>
          </a:bodyPr>
          <a:lstStyle>
            <a:defPPr>
              <a:defRPr lang="fr-FR"/>
            </a:defPPr>
            <a:lvl1pPr marL="0" algn="l" defTabSz="914400" rtl="0" eaLnBrk="1" latinLnBrk="0" hangingPunct="1">
              <a:defRPr sz="900" b="0" kern="1200">
                <a:solidFill>
                  <a:schemeClr val="bg2">
                    <a:lumMod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r>
              <a:rPr lang="en-GB" sz="800" dirty="0">
                <a:solidFill>
                  <a:schemeClr val="tx1">
                    <a:lumMod val="75000"/>
                    <a:lumOff val="25000"/>
                  </a:schemeClr>
                </a:solidFill>
                <a:latin typeface="Arial" panose="020B0604020202020204" pitchFamily="34" charset="0"/>
                <a:cs typeface="Arial" panose="020B0604020202020204" pitchFamily="34" charset="0"/>
              </a:rPr>
              <a:t>Adult Inpatient Survey 2025 </a:t>
            </a:r>
            <a:r>
              <a:rPr lang="en-GB" sz="800">
                <a:solidFill>
                  <a:schemeClr val="tx1">
                    <a:lumMod val="75000"/>
                    <a:lumOff val="25000"/>
                  </a:schemeClr>
                </a:solidFill>
                <a:latin typeface="Arial" panose="020B0604020202020204" pitchFamily="34" charset="0"/>
                <a:cs typeface="Arial" panose="020B0604020202020204" pitchFamily="34" charset="0"/>
              </a:rPr>
              <a:t>| RXP | County Durham and Darlington NHS Foundation Trust </a:t>
            </a:r>
            <a:endParaRPr lang="en-US" sz="800" dirty="0">
              <a:solidFill>
                <a:schemeClr val="tx1">
                  <a:lumMod val="75000"/>
                  <a:lumOff val="25000"/>
                </a:schemeClr>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8116284"/>
      </p:ext>
    </p:extLst>
  </p:cSld>
  <p:clrMap bg1="lt1" tx1="dk1" bg2="lt2" tx2="dk2" accent1="accent1" accent2="accent2" accent3="accent3" accent4="accent4" accent5="accent5" accent6="accent6" hlink="hlink" folHlink="folHlink"/>
  <p:sldLayoutIdLst>
    <p:sldLayoutId id="2147483769" r:id="rId1"/>
    <p:sldLayoutId id="2147483774" r:id="rId2"/>
    <p:sldLayoutId id="2147483649" r:id="rId3"/>
    <p:sldLayoutId id="2147483770" r:id="rId4"/>
    <p:sldLayoutId id="2147483771" r:id="rId5"/>
    <p:sldLayoutId id="2147483772" r:id="rId6"/>
    <p:sldLayoutId id="2147483773" r:id="rId7"/>
    <p:sldLayoutId id="2147483775" r:id="rId8"/>
    <p:sldLayoutId id="2147483768" r:id="rId9"/>
    <p:sldLayoutId id="214748377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3" Type="http://schemas.openxmlformats.org/officeDocument/2006/relationships/slide" Target="slide27.xml"/><Relationship Id="rId18" Type="http://schemas.openxmlformats.org/officeDocument/2006/relationships/slide" Target="slide43.xml"/><Relationship Id="rId26" Type="http://schemas.openxmlformats.org/officeDocument/2006/relationships/slide" Target="slide102.xml"/><Relationship Id="rId39" Type="http://schemas.openxmlformats.org/officeDocument/2006/relationships/slide" Target="slide6.xml"/><Relationship Id="rId21" Type="http://schemas.openxmlformats.org/officeDocument/2006/relationships/slide" Target="slide85.xml"/><Relationship Id="rId34" Type="http://schemas.openxmlformats.org/officeDocument/2006/relationships/slide" Target="slide73.xml"/><Relationship Id="rId42" Type="http://schemas.openxmlformats.org/officeDocument/2006/relationships/slide" Target="slide10.xml"/><Relationship Id="rId47" Type="http://schemas.openxmlformats.org/officeDocument/2006/relationships/slide" Target="slide55.xml"/><Relationship Id="rId50" Type="http://schemas.openxmlformats.org/officeDocument/2006/relationships/slide" Target="slide93.xml"/><Relationship Id="rId7" Type="http://schemas.openxmlformats.org/officeDocument/2006/relationships/slide" Target="slide103.xml"/><Relationship Id="rId2" Type="http://schemas.openxmlformats.org/officeDocument/2006/relationships/notesSlide" Target="../notesSlides/notesSlide2.xml"/><Relationship Id="rId16" Type="http://schemas.openxmlformats.org/officeDocument/2006/relationships/slide" Target="slide39.xml"/><Relationship Id="rId29" Type="http://schemas.openxmlformats.org/officeDocument/2006/relationships/slide" Target="slide51.xml"/><Relationship Id="rId11" Type="http://schemas.openxmlformats.org/officeDocument/2006/relationships/slide" Target="slide21.xml"/><Relationship Id="rId24" Type="http://schemas.openxmlformats.org/officeDocument/2006/relationships/slide" Target="slide94.xml"/><Relationship Id="rId32" Type="http://schemas.openxmlformats.org/officeDocument/2006/relationships/slide" Target="slide66.xml"/><Relationship Id="rId37" Type="http://schemas.openxmlformats.org/officeDocument/2006/relationships/slide" Target="slide4.xml"/><Relationship Id="rId40" Type="http://schemas.openxmlformats.org/officeDocument/2006/relationships/slide" Target="slide8.xml"/><Relationship Id="rId45" Type="http://schemas.openxmlformats.org/officeDocument/2006/relationships/slide" Target="slide62.xml"/><Relationship Id="rId53" Type="http://schemas.openxmlformats.org/officeDocument/2006/relationships/slide" Target="slide14.xml"/><Relationship Id="rId5" Type="http://schemas.openxmlformats.org/officeDocument/2006/relationships/slide" Target="slide12.xml"/><Relationship Id="rId10" Type="http://schemas.openxmlformats.org/officeDocument/2006/relationships/slide" Target="slide18.xml"/><Relationship Id="rId19" Type="http://schemas.openxmlformats.org/officeDocument/2006/relationships/slide" Target="slide78.xml"/><Relationship Id="rId31" Type="http://schemas.openxmlformats.org/officeDocument/2006/relationships/slide" Target="slide65.xml"/><Relationship Id="rId44" Type="http://schemas.openxmlformats.org/officeDocument/2006/relationships/slide" Target="slide30.xml"/><Relationship Id="rId52" Type="http://schemas.openxmlformats.org/officeDocument/2006/relationships/slide" Target="slide13.xml"/><Relationship Id="rId4" Type="http://schemas.openxmlformats.org/officeDocument/2006/relationships/slide" Target="slide7.xml"/><Relationship Id="rId9" Type="http://schemas.openxmlformats.org/officeDocument/2006/relationships/slide" Target="slide16.xml"/><Relationship Id="rId14" Type="http://schemas.openxmlformats.org/officeDocument/2006/relationships/slide" Target="slide33.xml"/><Relationship Id="rId22" Type="http://schemas.openxmlformats.org/officeDocument/2006/relationships/slide" Target="slide87.xml"/><Relationship Id="rId27" Type="http://schemas.openxmlformats.org/officeDocument/2006/relationships/slide" Target="slide46.xml"/><Relationship Id="rId30" Type="http://schemas.openxmlformats.org/officeDocument/2006/relationships/slide" Target="slide56.xml"/><Relationship Id="rId35" Type="http://schemas.openxmlformats.org/officeDocument/2006/relationships/slide" Target="slide74.xml"/><Relationship Id="rId43" Type="http://schemas.openxmlformats.org/officeDocument/2006/relationships/slide" Target="slide11.xml"/><Relationship Id="rId48" Type="http://schemas.openxmlformats.org/officeDocument/2006/relationships/slide" Target="slide82.xml"/><Relationship Id="rId8" Type="http://schemas.openxmlformats.org/officeDocument/2006/relationships/slide" Target="slide75.xml"/><Relationship Id="rId51" Type="http://schemas.openxmlformats.org/officeDocument/2006/relationships/slide" Target="slide104.xml"/><Relationship Id="rId3" Type="http://schemas.openxmlformats.org/officeDocument/2006/relationships/slide" Target="slide3.xml"/><Relationship Id="rId12" Type="http://schemas.openxmlformats.org/officeDocument/2006/relationships/slide" Target="slide25.xml"/><Relationship Id="rId17" Type="http://schemas.openxmlformats.org/officeDocument/2006/relationships/slide" Target="slide41.xml"/><Relationship Id="rId25" Type="http://schemas.openxmlformats.org/officeDocument/2006/relationships/slide" Target="slide101.xml"/><Relationship Id="rId33" Type="http://schemas.openxmlformats.org/officeDocument/2006/relationships/slide" Target="slide72.xml"/><Relationship Id="rId38" Type="http://schemas.openxmlformats.org/officeDocument/2006/relationships/slide" Target="slide5.xml"/><Relationship Id="rId46" Type="http://schemas.openxmlformats.org/officeDocument/2006/relationships/slide" Target="slide23.xml"/><Relationship Id="rId20" Type="http://schemas.openxmlformats.org/officeDocument/2006/relationships/slide" Target="slide79.xml"/><Relationship Id="rId41" Type="http://schemas.openxmlformats.org/officeDocument/2006/relationships/slide" Target="slide9.xml"/><Relationship Id="rId54" Type="http://schemas.openxmlformats.org/officeDocument/2006/relationships/slide" Target="slide76.xml"/><Relationship Id="rId1" Type="http://schemas.openxmlformats.org/officeDocument/2006/relationships/slideLayout" Target="../slideLayouts/slideLayout2.xml"/><Relationship Id="rId6" Type="http://schemas.openxmlformats.org/officeDocument/2006/relationships/slide" Target="slide45.xml"/><Relationship Id="rId15" Type="http://schemas.openxmlformats.org/officeDocument/2006/relationships/slide" Target="slide35.xml"/><Relationship Id="rId23" Type="http://schemas.openxmlformats.org/officeDocument/2006/relationships/slide" Target="slide89.xml"/><Relationship Id="rId28" Type="http://schemas.openxmlformats.org/officeDocument/2006/relationships/slide" Target="slide48.xml"/><Relationship Id="rId36" Type="http://schemas.openxmlformats.org/officeDocument/2006/relationships/slide" Target="slide58.xml"/><Relationship Id="rId49" Type="http://schemas.openxmlformats.org/officeDocument/2006/relationships/slide" Target="slide10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hyperlink" Target="https://nhssurveys.org/wp-content/surveys/02-adults-inpatients/03-instructions-guidance/2025/Sampling%20Instructions.docx"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 Id="rId6" Type="http://schemas.openxmlformats.org/officeDocument/2006/relationships/hyperlink" Target="https://www.cqc.org.uk/publications/surveys/surveys" TargetMode="External"/><Relationship Id="rId5" Type="http://schemas.openxmlformats.org/officeDocument/2006/relationships/hyperlink" Target="https://nhssurveys.org/" TargetMode="External"/><Relationship Id="rId4" Type="http://schemas.openxmlformats.org/officeDocument/2006/relationships/hyperlink" Target="https://nhssurveys.org/surveys/survey/02-adults-inpatients/year/2025/" TargetMode="External"/></Relationships>
</file>

<file path=ppt/slides/_rels/slide5.xml.rels><?xml version="1.0" encoding="UTF-8" standalone="yes"?>
<Relationships xmlns="http://schemas.openxmlformats.org/package/2006/relationships"><Relationship Id="rId3" Type="http://schemas.openxmlformats.org/officeDocument/2006/relationships/slide" Target="slide14.xml"/><Relationship Id="rId2" Type="http://schemas.openxmlformats.org/officeDocument/2006/relationships/notesSlide" Target="../notesSlides/notesSlide5.xml"/><Relationship Id="rId1" Type="http://schemas.openxmlformats.org/officeDocument/2006/relationships/slideLayout" Target="../slideLayouts/slideLayout3.xml"/><Relationship Id="rId5" Type="http://schemas.openxmlformats.org/officeDocument/2006/relationships/slide" Target="slide13.xml"/><Relationship Id="rId4" Type="http://schemas.openxmlformats.org/officeDocument/2006/relationships/hyperlink" Target="https://nhssurveys.org/surveys/survey/02-adults-inpatients/year/2025/" TargetMode="External"/></Relationships>
</file>

<file path=ppt/slides/_rels/slide6.xml.rels><?xml version="1.0" encoding="UTF-8" standalone="yes"?>
<Relationships xmlns="http://schemas.openxmlformats.org/package/2006/relationships"><Relationship Id="rId3" Type="http://schemas.openxmlformats.org/officeDocument/2006/relationships/slide" Target="slide14.xml"/><Relationship Id="rId7" Type="http://schemas.openxmlformats.org/officeDocument/2006/relationships/hyperlink" Target="http://www.cqc.org.uk/what-we-do/how-we-use-information/monitoring-nhs-acute-hospitals" TargetMode="External"/><Relationship Id="rId2" Type="http://schemas.openxmlformats.org/officeDocument/2006/relationships/notesSlide" Target="../notesSlides/notesSlide6.xml"/><Relationship Id="rId1" Type="http://schemas.openxmlformats.org/officeDocument/2006/relationships/slideLayout" Target="../slideLayouts/slideLayout3.xml"/><Relationship Id="rId6" Type="http://schemas.openxmlformats.org/officeDocument/2006/relationships/hyperlink" Target="http://www.cqc.org.uk/content/surveys" TargetMode="External"/><Relationship Id="rId5" Type="http://schemas.openxmlformats.org/officeDocument/2006/relationships/hyperlink" Target="https://nhssurveys.org/surveys/survey/02-adults-inpatients/year/2025/" TargetMode="External"/><Relationship Id="rId4" Type="http://schemas.openxmlformats.org/officeDocument/2006/relationships/hyperlink" Target="http://www.cqc.org.uk/inpatientsurvey" TargetMode="Externa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8" Type="http://schemas.openxmlformats.org/officeDocument/2006/relationships/chart" Target="../charts/chart5.xml"/><Relationship Id="rId3" Type="http://schemas.openxmlformats.org/officeDocument/2006/relationships/chart" Target="../charts/chart1.xml"/><Relationship Id="rId7" Type="http://schemas.openxmlformats.org/officeDocument/2006/relationships/chart" Target="../charts/chart4.xml"/><Relationship Id="rId2" Type="http://schemas.openxmlformats.org/officeDocument/2006/relationships/notesSlide" Target="../notesSlides/notesSlide8.xml"/><Relationship Id="rId1" Type="http://schemas.openxmlformats.org/officeDocument/2006/relationships/slideLayout" Target="../slideLayouts/slideLayout4.xml"/><Relationship Id="rId6" Type="http://schemas.openxmlformats.org/officeDocument/2006/relationships/chart" Target="../charts/chart3.xml"/><Relationship Id="rId5" Type="http://schemas.openxmlformats.org/officeDocument/2006/relationships/image" Target="../media/image12.png"/><Relationship Id="rId4" Type="http://schemas.openxmlformats.org/officeDocument/2006/relationships/chart" Target="../charts/chart2.xml"/></Relationships>
</file>

<file path=ppt/slides/_rels/slide9.xml.rels><?xml version="1.0" encoding="UTF-8" standalone="yes"?>
<Relationships xmlns="http://schemas.openxmlformats.org/package/2006/relationships"><Relationship Id="rId3" Type="http://schemas.openxmlformats.org/officeDocument/2006/relationships/chart" Target="../charts/chart7.xml"/><Relationship Id="rId2" Type="http://schemas.openxmlformats.org/officeDocument/2006/relationships/chart" Target="../charts/chart6.xml"/><Relationship Id="rId1" Type="http://schemas.openxmlformats.org/officeDocument/2006/relationships/slideLayout" Target="../slideLayouts/slideLayout4.xml"/><Relationship Id="rId4" Type="http://schemas.openxmlformats.org/officeDocument/2006/relationships/slide" Target="slide103.xml"/></Relationships>
</file>

<file path=ppt/slides/_rels/slide10.xml.rels><?xml version="1.0" encoding="UTF-8" standalone="yes"?>
<Relationships xmlns="http://schemas.openxmlformats.org/package/2006/relationships"><Relationship Id="rId3" Type="http://schemas.openxmlformats.org/officeDocument/2006/relationships/chart" Target="../charts/chart8.xml"/><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chart" Target="../charts/chart9.xml"/></Relationships>
</file>

<file path=ppt/slides/_rels/slide11.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9.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5.xml"/><Relationship Id="rId4" Type="http://schemas.openxmlformats.org/officeDocument/2006/relationships/image" Target="../media/image15.png"/></Relationships>
</file>

<file path=ppt/slides/_rels/slide15.xml.rels><?xml version="1.0" encoding="UTF-8" standalone="yes"?>
<Relationships xmlns="http://schemas.openxmlformats.org/package/2006/relationships"><Relationship Id="rId3" Type="http://schemas.openxmlformats.org/officeDocument/2006/relationships/hyperlink" Target="https://nhssurveys.org/surveys/survey/02-adults-inpatients/year/2025/" TargetMode="External"/><Relationship Id="rId2" Type="http://schemas.openxmlformats.org/officeDocument/2006/relationships/notesSlide" Target="../notesSlides/notesSlide14.xml"/><Relationship Id="rId1" Type="http://schemas.openxmlformats.org/officeDocument/2006/relationships/slideLayout" Target="../slideLayouts/slideLayout5.xml"/></Relationships>
</file>

<file path=ppt/slides/_rels/slide16.xml.rels><?xml version="1.0" encoding="UTF-8" standalone="yes"?>
<Relationships xmlns="http://schemas.openxmlformats.org/package/2006/relationships"><Relationship Id="rId3" Type="http://schemas.openxmlformats.org/officeDocument/2006/relationships/chart" Target="../charts/chart10.xml"/><Relationship Id="rId2" Type="http://schemas.openxmlformats.org/officeDocument/2006/relationships/notesSlide" Target="../notesSlides/notesSlide15.xml"/><Relationship Id="rId1" Type="http://schemas.openxmlformats.org/officeDocument/2006/relationships/slideLayout" Target="../slideLayouts/slideLayout5.xml"/><Relationship Id="rId5" Type="http://schemas.openxmlformats.org/officeDocument/2006/relationships/chart" Target="../charts/chart12.xml"/><Relationship Id="rId4" Type="http://schemas.openxmlformats.org/officeDocument/2006/relationships/chart" Target="../charts/chart11.xml"/></Relationships>
</file>

<file path=ppt/slides/_rels/slide17.xml.rels><?xml version="1.0" encoding="UTF-8" standalone="yes"?>
<Relationships xmlns="http://schemas.openxmlformats.org/package/2006/relationships"><Relationship Id="rId3" Type="http://schemas.openxmlformats.org/officeDocument/2006/relationships/chart" Target="../charts/chart13.xml"/><Relationship Id="rId2" Type="http://schemas.openxmlformats.org/officeDocument/2006/relationships/notesSlide" Target="../notesSlides/notesSlide16.xml"/><Relationship Id="rId1" Type="http://schemas.openxmlformats.org/officeDocument/2006/relationships/slideLayout" Target="../slideLayouts/slideLayout5.xml"/><Relationship Id="rId5" Type="http://schemas.openxmlformats.org/officeDocument/2006/relationships/chart" Target="../charts/chart15.xml"/><Relationship Id="rId4" Type="http://schemas.openxmlformats.org/officeDocument/2006/relationships/chart" Target="../charts/chart14.xml"/></Relationships>
</file>

<file path=ppt/slides/_rels/slide18.xml.rels><?xml version="1.0" encoding="UTF-8" standalone="yes"?>
<Relationships xmlns="http://schemas.openxmlformats.org/package/2006/relationships"><Relationship Id="rId3" Type="http://schemas.openxmlformats.org/officeDocument/2006/relationships/chart" Target="../charts/chart17.xml"/><Relationship Id="rId2" Type="http://schemas.openxmlformats.org/officeDocument/2006/relationships/chart" Target="../charts/chart16.xml"/><Relationship Id="rId1" Type="http://schemas.openxmlformats.org/officeDocument/2006/relationships/slideLayout" Target="../slideLayouts/slideLayout5.xml"/><Relationship Id="rId4" Type="http://schemas.openxmlformats.org/officeDocument/2006/relationships/chart" Target="../charts/chart18.xml"/></Relationships>
</file>

<file path=ppt/slides/_rels/slide19.xml.rels><?xml version="1.0" encoding="UTF-8" standalone="yes"?>
<Relationships xmlns="http://schemas.openxmlformats.org/package/2006/relationships"><Relationship Id="rId3" Type="http://schemas.openxmlformats.org/officeDocument/2006/relationships/chart" Target="../charts/chart19.xml"/><Relationship Id="rId7" Type="http://schemas.openxmlformats.org/officeDocument/2006/relationships/chart" Target="../charts/chart23.xml"/><Relationship Id="rId2" Type="http://schemas.openxmlformats.org/officeDocument/2006/relationships/notesSlide" Target="../notesSlides/notesSlide17.xml"/><Relationship Id="rId1" Type="http://schemas.openxmlformats.org/officeDocument/2006/relationships/slideLayout" Target="../slideLayouts/slideLayout5.xml"/><Relationship Id="rId6" Type="http://schemas.openxmlformats.org/officeDocument/2006/relationships/chart" Target="../charts/chart22.xml"/><Relationship Id="rId5" Type="http://schemas.openxmlformats.org/officeDocument/2006/relationships/chart" Target="../charts/chart21.xml"/><Relationship Id="rId4" Type="http://schemas.openxmlformats.org/officeDocument/2006/relationships/chart" Target="../charts/chart20.xml"/></Relationships>
</file>

<file path=ppt/slides/_rels/slide20.xml.rels><?xml version="1.0" encoding="UTF-8" standalone="yes"?>
<Relationships xmlns="http://schemas.openxmlformats.org/package/2006/relationships"><Relationship Id="rId3" Type="http://schemas.openxmlformats.org/officeDocument/2006/relationships/chart" Target="../charts/chart24.xml"/><Relationship Id="rId2" Type="http://schemas.openxmlformats.org/officeDocument/2006/relationships/notesSlide" Target="../notesSlides/notesSlide18.xml"/><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3" Type="http://schemas.openxmlformats.org/officeDocument/2006/relationships/chart" Target="../charts/chart26.xml"/><Relationship Id="rId2" Type="http://schemas.openxmlformats.org/officeDocument/2006/relationships/chart" Target="../charts/chart25.xml"/><Relationship Id="rId1" Type="http://schemas.openxmlformats.org/officeDocument/2006/relationships/slideLayout" Target="../slideLayouts/slideLayout5.xml"/><Relationship Id="rId4" Type="http://schemas.openxmlformats.org/officeDocument/2006/relationships/chart" Target="../charts/chart27.xml"/></Relationships>
</file>

<file path=ppt/slides/_rels/slide22.xml.rels><?xml version="1.0" encoding="UTF-8" standalone="yes"?>
<Relationships xmlns="http://schemas.openxmlformats.org/package/2006/relationships"><Relationship Id="rId3" Type="http://schemas.openxmlformats.org/officeDocument/2006/relationships/chart" Target="../charts/chart28.xml"/><Relationship Id="rId7" Type="http://schemas.openxmlformats.org/officeDocument/2006/relationships/chart" Target="../charts/chart32.xml"/><Relationship Id="rId2" Type="http://schemas.openxmlformats.org/officeDocument/2006/relationships/notesSlide" Target="../notesSlides/notesSlide19.xml"/><Relationship Id="rId1" Type="http://schemas.openxmlformats.org/officeDocument/2006/relationships/slideLayout" Target="../slideLayouts/slideLayout5.xml"/><Relationship Id="rId6" Type="http://schemas.openxmlformats.org/officeDocument/2006/relationships/chart" Target="../charts/chart31.xml"/><Relationship Id="rId5" Type="http://schemas.openxmlformats.org/officeDocument/2006/relationships/chart" Target="../charts/chart30.xml"/><Relationship Id="rId4" Type="http://schemas.openxmlformats.org/officeDocument/2006/relationships/chart" Target="../charts/chart29.xml"/></Relationships>
</file>

<file path=ppt/slides/_rels/slide23.xml.rels><?xml version="1.0" encoding="UTF-8" standalone="yes"?>
<Relationships xmlns="http://schemas.openxmlformats.org/package/2006/relationships"><Relationship Id="rId3" Type="http://schemas.openxmlformats.org/officeDocument/2006/relationships/chart" Target="../charts/chart34.xml"/><Relationship Id="rId2" Type="http://schemas.openxmlformats.org/officeDocument/2006/relationships/chart" Target="../charts/chart33.xml"/><Relationship Id="rId1" Type="http://schemas.openxmlformats.org/officeDocument/2006/relationships/slideLayout" Target="../slideLayouts/slideLayout5.xml"/><Relationship Id="rId4" Type="http://schemas.openxmlformats.org/officeDocument/2006/relationships/chart" Target="../charts/chart35.xml"/></Relationships>
</file>

<file path=ppt/slides/_rels/slide24.xml.rels><?xml version="1.0" encoding="UTF-8" standalone="yes"?>
<Relationships xmlns="http://schemas.openxmlformats.org/package/2006/relationships"><Relationship Id="rId3" Type="http://schemas.openxmlformats.org/officeDocument/2006/relationships/chart" Target="../charts/chart36.xml"/><Relationship Id="rId2" Type="http://schemas.openxmlformats.org/officeDocument/2006/relationships/notesSlide" Target="../notesSlides/notesSlide20.xml"/><Relationship Id="rId1" Type="http://schemas.openxmlformats.org/officeDocument/2006/relationships/slideLayout" Target="../slideLayouts/slideLayout5.xml"/><Relationship Id="rId5" Type="http://schemas.openxmlformats.org/officeDocument/2006/relationships/chart" Target="../charts/chart38.xml"/><Relationship Id="rId4" Type="http://schemas.openxmlformats.org/officeDocument/2006/relationships/chart" Target="../charts/chart37.xml"/></Relationships>
</file>

<file path=ppt/slides/_rels/slide25.xml.rels><?xml version="1.0" encoding="UTF-8" standalone="yes"?>
<Relationships xmlns="http://schemas.openxmlformats.org/package/2006/relationships"><Relationship Id="rId3" Type="http://schemas.openxmlformats.org/officeDocument/2006/relationships/chart" Target="../charts/chart40.xml"/><Relationship Id="rId2" Type="http://schemas.openxmlformats.org/officeDocument/2006/relationships/chart" Target="../charts/chart39.xml"/><Relationship Id="rId1" Type="http://schemas.openxmlformats.org/officeDocument/2006/relationships/slideLayout" Target="../slideLayouts/slideLayout5.xml"/><Relationship Id="rId4" Type="http://schemas.openxmlformats.org/officeDocument/2006/relationships/chart" Target="../charts/chart41.xml"/></Relationships>
</file>

<file path=ppt/slides/_rels/slide26.xml.rels><?xml version="1.0" encoding="UTF-8" standalone="yes"?>
<Relationships xmlns="http://schemas.openxmlformats.org/package/2006/relationships"><Relationship Id="rId3" Type="http://schemas.openxmlformats.org/officeDocument/2006/relationships/chart" Target="../charts/chart42.xml"/><Relationship Id="rId2" Type="http://schemas.openxmlformats.org/officeDocument/2006/relationships/notesSlide" Target="../notesSlides/notesSlide21.xml"/><Relationship Id="rId1" Type="http://schemas.openxmlformats.org/officeDocument/2006/relationships/slideLayout" Target="../slideLayouts/slideLayout5.xml"/><Relationship Id="rId6" Type="http://schemas.openxmlformats.org/officeDocument/2006/relationships/chart" Target="../charts/chart45.xml"/><Relationship Id="rId5" Type="http://schemas.openxmlformats.org/officeDocument/2006/relationships/chart" Target="../charts/chart44.xml"/><Relationship Id="rId4" Type="http://schemas.openxmlformats.org/officeDocument/2006/relationships/chart" Target="../charts/chart43.xml"/></Relationships>
</file>

<file path=ppt/slides/_rels/slide27.xml.rels><?xml version="1.0" encoding="UTF-8" standalone="yes"?>
<Relationships xmlns="http://schemas.openxmlformats.org/package/2006/relationships"><Relationship Id="rId3" Type="http://schemas.openxmlformats.org/officeDocument/2006/relationships/chart" Target="../charts/chart47.xml"/><Relationship Id="rId2" Type="http://schemas.openxmlformats.org/officeDocument/2006/relationships/chart" Target="../charts/chart46.xml"/><Relationship Id="rId1" Type="http://schemas.openxmlformats.org/officeDocument/2006/relationships/slideLayout" Target="../slideLayouts/slideLayout5.xml"/><Relationship Id="rId4" Type="http://schemas.openxmlformats.org/officeDocument/2006/relationships/chart" Target="../charts/chart48.xml"/></Relationships>
</file>

<file path=ppt/slides/_rels/slide28.xml.rels><?xml version="1.0" encoding="UTF-8" standalone="yes"?>
<Relationships xmlns="http://schemas.openxmlformats.org/package/2006/relationships"><Relationship Id="rId3" Type="http://schemas.openxmlformats.org/officeDocument/2006/relationships/chart" Target="../charts/chart49.xml"/><Relationship Id="rId2" Type="http://schemas.openxmlformats.org/officeDocument/2006/relationships/notesSlide" Target="../notesSlides/notesSlide22.xml"/><Relationship Id="rId1" Type="http://schemas.openxmlformats.org/officeDocument/2006/relationships/slideLayout" Target="../slideLayouts/slideLayout5.xml"/><Relationship Id="rId6" Type="http://schemas.openxmlformats.org/officeDocument/2006/relationships/chart" Target="../charts/chart52.xml"/><Relationship Id="rId5" Type="http://schemas.openxmlformats.org/officeDocument/2006/relationships/chart" Target="../charts/chart51.xml"/><Relationship Id="rId4" Type="http://schemas.openxmlformats.org/officeDocument/2006/relationships/chart" Target="../charts/chart50.xml"/></Relationships>
</file>

<file path=ppt/slides/_rels/slide29.xml.rels><?xml version="1.0" encoding="UTF-8" standalone="yes"?>
<Relationships xmlns="http://schemas.openxmlformats.org/package/2006/relationships"><Relationship Id="rId3" Type="http://schemas.openxmlformats.org/officeDocument/2006/relationships/chart" Target="../charts/chart53.xml"/><Relationship Id="rId2" Type="http://schemas.openxmlformats.org/officeDocument/2006/relationships/notesSlide" Target="../notesSlides/notesSlide23.xml"/><Relationship Id="rId1" Type="http://schemas.openxmlformats.org/officeDocument/2006/relationships/slideLayout" Target="../slideLayouts/slideLayout5.xml"/><Relationship Id="rId5" Type="http://schemas.openxmlformats.org/officeDocument/2006/relationships/chart" Target="../charts/chart55.xml"/><Relationship Id="rId4" Type="http://schemas.openxmlformats.org/officeDocument/2006/relationships/chart" Target="../charts/chart54.xml"/></Relationships>
</file>

<file path=ppt/slides/_rels/slide30.xml.rels><?xml version="1.0" encoding="UTF-8" standalone="yes"?>
<Relationships xmlns="http://schemas.openxmlformats.org/package/2006/relationships"><Relationship Id="rId3" Type="http://schemas.openxmlformats.org/officeDocument/2006/relationships/chart" Target="../charts/chart57.xml"/><Relationship Id="rId2" Type="http://schemas.openxmlformats.org/officeDocument/2006/relationships/chart" Target="../charts/chart56.xml"/><Relationship Id="rId1" Type="http://schemas.openxmlformats.org/officeDocument/2006/relationships/slideLayout" Target="../slideLayouts/slideLayout5.xml"/><Relationship Id="rId4" Type="http://schemas.openxmlformats.org/officeDocument/2006/relationships/chart" Target="../charts/chart58.xml"/></Relationships>
</file>

<file path=ppt/slides/_rels/slide31.xml.rels><?xml version="1.0" encoding="UTF-8" standalone="yes"?>
<Relationships xmlns="http://schemas.openxmlformats.org/package/2006/relationships"><Relationship Id="rId3" Type="http://schemas.openxmlformats.org/officeDocument/2006/relationships/chart" Target="../charts/chart59.xml"/><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chart" Target="../charts/chart62.xml"/><Relationship Id="rId5" Type="http://schemas.openxmlformats.org/officeDocument/2006/relationships/chart" Target="../charts/chart61.xml"/><Relationship Id="rId4" Type="http://schemas.openxmlformats.org/officeDocument/2006/relationships/chart" Target="../charts/chart60.xml"/></Relationships>
</file>

<file path=ppt/slides/_rels/slide32.xml.rels><?xml version="1.0" encoding="UTF-8" standalone="yes"?>
<Relationships xmlns="http://schemas.openxmlformats.org/package/2006/relationships"><Relationship Id="rId3" Type="http://schemas.openxmlformats.org/officeDocument/2006/relationships/chart" Target="../charts/chart63.xml"/><Relationship Id="rId2" Type="http://schemas.openxmlformats.org/officeDocument/2006/relationships/notesSlide" Target="../notesSlides/notesSlide25.xml"/><Relationship Id="rId1" Type="http://schemas.openxmlformats.org/officeDocument/2006/relationships/slideLayout" Target="../slideLayouts/slideLayout5.xml"/><Relationship Id="rId4" Type="http://schemas.openxmlformats.org/officeDocument/2006/relationships/chart" Target="../charts/chart64.xml"/></Relationships>
</file>

<file path=ppt/slides/_rels/slide33.xml.rels><?xml version="1.0" encoding="UTF-8" standalone="yes"?>
<Relationships xmlns="http://schemas.openxmlformats.org/package/2006/relationships"><Relationship Id="rId3" Type="http://schemas.openxmlformats.org/officeDocument/2006/relationships/chart" Target="../charts/chart66.xml"/><Relationship Id="rId2" Type="http://schemas.openxmlformats.org/officeDocument/2006/relationships/chart" Target="../charts/chart65.xml"/><Relationship Id="rId1" Type="http://schemas.openxmlformats.org/officeDocument/2006/relationships/slideLayout" Target="../slideLayouts/slideLayout5.xml"/><Relationship Id="rId4" Type="http://schemas.openxmlformats.org/officeDocument/2006/relationships/chart" Target="../charts/chart67.xml"/></Relationships>
</file>

<file path=ppt/slides/_rels/slide34.xml.rels><?xml version="1.0" encoding="UTF-8" standalone="yes"?>
<Relationships xmlns="http://schemas.openxmlformats.org/package/2006/relationships"><Relationship Id="rId3" Type="http://schemas.openxmlformats.org/officeDocument/2006/relationships/chart" Target="../charts/chart68.xml"/><Relationship Id="rId2" Type="http://schemas.openxmlformats.org/officeDocument/2006/relationships/notesSlide" Target="../notesSlides/notesSlide26.xml"/><Relationship Id="rId1" Type="http://schemas.openxmlformats.org/officeDocument/2006/relationships/slideLayout" Target="../slideLayouts/slideLayout5.xml"/><Relationship Id="rId4" Type="http://schemas.openxmlformats.org/officeDocument/2006/relationships/chart" Target="../charts/chart69.xml"/></Relationships>
</file>

<file path=ppt/slides/_rels/slide35.xml.rels><?xml version="1.0" encoding="UTF-8" standalone="yes"?>
<Relationships xmlns="http://schemas.openxmlformats.org/package/2006/relationships"><Relationship Id="rId3" Type="http://schemas.openxmlformats.org/officeDocument/2006/relationships/chart" Target="../charts/chart71.xml"/><Relationship Id="rId2" Type="http://schemas.openxmlformats.org/officeDocument/2006/relationships/chart" Target="../charts/chart70.xml"/><Relationship Id="rId1" Type="http://schemas.openxmlformats.org/officeDocument/2006/relationships/slideLayout" Target="../slideLayouts/slideLayout5.xml"/><Relationship Id="rId4" Type="http://schemas.openxmlformats.org/officeDocument/2006/relationships/chart" Target="../charts/chart72.xml"/></Relationships>
</file>

<file path=ppt/slides/_rels/slide36.xml.rels><?xml version="1.0" encoding="UTF-8" standalone="yes"?>
<Relationships xmlns="http://schemas.openxmlformats.org/package/2006/relationships"><Relationship Id="rId3" Type="http://schemas.openxmlformats.org/officeDocument/2006/relationships/chart" Target="../charts/chart73.xml"/><Relationship Id="rId2" Type="http://schemas.openxmlformats.org/officeDocument/2006/relationships/notesSlide" Target="../notesSlides/notesSlide27.xml"/><Relationship Id="rId1" Type="http://schemas.openxmlformats.org/officeDocument/2006/relationships/slideLayout" Target="../slideLayouts/slideLayout5.xml"/><Relationship Id="rId6" Type="http://schemas.openxmlformats.org/officeDocument/2006/relationships/chart" Target="../charts/chart76.xml"/><Relationship Id="rId5" Type="http://schemas.openxmlformats.org/officeDocument/2006/relationships/chart" Target="../charts/chart75.xml"/><Relationship Id="rId4" Type="http://schemas.openxmlformats.org/officeDocument/2006/relationships/chart" Target="../charts/chart74.xml"/></Relationships>
</file>

<file path=ppt/slides/_rels/slide37.xml.rels><?xml version="1.0" encoding="UTF-8" standalone="yes"?>
<Relationships xmlns="http://schemas.openxmlformats.org/package/2006/relationships"><Relationship Id="rId3" Type="http://schemas.openxmlformats.org/officeDocument/2006/relationships/chart" Target="../charts/chart77.xml"/><Relationship Id="rId7" Type="http://schemas.openxmlformats.org/officeDocument/2006/relationships/chart" Target="../charts/chart81.xml"/><Relationship Id="rId2" Type="http://schemas.openxmlformats.org/officeDocument/2006/relationships/notesSlide" Target="../notesSlides/notesSlide28.xml"/><Relationship Id="rId1" Type="http://schemas.openxmlformats.org/officeDocument/2006/relationships/slideLayout" Target="../slideLayouts/slideLayout5.xml"/><Relationship Id="rId6" Type="http://schemas.openxmlformats.org/officeDocument/2006/relationships/chart" Target="../charts/chart80.xml"/><Relationship Id="rId5" Type="http://schemas.openxmlformats.org/officeDocument/2006/relationships/chart" Target="../charts/chart79.xml"/><Relationship Id="rId4" Type="http://schemas.openxmlformats.org/officeDocument/2006/relationships/chart" Target="../charts/chart78.xml"/></Relationships>
</file>

<file path=ppt/slides/_rels/slide38.xml.rels><?xml version="1.0" encoding="UTF-8" standalone="yes"?>
<Relationships xmlns="http://schemas.openxmlformats.org/package/2006/relationships"><Relationship Id="rId3" Type="http://schemas.openxmlformats.org/officeDocument/2006/relationships/chart" Target="../charts/chart82.xml"/><Relationship Id="rId2" Type="http://schemas.openxmlformats.org/officeDocument/2006/relationships/notesSlide" Target="../notesSlides/notesSlide29.xml"/><Relationship Id="rId1" Type="http://schemas.openxmlformats.org/officeDocument/2006/relationships/slideLayout" Target="../slideLayouts/slideLayout5.xml"/><Relationship Id="rId6" Type="http://schemas.openxmlformats.org/officeDocument/2006/relationships/chart" Target="../charts/chart85.xml"/><Relationship Id="rId5" Type="http://schemas.openxmlformats.org/officeDocument/2006/relationships/chart" Target="../charts/chart84.xml"/><Relationship Id="rId4" Type="http://schemas.openxmlformats.org/officeDocument/2006/relationships/chart" Target="../charts/chart83.xml"/></Relationships>
</file>

<file path=ppt/slides/_rels/slide39.xml.rels><?xml version="1.0" encoding="UTF-8" standalone="yes"?>
<Relationships xmlns="http://schemas.openxmlformats.org/package/2006/relationships"><Relationship Id="rId3" Type="http://schemas.openxmlformats.org/officeDocument/2006/relationships/chart" Target="../charts/chart87.xml"/><Relationship Id="rId2" Type="http://schemas.openxmlformats.org/officeDocument/2006/relationships/chart" Target="../charts/chart86.xml"/><Relationship Id="rId1" Type="http://schemas.openxmlformats.org/officeDocument/2006/relationships/slideLayout" Target="../slideLayouts/slideLayout5.xml"/><Relationship Id="rId4" Type="http://schemas.openxmlformats.org/officeDocument/2006/relationships/chart" Target="../charts/chart88.xml"/></Relationships>
</file>

<file path=ppt/slides/_rels/slide40.xml.rels><?xml version="1.0" encoding="UTF-8" standalone="yes"?>
<Relationships xmlns="http://schemas.openxmlformats.org/package/2006/relationships"><Relationship Id="rId3" Type="http://schemas.openxmlformats.org/officeDocument/2006/relationships/chart" Target="../charts/chart89.xml"/><Relationship Id="rId2" Type="http://schemas.openxmlformats.org/officeDocument/2006/relationships/notesSlide" Target="../notesSlides/notesSlide30.xml"/><Relationship Id="rId1" Type="http://schemas.openxmlformats.org/officeDocument/2006/relationships/slideLayout" Target="../slideLayouts/slideLayout5.xml"/></Relationships>
</file>

<file path=ppt/slides/_rels/slide41.xml.rels><?xml version="1.0" encoding="UTF-8" standalone="yes"?>
<Relationships xmlns="http://schemas.openxmlformats.org/package/2006/relationships"><Relationship Id="rId3" Type="http://schemas.openxmlformats.org/officeDocument/2006/relationships/chart" Target="../charts/chart91.xml"/><Relationship Id="rId2" Type="http://schemas.openxmlformats.org/officeDocument/2006/relationships/chart" Target="../charts/chart90.xml"/><Relationship Id="rId1" Type="http://schemas.openxmlformats.org/officeDocument/2006/relationships/slideLayout" Target="../slideLayouts/slideLayout5.xml"/><Relationship Id="rId4" Type="http://schemas.openxmlformats.org/officeDocument/2006/relationships/chart" Target="../charts/chart92.xml"/></Relationships>
</file>

<file path=ppt/slides/_rels/slide42.xml.rels><?xml version="1.0" encoding="UTF-8" standalone="yes"?>
<Relationships xmlns="http://schemas.openxmlformats.org/package/2006/relationships"><Relationship Id="rId3" Type="http://schemas.openxmlformats.org/officeDocument/2006/relationships/chart" Target="../charts/chart93.xml"/><Relationship Id="rId2" Type="http://schemas.openxmlformats.org/officeDocument/2006/relationships/notesSlide" Target="../notesSlides/notesSlide31.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chart" Target="../charts/chart95.xml"/><Relationship Id="rId2" Type="http://schemas.openxmlformats.org/officeDocument/2006/relationships/chart" Target="../charts/chart94.xml"/><Relationship Id="rId1" Type="http://schemas.openxmlformats.org/officeDocument/2006/relationships/slideLayout" Target="../slideLayouts/slideLayout5.xml"/><Relationship Id="rId4" Type="http://schemas.openxmlformats.org/officeDocument/2006/relationships/chart" Target="../charts/chart96.xml"/></Relationships>
</file>

<file path=ppt/slides/_rels/slide44.xml.rels><?xml version="1.0" encoding="UTF-8" standalone="yes"?>
<Relationships xmlns="http://schemas.openxmlformats.org/package/2006/relationships"><Relationship Id="rId3" Type="http://schemas.openxmlformats.org/officeDocument/2006/relationships/chart" Target="../charts/chart97.xml"/><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3" Type="http://schemas.openxmlformats.org/officeDocument/2006/relationships/chart" Target="../charts/chart98.xml"/><Relationship Id="rId2" Type="http://schemas.openxmlformats.org/officeDocument/2006/relationships/notesSlide" Target="../notesSlides/notesSlide34.xml"/><Relationship Id="rId1" Type="http://schemas.openxmlformats.org/officeDocument/2006/relationships/slideLayout" Target="../slideLayouts/slideLayout6.xml"/><Relationship Id="rId4" Type="http://schemas.openxmlformats.org/officeDocument/2006/relationships/chart" Target="../charts/chart99.xml"/></Relationships>
</file>

<file path=ppt/slides/_rels/slide47.xml.rels><?xml version="1.0" encoding="UTF-8" standalone="yes"?>
<Relationships xmlns="http://schemas.openxmlformats.org/package/2006/relationships"><Relationship Id="rId3" Type="http://schemas.openxmlformats.org/officeDocument/2006/relationships/chart" Target="../charts/chart100.xml"/><Relationship Id="rId2" Type="http://schemas.openxmlformats.org/officeDocument/2006/relationships/notesSlide" Target="../notesSlides/notesSlide35.xml"/><Relationship Id="rId1" Type="http://schemas.openxmlformats.org/officeDocument/2006/relationships/slideLayout" Target="../slideLayouts/slideLayout6.xml"/></Relationships>
</file>

<file path=ppt/slides/_rels/slide48.xml.rels><?xml version="1.0" encoding="UTF-8" standalone="yes"?>
<Relationships xmlns="http://schemas.openxmlformats.org/package/2006/relationships"><Relationship Id="rId3" Type="http://schemas.openxmlformats.org/officeDocument/2006/relationships/chart" Target="../charts/chart101.xml"/><Relationship Id="rId2" Type="http://schemas.openxmlformats.org/officeDocument/2006/relationships/notesSlide" Target="../notesSlides/notesSlide36.xml"/><Relationship Id="rId1" Type="http://schemas.openxmlformats.org/officeDocument/2006/relationships/slideLayout" Target="../slideLayouts/slideLayout6.xml"/><Relationship Id="rId4" Type="http://schemas.openxmlformats.org/officeDocument/2006/relationships/chart" Target="../charts/chart102.xml"/></Relationships>
</file>

<file path=ppt/slides/_rels/slide49.xml.rels><?xml version="1.0" encoding="UTF-8" standalone="yes"?>
<Relationships xmlns="http://schemas.openxmlformats.org/package/2006/relationships"><Relationship Id="rId3" Type="http://schemas.openxmlformats.org/officeDocument/2006/relationships/chart" Target="../charts/chart103.xml"/><Relationship Id="rId2" Type="http://schemas.openxmlformats.org/officeDocument/2006/relationships/notesSlide" Target="../notesSlides/notesSlide37.xml"/><Relationship Id="rId1" Type="http://schemas.openxmlformats.org/officeDocument/2006/relationships/slideLayout" Target="../slideLayouts/slideLayout6.xml"/><Relationship Id="rId4" Type="http://schemas.openxmlformats.org/officeDocument/2006/relationships/chart" Target="../charts/chart104.xml"/></Relationships>
</file>

<file path=ppt/slides/_rels/slide50.xml.rels><?xml version="1.0" encoding="UTF-8" standalone="yes"?>
<Relationships xmlns="http://schemas.openxmlformats.org/package/2006/relationships"><Relationship Id="rId3" Type="http://schemas.openxmlformats.org/officeDocument/2006/relationships/chart" Target="../charts/chart105.xml"/><Relationship Id="rId2" Type="http://schemas.openxmlformats.org/officeDocument/2006/relationships/notesSlide" Target="../notesSlides/notesSlide38.xml"/><Relationship Id="rId1" Type="http://schemas.openxmlformats.org/officeDocument/2006/relationships/slideLayout" Target="../slideLayouts/slideLayout6.xml"/><Relationship Id="rId4" Type="http://schemas.openxmlformats.org/officeDocument/2006/relationships/chart" Target="../charts/chart106.xml"/></Relationships>
</file>

<file path=ppt/slides/_rels/slide51.xml.rels><?xml version="1.0" encoding="UTF-8" standalone="yes"?>
<Relationships xmlns="http://schemas.openxmlformats.org/package/2006/relationships"><Relationship Id="rId3" Type="http://schemas.openxmlformats.org/officeDocument/2006/relationships/chart" Target="../charts/chart107.xml"/><Relationship Id="rId2" Type="http://schemas.openxmlformats.org/officeDocument/2006/relationships/notesSlide" Target="../notesSlides/notesSlide39.xml"/><Relationship Id="rId1" Type="http://schemas.openxmlformats.org/officeDocument/2006/relationships/slideLayout" Target="../slideLayouts/slideLayout6.xml"/><Relationship Id="rId4" Type="http://schemas.openxmlformats.org/officeDocument/2006/relationships/chart" Target="../charts/chart108.xml"/></Relationships>
</file>

<file path=ppt/slides/_rels/slide52.xml.rels><?xml version="1.0" encoding="UTF-8" standalone="yes"?>
<Relationships xmlns="http://schemas.openxmlformats.org/package/2006/relationships"><Relationship Id="rId3" Type="http://schemas.openxmlformats.org/officeDocument/2006/relationships/chart" Target="../charts/chart109.xml"/><Relationship Id="rId2" Type="http://schemas.openxmlformats.org/officeDocument/2006/relationships/notesSlide" Target="../notesSlides/notesSlide40.xml"/><Relationship Id="rId1" Type="http://schemas.openxmlformats.org/officeDocument/2006/relationships/slideLayout" Target="../slideLayouts/slideLayout6.xml"/><Relationship Id="rId4" Type="http://schemas.openxmlformats.org/officeDocument/2006/relationships/chart" Target="../charts/chart110.xml"/></Relationships>
</file>

<file path=ppt/slides/_rels/slide53.xml.rels><?xml version="1.0" encoding="UTF-8" standalone="yes"?>
<Relationships xmlns="http://schemas.openxmlformats.org/package/2006/relationships"><Relationship Id="rId3" Type="http://schemas.openxmlformats.org/officeDocument/2006/relationships/chart" Target="../charts/chart111.xml"/><Relationship Id="rId2" Type="http://schemas.openxmlformats.org/officeDocument/2006/relationships/notesSlide" Target="../notesSlides/notesSlide41.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3" Type="http://schemas.openxmlformats.org/officeDocument/2006/relationships/chart" Target="../charts/chart112.xml"/><Relationship Id="rId2" Type="http://schemas.openxmlformats.org/officeDocument/2006/relationships/notesSlide" Target="../notesSlides/notesSlide42.xml"/><Relationship Id="rId1" Type="http://schemas.openxmlformats.org/officeDocument/2006/relationships/slideLayout" Target="../slideLayouts/slideLayout6.xml"/><Relationship Id="rId4" Type="http://schemas.openxmlformats.org/officeDocument/2006/relationships/chart" Target="../charts/chart113.xml"/></Relationships>
</file>

<file path=ppt/slides/_rels/slide55.xml.rels><?xml version="1.0" encoding="UTF-8" standalone="yes"?>
<Relationships xmlns="http://schemas.openxmlformats.org/package/2006/relationships"><Relationship Id="rId3" Type="http://schemas.openxmlformats.org/officeDocument/2006/relationships/chart" Target="../charts/chart114.xml"/><Relationship Id="rId2" Type="http://schemas.openxmlformats.org/officeDocument/2006/relationships/notesSlide" Target="../notesSlides/notesSlide43.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3" Type="http://schemas.openxmlformats.org/officeDocument/2006/relationships/chart" Target="../charts/chart115.xml"/><Relationship Id="rId2" Type="http://schemas.openxmlformats.org/officeDocument/2006/relationships/notesSlide" Target="../notesSlides/notesSlide44.xml"/><Relationship Id="rId1" Type="http://schemas.openxmlformats.org/officeDocument/2006/relationships/slideLayout" Target="../slideLayouts/slideLayout6.xml"/><Relationship Id="rId4" Type="http://schemas.openxmlformats.org/officeDocument/2006/relationships/chart" Target="../charts/chart116.xml"/></Relationships>
</file>

<file path=ppt/slides/_rels/slide57.xml.rels><?xml version="1.0" encoding="UTF-8" standalone="yes"?>
<Relationships xmlns="http://schemas.openxmlformats.org/package/2006/relationships"><Relationship Id="rId3" Type="http://schemas.openxmlformats.org/officeDocument/2006/relationships/chart" Target="../charts/chart117.xml"/><Relationship Id="rId2" Type="http://schemas.openxmlformats.org/officeDocument/2006/relationships/notesSlide" Target="../notesSlides/notesSlide45.xml"/><Relationship Id="rId1" Type="http://schemas.openxmlformats.org/officeDocument/2006/relationships/slideLayout" Target="../slideLayouts/slideLayout6.xml"/><Relationship Id="rId4" Type="http://schemas.openxmlformats.org/officeDocument/2006/relationships/chart" Target="../charts/chart118.xml"/></Relationships>
</file>

<file path=ppt/slides/_rels/slide58.xml.rels><?xml version="1.0" encoding="UTF-8" standalone="yes"?>
<Relationships xmlns="http://schemas.openxmlformats.org/package/2006/relationships"><Relationship Id="rId3" Type="http://schemas.openxmlformats.org/officeDocument/2006/relationships/chart" Target="../charts/chart119.xml"/><Relationship Id="rId2" Type="http://schemas.openxmlformats.org/officeDocument/2006/relationships/notesSlide" Target="../notesSlides/notesSlide46.xml"/><Relationship Id="rId1" Type="http://schemas.openxmlformats.org/officeDocument/2006/relationships/slideLayout" Target="../slideLayouts/slideLayout6.xml"/><Relationship Id="rId4" Type="http://schemas.openxmlformats.org/officeDocument/2006/relationships/chart" Target="../charts/chart120.xml"/></Relationships>
</file>

<file path=ppt/slides/_rels/slide59.xml.rels><?xml version="1.0" encoding="UTF-8" standalone="yes"?>
<Relationships xmlns="http://schemas.openxmlformats.org/package/2006/relationships"><Relationship Id="rId3" Type="http://schemas.openxmlformats.org/officeDocument/2006/relationships/chart" Target="../charts/chart121.xml"/><Relationship Id="rId2" Type="http://schemas.openxmlformats.org/officeDocument/2006/relationships/notesSlide" Target="../notesSlides/notesSlide47.xml"/><Relationship Id="rId1" Type="http://schemas.openxmlformats.org/officeDocument/2006/relationships/slideLayout" Target="../slideLayouts/slideLayout6.xml"/><Relationship Id="rId4" Type="http://schemas.openxmlformats.org/officeDocument/2006/relationships/chart" Target="../charts/chart122.xml"/></Relationships>
</file>

<file path=ppt/slides/_rels/slide60.xml.rels><?xml version="1.0" encoding="UTF-8" standalone="yes"?>
<Relationships xmlns="http://schemas.openxmlformats.org/package/2006/relationships"><Relationship Id="rId3" Type="http://schemas.openxmlformats.org/officeDocument/2006/relationships/chart" Target="../charts/chart123.xml"/><Relationship Id="rId2" Type="http://schemas.openxmlformats.org/officeDocument/2006/relationships/notesSlide" Target="../notesSlides/notesSlide48.xml"/><Relationship Id="rId1" Type="http://schemas.openxmlformats.org/officeDocument/2006/relationships/slideLayout" Target="../slideLayouts/slideLayout6.xml"/><Relationship Id="rId4" Type="http://schemas.openxmlformats.org/officeDocument/2006/relationships/chart" Target="../charts/chart124.xml"/></Relationships>
</file>

<file path=ppt/slides/_rels/slide61.xml.rels><?xml version="1.0" encoding="UTF-8" standalone="yes"?>
<Relationships xmlns="http://schemas.openxmlformats.org/package/2006/relationships"><Relationship Id="rId3" Type="http://schemas.openxmlformats.org/officeDocument/2006/relationships/chart" Target="../charts/chart125.xml"/><Relationship Id="rId2" Type="http://schemas.openxmlformats.org/officeDocument/2006/relationships/notesSlide" Target="../notesSlides/notesSlide49.xml"/><Relationship Id="rId1" Type="http://schemas.openxmlformats.org/officeDocument/2006/relationships/slideLayout" Target="../slideLayouts/slideLayout6.xml"/></Relationships>
</file>

<file path=ppt/slides/_rels/slide62.xml.rels><?xml version="1.0" encoding="UTF-8" standalone="yes"?>
<Relationships xmlns="http://schemas.openxmlformats.org/package/2006/relationships"><Relationship Id="rId3" Type="http://schemas.openxmlformats.org/officeDocument/2006/relationships/chart" Target="../charts/chart126.xml"/><Relationship Id="rId2" Type="http://schemas.openxmlformats.org/officeDocument/2006/relationships/notesSlide" Target="../notesSlides/notesSlide50.xml"/><Relationship Id="rId1" Type="http://schemas.openxmlformats.org/officeDocument/2006/relationships/slideLayout" Target="../slideLayouts/slideLayout6.xml"/><Relationship Id="rId4" Type="http://schemas.openxmlformats.org/officeDocument/2006/relationships/chart" Target="../charts/chart127.xml"/></Relationships>
</file>

<file path=ppt/slides/_rels/slide63.xml.rels><?xml version="1.0" encoding="UTF-8" standalone="yes"?>
<Relationships xmlns="http://schemas.openxmlformats.org/package/2006/relationships"><Relationship Id="rId3" Type="http://schemas.openxmlformats.org/officeDocument/2006/relationships/chart" Target="../charts/chart128.xml"/><Relationship Id="rId2" Type="http://schemas.openxmlformats.org/officeDocument/2006/relationships/notesSlide" Target="../notesSlides/notesSlide51.xml"/><Relationship Id="rId1" Type="http://schemas.openxmlformats.org/officeDocument/2006/relationships/slideLayout" Target="../slideLayouts/slideLayout6.xml"/><Relationship Id="rId4" Type="http://schemas.openxmlformats.org/officeDocument/2006/relationships/chart" Target="../charts/chart129.xml"/></Relationships>
</file>

<file path=ppt/slides/_rels/slide64.xml.rels><?xml version="1.0" encoding="UTF-8" standalone="yes"?>
<Relationships xmlns="http://schemas.openxmlformats.org/package/2006/relationships"><Relationship Id="rId3" Type="http://schemas.openxmlformats.org/officeDocument/2006/relationships/chart" Target="../charts/chart130.xml"/><Relationship Id="rId2" Type="http://schemas.openxmlformats.org/officeDocument/2006/relationships/notesSlide" Target="../notesSlides/notesSlide52.xml"/><Relationship Id="rId1" Type="http://schemas.openxmlformats.org/officeDocument/2006/relationships/slideLayout" Target="../slideLayouts/slideLayout6.xml"/><Relationship Id="rId4" Type="http://schemas.openxmlformats.org/officeDocument/2006/relationships/chart" Target="../charts/chart131.xml"/></Relationships>
</file>

<file path=ppt/slides/_rels/slide65.xml.rels><?xml version="1.0" encoding="UTF-8" standalone="yes"?>
<Relationships xmlns="http://schemas.openxmlformats.org/package/2006/relationships"><Relationship Id="rId3" Type="http://schemas.openxmlformats.org/officeDocument/2006/relationships/chart" Target="../charts/chart132.xml"/><Relationship Id="rId2" Type="http://schemas.openxmlformats.org/officeDocument/2006/relationships/notesSlide" Target="../notesSlides/notesSlide53.xml"/><Relationship Id="rId1" Type="http://schemas.openxmlformats.org/officeDocument/2006/relationships/slideLayout" Target="../slideLayouts/slideLayout6.xml"/><Relationship Id="rId4" Type="http://schemas.openxmlformats.org/officeDocument/2006/relationships/chart" Target="../charts/chart133.xml"/></Relationships>
</file>

<file path=ppt/slides/_rels/slide66.xml.rels><?xml version="1.0" encoding="UTF-8" standalone="yes"?>
<Relationships xmlns="http://schemas.openxmlformats.org/package/2006/relationships"><Relationship Id="rId3" Type="http://schemas.openxmlformats.org/officeDocument/2006/relationships/chart" Target="../charts/chart134.xml"/><Relationship Id="rId2" Type="http://schemas.openxmlformats.org/officeDocument/2006/relationships/notesSlide" Target="../notesSlides/notesSlide54.xml"/><Relationship Id="rId1" Type="http://schemas.openxmlformats.org/officeDocument/2006/relationships/slideLayout" Target="../slideLayouts/slideLayout6.xml"/><Relationship Id="rId4" Type="http://schemas.openxmlformats.org/officeDocument/2006/relationships/chart" Target="../charts/chart135.xml"/></Relationships>
</file>

<file path=ppt/slides/_rels/slide67.xml.rels><?xml version="1.0" encoding="UTF-8" standalone="yes"?>
<Relationships xmlns="http://schemas.openxmlformats.org/package/2006/relationships"><Relationship Id="rId3" Type="http://schemas.openxmlformats.org/officeDocument/2006/relationships/chart" Target="../charts/chart136.xml"/><Relationship Id="rId2" Type="http://schemas.openxmlformats.org/officeDocument/2006/relationships/notesSlide" Target="../notesSlides/notesSlide55.xml"/><Relationship Id="rId1" Type="http://schemas.openxmlformats.org/officeDocument/2006/relationships/slideLayout" Target="../slideLayouts/slideLayout6.xml"/><Relationship Id="rId4" Type="http://schemas.openxmlformats.org/officeDocument/2006/relationships/chart" Target="../charts/chart137.xml"/></Relationships>
</file>

<file path=ppt/slides/_rels/slide68.xml.rels><?xml version="1.0" encoding="UTF-8" standalone="yes"?>
<Relationships xmlns="http://schemas.openxmlformats.org/package/2006/relationships"><Relationship Id="rId3" Type="http://schemas.openxmlformats.org/officeDocument/2006/relationships/chart" Target="../charts/chart138.xml"/><Relationship Id="rId2" Type="http://schemas.openxmlformats.org/officeDocument/2006/relationships/notesSlide" Target="../notesSlides/notesSlide56.xml"/><Relationship Id="rId1" Type="http://schemas.openxmlformats.org/officeDocument/2006/relationships/slideLayout" Target="../slideLayouts/slideLayout6.xml"/><Relationship Id="rId4" Type="http://schemas.openxmlformats.org/officeDocument/2006/relationships/chart" Target="../charts/chart139.xml"/></Relationships>
</file>

<file path=ppt/slides/_rels/slide69.xml.rels><?xml version="1.0" encoding="UTF-8" standalone="yes"?>
<Relationships xmlns="http://schemas.openxmlformats.org/package/2006/relationships"><Relationship Id="rId3" Type="http://schemas.openxmlformats.org/officeDocument/2006/relationships/chart" Target="../charts/chart140.xml"/><Relationship Id="rId2" Type="http://schemas.openxmlformats.org/officeDocument/2006/relationships/notesSlide" Target="../notesSlides/notesSlide57.xml"/><Relationship Id="rId1" Type="http://schemas.openxmlformats.org/officeDocument/2006/relationships/slideLayout" Target="../slideLayouts/slideLayout6.xml"/><Relationship Id="rId4" Type="http://schemas.openxmlformats.org/officeDocument/2006/relationships/chart" Target="../charts/chart141.xml"/></Relationships>
</file>

<file path=ppt/slides/_rels/slide70.xml.rels><?xml version="1.0" encoding="UTF-8" standalone="yes"?>
<Relationships xmlns="http://schemas.openxmlformats.org/package/2006/relationships"><Relationship Id="rId3" Type="http://schemas.openxmlformats.org/officeDocument/2006/relationships/chart" Target="../charts/chart142.xml"/><Relationship Id="rId2" Type="http://schemas.openxmlformats.org/officeDocument/2006/relationships/notesSlide" Target="../notesSlides/notesSlide58.xml"/><Relationship Id="rId1" Type="http://schemas.openxmlformats.org/officeDocument/2006/relationships/slideLayout" Target="../slideLayouts/slideLayout6.xml"/><Relationship Id="rId4" Type="http://schemas.openxmlformats.org/officeDocument/2006/relationships/chart" Target="../charts/chart143.xml"/></Relationships>
</file>

<file path=ppt/slides/_rels/slide71.xml.rels><?xml version="1.0" encoding="UTF-8" standalone="yes"?>
<Relationships xmlns="http://schemas.openxmlformats.org/package/2006/relationships"><Relationship Id="rId3" Type="http://schemas.openxmlformats.org/officeDocument/2006/relationships/chart" Target="../charts/chart144.xml"/><Relationship Id="rId2" Type="http://schemas.openxmlformats.org/officeDocument/2006/relationships/notesSlide" Target="../notesSlides/notesSlide59.xml"/><Relationship Id="rId1" Type="http://schemas.openxmlformats.org/officeDocument/2006/relationships/slideLayout" Target="../slideLayouts/slideLayout6.xml"/><Relationship Id="rId4" Type="http://schemas.openxmlformats.org/officeDocument/2006/relationships/chart" Target="../charts/chart145.xml"/></Relationships>
</file>

<file path=ppt/slides/_rels/slide72.xml.rels><?xml version="1.0" encoding="UTF-8" standalone="yes"?>
<Relationships xmlns="http://schemas.openxmlformats.org/package/2006/relationships"><Relationship Id="rId3" Type="http://schemas.openxmlformats.org/officeDocument/2006/relationships/chart" Target="../charts/chart146.xml"/><Relationship Id="rId2" Type="http://schemas.openxmlformats.org/officeDocument/2006/relationships/notesSlide" Target="../notesSlides/notesSlide60.xml"/><Relationship Id="rId1" Type="http://schemas.openxmlformats.org/officeDocument/2006/relationships/slideLayout" Target="../slideLayouts/slideLayout6.xml"/></Relationships>
</file>

<file path=ppt/slides/_rels/slide73.xml.rels><?xml version="1.0" encoding="UTF-8" standalone="yes"?>
<Relationships xmlns="http://schemas.openxmlformats.org/package/2006/relationships"><Relationship Id="rId3" Type="http://schemas.openxmlformats.org/officeDocument/2006/relationships/chart" Target="../charts/chart147.xml"/><Relationship Id="rId2" Type="http://schemas.openxmlformats.org/officeDocument/2006/relationships/notesSlide" Target="../notesSlides/notesSlide61.xml"/><Relationship Id="rId1" Type="http://schemas.openxmlformats.org/officeDocument/2006/relationships/slideLayout" Target="../slideLayouts/slideLayout6.xml"/></Relationships>
</file>

<file path=ppt/slides/_rels/slide74.xml.rels><?xml version="1.0" encoding="UTF-8" standalone="yes"?>
<Relationships xmlns="http://schemas.openxmlformats.org/package/2006/relationships"><Relationship Id="rId3" Type="http://schemas.openxmlformats.org/officeDocument/2006/relationships/chart" Target="../charts/chart148.xml"/><Relationship Id="rId2" Type="http://schemas.openxmlformats.org/officeDocument/2006/relationships/notesSlide" Target="../notesSlides/notesSlide62.xml"/><Relationship Id="rId1" Type="http://schemas.openxmlformats.org/officeDocument/2006/relationships/slideLayout" Target="../slideLayouts/slideLayout6.xml"/></Relationships>
</file>

<file path=ppt/slides/_rels/slide75.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1.xml"/></Relationships>
</file>

<file path=ppt/slides/_rels/slide7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77.xml.rels><?xml version="1.0" encoding="UTF-8" standalone="yes"?>
<Relationships xmlns="http://schemas.openxmlformats.org/package/2006/relationships"><Relationship Id="rId3" Type="http://schemas.openxmlformats.org/officeDocument/2006/relationships/chart" Target="../charts/chart149.xml"/><Relationship Id="rId2" Type="http://schemas.openxmlformats.org/officeDocument/2006/relationships/notesSlide" Target="../notesSlides/notesSlide64.xml"/><Relationship Id="rId1" Type="http://schemas.openxmlformats.org/officeDocument/2006/relationships/slideLayout" Target="../slideLayouts/slideLayout10.xml"/><Relationship Id="rId4" Type="http://schemas.openxmlformats.org/officeDocument/2006/relationships/chart" Target="../charts/chart150.xml"/></Relationships>
</file>

<file path=ppt/slides/_rels/slide78.xml.rels><?xml version="1.0" encoding="UTF-8" standalone="yes"?>
<Relationships xmlns="http://schemas.openxmlformats.org/package/2006/relationships"><Relationship Id="rId3" Type="http://schemas.openxmlformats.org/officeDocument/2006/relationships/chart" Target="../charts/chart151.xml"/><Relationship Id="rId2" Type="http://schemas.openxmlformats.org/officeDocument/2006/relationships/notesSlide" Target="../notesSlides/notesSlide65.xml"/><Relationship Id="rId1" Type="http://schemas.openxmlformats.org/officeDocument/2006/relationships/slideLayout" Target="../slideLayouts/slideLayout10.xml"/></Relationships>
</file>

<file path=ppt/slides/_rels/slide79.xml.rels><?xml version="1.0" encoding="UTF-8" standalone="yes"?>
<Relationships xmlns="http://schemas.openxmlformats.org/package/2006/relationships"><Relationship Id="rId3" Type="http://schemas.openxmlformats.org/officeDocument/2006/relationships/chart" Target="../charts/chart152.xml"/><Relationship Id="rId2" Type="http://schemas.openxmlformats.org/officeDocument/2006/relationships/notesSlide" Target="../notesSlides/notesSlide66.xml"/><Relationship Id="rId1" Type="http://schemas.openxmlformats.org/officeDocument/2006/relationships/slideLayout" Target="../slideLayouts/slideLayout10.xml"/><Relationship Id="rId4" Type="http://schemas.openxmlformats.org/officeDocument/2006/relationships/chart" Target="../charts/chart153.xml"/></Relationships>
</file>

<file path=ppt/slides/_rels/slide80.xml.rels><?xml version="1.0" encoding="UTF-8" standalone="yes"?>
<Relationships xmlns="http://schemas.openxmlformats.org/package/2006/relationships"><Relationship Id="rId3" Type="http://schemas.openxmlformats.org/officeDocument/2006/relationships/chart" Target="../charts/chart154.xml"/><Relationship Id="rId2" Type="http://schemas.openxmlformats.org/officeDocument/2006/relationships/notesSlide" Target="../notesSlides/notesSlide67.xml"/><Relationship Id="rId1" Type="http://schemas.openxmlformats.org/officeDocument/2006/relationships/slideLayout" Target="../slideLayouts/slideLayout10.xml"/><Relationship Id="rId4" Type="http://schemas.openxmlformats.org/officeDocument/2006/relationships/chart" Target="../charts/chart155.xml"/></Relationships>
</file>

<file path=ppt/slides/_rels/slide81.xml.rels><?xml version="1.0" encoding="UTF-8" standalone="yes"?>
<Relationships xmlns="http://schemas.openxmlformats.org/package/2006/relationships"><Relationship Id="rId3" Type="http://schemas.openxmlformats.org/officeDocument/2006/relationships/chart" Target="../charts/chart156.xml"/><Relationship Id="rId2" Type="http://schemas.openxmlformats.org/officeDocument/2006/relationships/notesSlide" Target="../notesSlides/notesSlide68.xml"/><Relationship Id="rId1" Type="http://schemas.openxmlformats.org/officeDocument/2006/relationships/slideLayout" Target="../slideLayouts/slideLayout10.xml"/><Relationship Id="rId4" Type="http://schemas.openxmlformats.org/officeDocument/2006/relationships/chart" Target="../charts/chart157.xml"/></Relationships>
</file>

<file path=ppt/slides/_rels/slide82.xml.rels><?xml version="1.0" encoding="UTF-8" standalone="yes"?>
<Relationships xmlns="http://schemas.openxmlformats.org/package/2006/relationships"><Relationship Id="rId3" Type="http://schemas.openxmlformats.org/officeDocument/2006/relationships/chart" Target="../charts/chart158.xml"/><Relationship Id="rId2" Type="http://schemas.openxmlformats.org/officeDocument/2006/relationships/notesSlide" Target="../notesSlides/notesSlide69.xml"/><Relationship Id="rId1" Type="http://schemas.openxmlformats.org/officeDocument/2006/relationships/slideLayout" Target="../slideLayouts/slideLayout10.xml"/><Relationship Id="rId4" Type="http://schemas.openxmlformats.org/officeDocument/2006/relationships/chart" Target="../charts/chart159.xml"/></Relationships>
</file>

<file path=ppt/slides/_rels/slide83.xml.rels><?xml version="1.0" encoding="UTF-8" standalone="yes"?>
<Relationships xmlns="http://schemas.openxmlformats.org/package/2006/relationships"><Relationship Id="rId3" Type="http://schemas.openxmlformats.org/officeDocument/2006/relationships/chart" Target="../charts/chart160.xml"/><Relationship Id="rId2" Type="http://schemas.openxmlformats.org/officeDocument/2006/relationships/notesSlide" Target="../notesSlides/notesSlide70.xml"/><Relationship Id="rId1" Type="http://schemas.openxmlformats.org/officeDocument/2006/relationships/slideLayout" Target="../slideLayouts/slideLayout10.xml"/><Relationship Id="rId4" Type="http://schemas.openxmlformats.org/officeDocument/2006/relationships/chart" Target="../charts/chart161.xml"/></Relationships>
</file>

<file path=ppt/slides/_rels/slide84.xml.rels><?xml version="1.0" encoding="UTF-8" standalone="yes"?>
<Relationships xmlns="http://schemas.openxmlformats.org/package/2006/relationships"><Relationship Id="rId3" Type="http://schemas.openxmlformats.org/officeDocument/2006/relationships/chart" Target="../charts/chart162.xml"/><Relationship Id="rId2" Type="http://schemas.openxmlformats.org/officeDocument/2006/relationships/notesSlide" Target="../notesSlides/notesSlide71.xml"/><Relationship Id="rId1" Type="http://schemas.openxmlformats.org/officeDocument/2006/relationships/slideLayout" Target="../slideLayouts/slideLayout10.xml"/></Relationships>
</file>

<file path=ppt/slides/_rels/slide85.xml.rels><?xml version="1.0" encoding="UTF-8" standalone="yes"?>
<Relationships xmlns="http://schemas.openxmlformats.org/package/2006/relationships"><Relationship Id="rId3" Type="http://schemas.openxmlformats.org/officeDocument/2006/relationships/chart" Target="../charts/chart163.xml"/><Relationship Id="rId2" Type="http://schemas.openxmlformats.org/officeDocument/2006/relationships/notesSlide" Target="../notesSlides/notesSlide72.xml"/><Relationship Id="rId1" Type="http://schemas.openxmlformats.org/officeDocument/2006/relationships/slideLayout" Target="../slideLayouts/slideLayout10.xml"/><Relationship Id="rId4" Type="http://schemas.openxmlformats.org/officeDocument/2006/relationships/chart" Target="../charts/chart164.xml"/></Relationships>
</file>

<file path=ppt/slides/_rels/slide86.xml.rels><?xml version="1.0" encoding="UTF-8" standalone="yes"?>
<Relationships xmlns="http://schemas.openxmlformats.org/package/2006/relationships"><Relationship Id="rId3" Type="http://schemas.openxmlformats.org/officeDocument/2006/relationships/chart" Target="../charts/chart165.xml"/><Relationship Id="rId2" Type="http://schemas.openxmlformats.org/officeDocument/2006/relationships/notesSlide" Target="../notesSlides/notesSlide73.xml"/><Relationship Id="rId1" Type="http://schemas.openxmlformats.org/officeDocument/2006/relationships/slideLayout" Target="../slideLayouts/slideLayout10.xml"/></Relationships>
</file>

<file path=ppt/slides/_rels/slide87.xml.rels><?xml version="1.0" encoding="UTF-8" standalone="yes"?>
<Relationships xmlns="http://schemas.openxmlformats.org/package/2006/relationships"><Relationship Id="rId3" Type="http://schemas.openxmlformats.org/officeDocument/2006/relationships/chart" Target="../charts/chart166.xml"/><Relationship Id="rId2" Type="http://schemas.openxmlformats.org/officeDocument/2006/relationships/notesSlide" Target="../notesSlides/notesSlide74.xml"/><Relationship Id="rId1" Type="http://schemas.openxmlformats.org/officeDocument/2006/relationships/slideLayout" Target="../slideLayouts/slideLayout10.xml"/><Relationship Id="rId4" Type="http://schemas.openxmlformats.org/officeDocument/2006/relationships/chart" Target="../charts/chart167.xml"/></Relationships>
</file>

<file path=ppt/slides/_rels/slide88.xml.rels><?xml version="1.0" encoding="UTF-8" standalone="yes"?>
<Relationships xmlns="http://schemas.openxmlformats.org/package/2006/relationships"><Relationship Id="rId3" Type="http://schemas.openxmlformats.org/officeDocument/2006/relationships/chart" Target="../charts/chart168.xml"/><Relationship Id="rId2" Type="http://schemas.openxmlformats.org/officeDocument/2006/relationships/notesSlide" Target="../notesSlides/notesSlide75.xml"/><Relationship Id="rId1" Type="http://schemas.openxmlformats.org/officeDocument/2006/relationships/slideLayout" Target="../slideLayouts/slideLayout10.xml"/><Relationship Id="rId4" Type="http://schemas.openxmlformats.org/officeDocument/2006/relationships/chart" Target="../charts/chart169.xml"/></Relationships>
</file>

<file path=ppt/slides/_rels/slide89.xml.rels><?xml version="1.0" encoding="UTF-8" standalone="yes"?>
<Relationships xmlns="http://schemas.openxmlformats.org/package/2006/relationships"><Relationship Id="rId3" Type="http://schemas.openxmlformats.org/officeDocument/2006/relationships/chart" Target="../charts/chart170.xml"/><Relationship Id="rId2" Type="http://schemas.openxmlformats.org/officeDocument/2006/relationships/notesSlide" Target="../notesSlides/notesSlide76.xml"/><Relationship Id="rId1" Type="http://schemas.openxmlformats.org/officeDocument/2006/relationships/slideLayout" Target="../slideLayouts/slideLayout10.xml"/><Relationship Id="rId4" Type="http://schemas.openxmlformats.org/officeDocument/2006/relationships/chart" Target="../charts/chart171.xml"/></Relationships>
</file>

<file path=ppt/slides/_rels/slide90.xml.rels><?xml version="1.0" encoding="UTF-8" standalone="yes"?>
<Relationships xmlns="http://schemas.openxmlformats.org/package/2006/relationships"><Relationship Id="rId3" Type="http://schemas.openxmlformats.org/officeDocument/2006/relationships/chart" Target="../charts/chart172.xml"/><Relationship Id="rId2" Type="http://schemas.openxmlformats.org/officeDocument/2006/relationships/notesSlide" Target="../notesSlides/notesSlide77.xml"/><Relationship Id="rId1" Type="http://schemas.openxmlformats.org/officeDocument/2006/relationships/slideLayout" Target="../slideLayouts/slideLayout10.xml"/><Relationship Id="rId4" Type="http://schemas.openxmlformats.org/officeDocument/2006/relationships/chart" Target="../charts/chart173.xml"/></Relationships>
</file>

<file path=ppt/slides/_rels/slide91.xml.rels><?xml version="1.0" encoding="UTF-8" standalone="yes"?>
<Relationships xmlns="http://schemas.openxmlformats.org/package/2006/relationships"><Relationship Id="rId3" Type="http://schemas.openxmlformats.org/officeDocument/2006/relationships/chart" Target="../charts/chart174.xml"/><Relationship Id="rId2" Type="http://schemas.openxmlformats.org/officeDocument/2006/relationships/notesSlide" Target="../notesSlides/notesSlide78.xml"/><Relationship Id="rId1" Type="http://schemas.openxmlformats.org/officeDocument/2006/relationships/slideLayout" Target="../slideLayouts/slideLayout10.xml"/><Relationship Id="rId4" Type="http://schemas.openxmlformats.org/officeDocument/2006/relationships/chart" Target="../charts/chart175.xml"/></Relationships>
</file>

<file path=ppt/slides/_rels/slide92.xml.rels><?xml version="1.0" encoding="UTF-8" standalone="yes"?>
<Relationships xmlns="http://schemas.openxmlformats.org/package/2006/relationships"><Relationship Id="rId3" Type="http://schemas.openxmlformats.org/officeDocument/2006/relationships/chart" Target="../charts/chart176.xml"/><Relationship Id="rId2" Type="http://schemas.openxmlformats.org/officeDocument/2006/relationships/notesSlide" Target="../notesSlides/notesSlide79.xml"/><Relationship Id="rId1" Type="http://schemas.openxmlformats.org/officeDocument/2006/relationships/slideLayout" Target="../slideLayouts/slideLayout10.xml"/></Relationships>
</file>

<file path=ppt/slides/_rels/slide93.xml.rels><?xml version="1.0" encoding="UTF-8" standalone="yes"?>
<Relationships xmlns="http://schemas.openxmlformats.org/package/2006/relationships"><Relationship Id="rId3" Type="http://schemas.openxmlformats.org/officeDocument/2006/relationships/chart" Target="../charts/chart178.xml"/><Relationship Id="rId2" Type="http://schemas.openxmlformats.org/officeDocument/2006/relationships/chart" Target="../charts/chart177.xml"/><Relationship Id="rId1" Type="http://schemas.openxmlformats.org/officeDocument/2006/relationships/slideLayout" Target="../slideLayouts/slideLayout10.xml"/></Relationships>
</file>

<file path=ppt/slides/_rels/slide94.xml.rels><?xml version="1.0" encoding="UTF-8" standalone="yes"?>
<Relationships xmlns="http://schemas.openxmlformats.org/package/2006/relationships"><Relationship Id="rId3" Type="http://schemas.openxmlformats.org/officeDocument/2006/relationships/chart" Target="../charts/chart179.xml"/><Relationship Id="rId2" Type="http://schemas.openxmlformats.org/officeDocument/2006/relationships/notesSlide" Target="../notesSlides/notesSlide80.xml"/><Relationship Id="rId1" Type="http://schemas.openxmlformats.org/officeDocument/2006/relationships/slideLayout" Target="../slideLayouts/slideLayout10.xml"/><Relationship Id="rId4" Type="http://schemas.openxmlformats.org/officeDocument/2006/relationships/chart" Target="../charts/chart180.xml"/></Relationships>
</file>

<file path=ppt/slides/_rels/slide95.xml.rels><?xml version="1.0" encoding="UTF-8" standalone="yes"?>
<Relationships xmlns="http://schemas.openxmlformats.org/package/2006/relationships"><Relationship Id="rId3" Type="http://schemas.openxmlformats.org/officeDocument/2006/relationships/chart" Target="../charts/chart181.xml"/><Relationship Id="rId2" Type="http://schemas.openxmlformats.org/officeDocument/2006/relationships/notesSlide" Target="../notesSlides/notesSlide81.xml"/><Relationship Id="rId1" Type="http://schemas.openxmlformats.org/officeDocument/2006/relationships/slideLayout" Target="../slideLayouts/slideLayout10.xml"/><Relationship Id="rId4" Type="http://schemas.openxmlformats.org/officeDocument/2006/relationships/chart" Target="../charts/chart182.xml"/></Relationships>
</file>

<file path=ppt/slides/_rels/slide96.xml.rels><?xml version="1.0" encoding="UTF-8" standalone="yes"?>
<Relationships xmlns="http://schemas.openxmlformats.org/package/2006/relationships"><Relationship Id="rId3" Type="http://schemas.openxmlformats.org/officeDocument/2006/relationships/chart" Target="../charts/chart183.xml"/><Relationship Id="rId2" Type="http://schemas.openxmlformats.org/officeDocument/2006/relationships/notesSlide" Target="../notesSlides/notesSlide82.xml"/><Relationship Id="rId1" Type="http://schemas.openxmlformats.org/officeDocument/2006/relationships/slideLayout" Target="../slideLayouts/slideLayout10.xml"/></Relationships>
</file>

<file path=ppt/slides/_rels/slide97.xml.rels><?xml version="1.0" encoding="UTF-8" standalone="yes"?>
<Relationships xmlns="http://schemas.openxmlformats.org/package/2006/relationships"><Relationship Id="rId3" Type="http://schemas.openxmlformats.org/officeDocument/2006/relationships/chart" Target="../charts/chart184.xml"/><Relationship Id="rId2" Type="http://schemas.openxmlformats.org/officeDocument/2006/relationships/notesSlide" Target="../notesSlides/notesSlide83.xml"/><Relationship Id="rId1" Type="http://schemas.openxmlformats.org/officeDocument/2006/relationships/slideLayout" Target="../slideLayouts/slideLayout10.xml"/><Relationship Id="rId4" Type="http://schemas.openxmlformats.org/officeDocument/2006/relationships/chart" Target="../charts/chart185.xml"/></Relationships>
</file>

<file path=ppt/slides/_rels/slide98.xml.rels><?xml version="1.0" encoding="UTF-8" standalone="yes"?>
<Relationships xmlns="http://schemas.openxmlformats.org/package/2006/relationships"><Relationship Id="rId3" Type="http://schemas.openxmlformats.org/officeDocument/2006/relationships/chart" Target="../charts/chart186.xml"/><Relationship Id="rId2" Type="http://schemas.openxmlformats.org/officeDocument/2006/relationships/notesSlide" Target="../notesSlides/notesSlide84.xml"/><Relationship Id="rId1" Type="http://schemas.openxmlformats.org/officeDocument/2006/relationships/slideLayout" Target="../slideLayouts/slideLayout10.xml"/><Relationship Id="rId4" Type="http://schemas.openxmlformats.org/officeDocument/2006/relationships/chart" Target="../charts/chart187.xml"/></Relationships>
</file>

<file path=ppt/slides/_rels/slide99.xml.rels><?xml version="1.0" encoding="UTF-8" standalone="yes"?>
<Relationships xmlns="http://schemas.openxmlformats.org/package/2006/relationships"><Relationship Id="rId3" Type="http://schemas.openxmlformats.org/officeDocument/2006/relationships/chart" Target="../charts/chart188.xml"/><Relationship Id="rId2" Type="http://schemas.openxmlformats.org/officeDocument/2006/relationships/notesSlide" Target="../notesSlides/notesSlide85.xml"/><Relationship Id="rId1" Type="http://schemas.openxmlformats.org/officeDocument/2006/relationships/slideLayout" Target="../slideLayouts/slideLayout10.xml"/></Relationships>
</file>

<file path=ppt/slides/_rels/slide100.xml.rels><?xml version="1.0" encoding="UTF-8" standalone="yes"?>
<Relationships xmlns="http://schemas.openxmlformats.org/package/2006/relationships"><Relationship Id="rId3" Type="http://schemas.openxmlformats.org/officeDocument/2006/relationships/chart" Target="../charts/chart189.xml"/><Relationship Id="rId2" Type="http://schemas.openxmlformats.org/officeDocument/2006/relationships/notesSlide" Target="../notesSlides/notesSlide86.xml"/><Relationship Id="rId1" Type="http://schemas.openxmlformats.org/officeDocument/2006/relationships/slideLayout" Target="../slideLayouts/slideLayout10.xml"/></Relationships>
</file>

<file path=ppt/slides/_rels/slide101.xml.rels><?xml version="1.0" encoding="UTF-8" standalone="yes"?>
<Relationships xmlns="http://schemas.openxmlformats.org/package/2006/relationships"><Relationship Id="rId3" Type="http://schemas.openxmlformats.org/officeDocument/2006/relationships/chart" Target="../charts/chart190.xml"/><Relationship Id="rId2" Type="http://schemas.openxmlformats.org/officeDocument/2006/relationships/notesSlide" Target="../notesSlides/notesSlide87.xml"/><Relationship Id="rId1" Type="http://schemas.openxmlformats.org/officeDocument/2006/relationships/slideLayout" Target="../slideLayouts/slideLayout10.xml"/></Relationships>
</file>

<file path=ppt/slides/_rels/slide102.xml.rels><?xml version="1.0" encoding="UTF-8" standalone="yes"?>
<Relationships xmlns="http://schemas.openxmlformats.org/package/2006/relationships"><Relationship Id="rId3" Type="http://schemas.openxmlformats.org/officeDocument/2006/relationships/chart" Target="../charts/chart191.xml"/><Relationship Id="rId2" Type="http://schemas.openxmlformats.org/officeDocument/2006/relationships/notesSlide" Target="../notesSlides/notesSlide88.xml"/><Relationship Id="rId1" Type="http://schemas.openxmlformats.org/officeDocument/2006/relationships/slideLayout" Target="../slideLayouts/slideLayout10.xml"/></Relationships>
</file>

<file path=ppt/slides/_rels/slide103.xml.rels><?xml version="1.0" encoding="UTF-8" standalone="yes"?>
<Relationships xmlns="http://schemas.openxmlformats.org/package/2006/relationships"><Relationship Id="rId2" Type="http://schemas.openxmlformats.org/officeDocument/2006/relationships/notesSlide" Target="../notesSlides/notesSlide89.xml"/><Relationship Id="rId1" Type="http://schemas.openxmlformats.org/officeDocument/2006/relationships/slideLayout" Target="../slideLayouts/slideLayout1.xml"/></Relationships>
</file>

<file path=ppt/slides/_rels/slide104.xml.rels><?xml version="1.0" encoding="UTF-8" standalone="yes"?>
<Relationships xmlns="http://schemas.openxmlformats.org/package/2006/relationships"><Relationship Id="rId2" Type="http://schemas.openxmlformats.org/officeDocument/2006/relationships/notesSlide" Target="../notesSlides/notesSlide90.xml"/><Relationship Id="rId1" Type="http://schemas.openxmlformats.org/officeDocument/2006/relationships/slideLayout" Target="../slideLayouts/slideLayout8.xml"/></Relationships>
</file>

<file path=ppt/slides/_rels/slide105.xml.rels><?xml version="1.0" encoding="UTF-8" standalone="yes"?>
<Relationships xmlns="http://schemas.openxmlformats.org/package/2006/relationships"><Relationship Id="rId2" Type="http://schemas.openxmlformats.org/officeDocument/2006/relationships/notesSlide" Target="../notesSlides/notesSlide91.xml"/><Relationship Id="rId1" Type="http://schemas.openxmlformats.org/officeDocument/2006/relationships/slideLayout" Target="../slideLayouts/slideLayout8.xml"/></Relationships>
</file>

<file path=ppt/slides/_rels/slide106.xml.rels><?xml version="1.0" encoding="UTF-8" standalone="yes"?>
<Relationships xmlns="http://schemas.openxmlformats.org/package/2006/relationships"><Relationship Id="rId2" Type="http://schemas.openxmlformats.org/officeDocument/2006/relationships/notesSlide" Target="../notesSlides/notesSlide92.xml"/><Relationship Id="rId1" Type="http://schemas.openxmlformats.org/officeDocument/2006/relationships/slideLayout" Target="../slideLayouts/slideLayout8.xml"/></Relationships>
</file>

<file path=ppt/slides/_rels/slide107.xml.rels><?xml version="1.0" encoding="UTF-8" standalone="yes"?>
<Relationships xmlns="http://schemas.openxmlformats.org/package/2006/relationships"><Relationship Id="rId2" Type="http://schemas.openxmlformats.org/officeDocument/2006/relationships/notesSlide" Target="../notesSlides/notesSlide93.xml"/><Relationship Id="rId1" Type="http://schemas.openxmlformats.org/officeDocument/2006/relationships/slideLayout" Target="../slideLayouts/slideLayout8.xml"/></Relationships>
</file>

<file path=ppt/slides/_rels/slide108.xml.rels><?xml version="1.0" encoding="UTF-8" standalone="yes"?>
<Relationships xmlns="http://schemas.openxmlformats.org/package/2006/relationships"><Relationship Id="rId2" Type="http://schemas.openxmlformats.org/officeDocument/2006/relationships/notesSlide" Target="../notesSlides/notesSlide94.xml"/><Relationship Id="rId1" Type="http://schemas.openxmlformats.org/officeDocument/2006/relationships/slideLayout" Target="../slideLayouts/slideLayout8.xml"/></Relationships>
</file>

<file path=ppt/slides/_rels/slide109.xml.rels><?xml version="1.0" encoding="UTF-8" standalone="yes"?>
<Relationships xmlns="http://schemas.openxmlformats.org/package/2006/relationships"><Relationship Id="rId2" Type="http://schemas.openxmlformats.org/officeDocument/2006/relationships/notesSlide" Target="../notesSlides/notesSlide95.xml"/><Relationship Id="rId1" Type="http://schemas.openxmlformats.org/officeDocument/2006/relationships/slideLayout" Target="../slideLayouts/slideLayout8.xml"/></Relationships>
</file>

<file path=ppt/slides/_rels/slide110.xml.rels><?xml version="1.0" encoding="UTF-8" standalone="yes"?>
<Relationships xmlns="http://schemas.openxmlformats.org/package/2006/relationships"><Relationship Id="rId2" Type="http://schemas.openxmlformats.org/officeDocument/2006/relationships/notesSlide" Target="../notesSlides/notesSlide96.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95711CA-64CD-45ED-9FAA-19F89C796FF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a:t>
            </a:fld>
            <a:r>
              <a:rPr lang="en-GB" sz="900" b="1">
                <a:solidFill>
                  <a:schemeClr val="bg1"/>
                </a:solidFill>
                <a:latin typeface="Arial" panose="020B0604020202020204" pitchFamily="34" charset="0"/>
                <a:cs typeface="Arial" panose="020B0604020202020204" pitchFamily="34" charset="0"/>
              </a:rPr>
              <a:t>  </a:t>
            </a:r>
          </a:p>
        </p:txBody>
      </p:sp>
      <p:sp>
        <p:nvSpPr>
          <p:cNvPr id="5" name="Title 1">
            <a:extLst>
              <a:ext uri="{FF2B5EF4-FFF2-40B4-BE49-F238E27FC236}">
                <a16:creationId xmlns:a16="http://schemas.microsoft.com/office/drawing/2014/main" id="{9789E9F4-FC00-4497-92D6-22C0B83171E9}"/>
              </a:ext>
              <a:ext uri="{C183D7F6-B498-43B3-948B-1728B52AA6E4}">
                <adec:decorative xmlns:adec="http://schemas.microsoft.com/office/drawing/2017/decorative" val="0"/>
              </a:ext>
            </a:extLst>
          </p:cNvPr>
          <p:cNvSpPr>
            <a:spLocks noGrp="1"/>
          </p:cNvSpPr>
          <p:nvPr>
            <p:ph type="title"/>
          </p:nvPr>
        </p:nvSpPr>
        <p:spPr>
          <a:xfrm>
            <a:off x="711675" y="3796101"/>
            <a:ext cx="10623081" cy="443198"/>
          </a:xfrm>
        </p:spPr>
        <p:txBody>
          <a:bodyPr/>
          <a:lstStyle/>
          <a:p>
            <a:r>
              <a:rPr lang="en-GB" sz="3200">
                <a:latin typeface="Arial" panose="020B0604020202020204" pitchFamily="34" charset="0"/>
                <a:cs typeface="Arial" panose="020B0604020202020204" pitchFamily="34" charset="0"/>
              </a:rPr>
              <a:t>County Durham and Darlington NHS Foundation Trust</a:t>
            </a:r>
            <a:endParaRPr lang="en-GB" sz="3200" dirty="0">
              <a:latin typeface="Arial" panose="020B0604020202020204" pitchFamily="34" charset="0"/>
              <a:cs typeface="Arial" panose="020B0604020202020204" pitchFamily="34" charset="0"/>
            </a:endParaRPr>
          </a:p>
        </p:txBody>
      </p:sp>
      <p:sp>
        <p:nvSpPr>
          <p:cNvPr id="8" name="Title 4">
            <a:extLst>
              <a:ext uri="{FF2B5EF4-FFF2-40B4-BE49-F238E27FC236}">
                <a16:creationId xmlns:a16="http://schemas.microsoft.com/office/drawing/2014/main" id="{DC588BF7-52C9-4FF7-9C7F-26C2F2D4117E}"/>
              </a:ext>
            </a:extLst>
          </p:cNvPr>
          <p:cNvSpPr txBox="1">
            <a:spLocks/>
          </p:cNvSpPr>
          <p:nvPr/>
        </p:nvSpPr>
        <p:spPr>
          <a:xfrm>
            <a:off x="711675" y="2201554"/>
            <a:ext cx="10270873" cy="1107996"/>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r>
              <a:rPr lang="en-GB" sz="4000" dirty="0"/>
              <a:t>NHS Adult Inpatient Survey 2025</a:t>
            </a:r>
            <a:br>
              <a:rPr lang="en-GB" sz="4000" dirty="0"/>
            </a:br>
            <a:r>
              <a:rPr lang="en-GB" sz="4000" dirty="0"/>
              <a:t>Benchmark Report</a:t>
            </a:r>
            <a:endParaRPr lang="en-GB" sz="4000" dirty="0">
              <a:latin typeface="+mn-lt"/>
            </a:endParaRPr>
          </a:p>
        </p:txBody>
      </p:sp>
    </p:spTree>
    <p:extLst>
      <p:ext uri="{BB962C8B-B14F-4D97-AF65-F5344CB8AC3E}">
        <p14:creationId xmlns:p14="http://schemas.microsoft.com/office/powerpoint/2010/main" val="14993997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Slide Number Placeholder 1">
            <a:extLst>
              <a:ext uri="{FF2B5EF4-FFF2-40B4-BE49-F238E27FC236}">
                <a16:creationId xmlns:a16="http://schemas.microsoft.com/office/drawing/2014/main" id="{A5EAD1F7-09F7-49AD-8247-F8F75D6B65CC}"/>
              </a:ext>
              <a:ext uri="{C183D7F6-B498-43B3-948B-1728B52AA6E4}">
                <adec:decorative xmlns:adec="http://schemas.microsoft.com/office/drawing/2017/decorative" val="1"/>
              </a:ext>
            </a:extLst>
          </p:cNvPr>
          <p:cNvSpPr txBox="1">
            <a:spLocks/>
          </p:cNvSpPr>
          <p:nvPr/>
        </p:nvSpPr>
        <p:spPr>
          <a:xfrm>
            <a:off x="515938" y="649000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1000" b="1" smtClean="0">
                <a:solidFill>
                  <a:schemeClr val="tx1">
                    <a:lumMod val="75000"/>
                    <a:lumOff val="25000"/>
                  </a:schemeClr>
                </a:solidFill>
                <a:latin typeface="Arial" panose="020B0604020202020204" pitchFamily="34" charset="0"/>
                <a:cs typeface="Arial" panose="020B0604020202020204" pitchFamily="34" charset="0"/>
              </a:rPr>
              <a:pPr>
                <a:defRPr/>
              </a:pPr>
              <a:t>2</a:t>
            </a:fld>
            <a:r>
              <a:rPr lang="en-GB" sz="10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Arrow: Right 1">
            <a:extLst>
              <a:ext uri="{FF2B5EF4-FFF2-40B4-BE49-F238E27FC236}">
                <a16:creationId xmlns:a16="http://schemas.microsoft.com/office/drawing/2014/main" id="{207E8E6D-F288-411D-89D7-405F7B457980}"/>
              </a:ext>
              <a:ext uri="{C183D7F6-B498-43B3-948B-1728B52AA6E4}">
                <adec:decorative xmlns:adec="http://schemas.microsoft.com/office/drawing/2017/decorative" val="1"/>
              </a:ext>
            </a:extLst>
          </p:cNvPr>
          <p:cNvSpPr/>
          <p:nvPr/>
        </p:nvSpPr>
        <p:spPr>
          <a:xfrm>
            <a:off x="412685" y="1101819"/>
            <a:ext cx="11418884" cy="297479"/>
          </a:xfrm>
          <a:prstGeom prst="rightArrow">
            <a:avLst/>
          </a:prstGeom>
          <a:solidFill>
            <a:srgbClr val="74628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itle 6">
            <a:extLst>
              <a:ext uri="{FF2B5EF4-FFF2-40B4-BE49-F238E27FC236}">
                <a16:creationId xmlns:a16="http://schemas.microsoft.com/office/drawing/2014/main" id="{7010D036-996D-4175-88DE-CD6AD51E5891}"/>
              </a:ext>
            </a:extLst>
          </p:cNvPr>
          <p:cNvSpPr>
            <a:spLocks noGrp="1"/>
          </p:cNvSpPr>
          <p:nvPr>
            <p:ph type="title" idx="4294967295"/>
          </p:nvPr>
        </p:nvSpPr>
        <p:spPr>
          <a:xfrm>
            <a:off x="412685" y="416517"/>
            <a:ext cx="8341964" cy="484188"/>
          </a:xfrm>
          <a:noFill/>
        </p:spPr>
        <p:txBody>
          <a:bodyPr>
            <a:normAutofit/>
          </a:bodyPr>
          <a:lstStyle/>
          <a:p>
            <a:r>
              <a:rPr lang="en-GB" sz="2800" b="1" dirty="0">
                <a:solidFill>
                  <a:srgbClr val="6D276A"/>
                </a:solidFill>
                <a:latin typeface="Arial"/>
              </a:rPr>
              <a:t>Contents</a:t>
            </a:r>
          </a:p>
        </p:txBody>
      </p:sp>
      <p:sp>
        <p:nvSpPr>
          <p:cNvPr id="17" name="Rectangle 16">
            <a:hlinkClick r:id="rId3" action="ppaction://hlinksldjump"/>
            <a:extLst>
              <a:ext uri="{FF2B5EF4-FFF2-40B4-BE49-F238E27FC236}">
                <a16:creationId xmlns:a16="http://schemas.microsoft.com/office/drawing/2014/main" id="{370AF834-0347-44E5-B067-773DCB2CD1D2}"/>
              </a:ext>
            </a:extLst>
          </p:cNvPr>
          <p:cNvSpPr/>
          <p:nvPr/>
        </p:nvSpPr>
        <p:spPr>
          <a:xfrm>
            <a:off x="515938"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1. Background &amp; methodology</a:t>
            </a:r>
          </a:p>
        </p:txBody>
      </p:sp>
      <p:sp>
        <p:nvSpPr>
          <p:cNvPr id="24" name="Rectangle 23">
            <a:hlinkClick r:id="rId4" action="ppaction://hlinksldjump"/>
            <a:extLst>
              <a:ext uri="{FF2B5EF4-FFF2-40B4-BE49-F238E27FC236}">
                <a16:creationId xmlns:a16="http://schemas.microsoft.com/office/drawing/2014/main" id="{908F9A59-76F8-4F59-8D74-8E768F473729}"/>
              </a:ext>
            </a:extLst>
          </p:cNvPr>
          <p:cNvSpPr/>
          <p:nvPr/>
        </p:nvSpPr>
        <p:spPr>
          <a:xfrm>
            <a:off x="2336824"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2. Headline results</a:t>
            </a:r>
          </a:p>
        </p:txBody>
      </p:sp>
      <p:sp>
        <p:nvSpPr>
          <p:cNvPr id="25" name="Rectangle 24">
            <a:hlinkClick r:id="rId5" action="ppaction://hlinksldjump"/>
            <a:extLst>
              <a:ext uri="{FF2B5EF4-FFF2-40B4-BE49-F238E27FC236}">
                <a16:creationId xmlns:a16="http://schemas.microsoft.com/office/drawing/2014/main" id="{EA1645F7-304F-4EE5-A389-9616276616EB}"/>
              </a:ext>
            </a:extLst>
          </p:cNvPr>
          <p:cNvSpPr/>
          <p:nvPr/>
        </p:nvSpPr>
        <p:spPr>
          <a:xfrm>
            <a:off x="4214258" y="900726"/>
            <a:ext cx="1579562" cy="651600"/>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3. Scoring and benchmarking </a:t>
            </a:r>
          </a:p>
        </p:txBody>
      </p:sp>
      <p:sp>
        <p:nvSpPr>
          <p:cNvPr id="26" name="Rectangle 25">
            <a:hlinkClick r:id="rId6" action="ppaction://hlinksldjump"/>
            <a:extLst>
              <a:ext uri="{FF2B5EF4-FFF2-40B4-BE49-F238E27FC236}">
                <a16:creationId xmlns:a16="http://schemas.microsoft.com/office/drawing/2014/main" id="{3EC5AA56-1533-4A5D-87EA-F7F7EFBD8717}"/>
              </a:ext>
            </a:extLst>
          </p:cNvPr>
          <p:cNvSpPr/>
          <p:nvPr/>
        </p:nvSpPr>
        <p:spPr>
          <a:xfrm>
            <a:off x="6212689" y="888348"/>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4. Trust and site results</a:t>
            </a:r>
          </a:p>
        </p:txBody>
      </p:sp>
      <p:sp>
        <p:nvSpPr>
          <p:cNvPr id="27" name="Rectangle 26">
            <a:hlinkClick r:id="rId7" action="ppaction://hlinksldjump"/>
            <a:extLst>
              <a:ext uri="{FF2B5EF4-FFF2-40B4-BE49-F238E27FC236}">
                <a16:creationId xmlns:a16="http://schemas.microsoft.com/office/drawing/2014/main" id="{511E8DB4-175D-46B5-9FB1-F38543C70C83}"/>
              </a:ext>
            </a:extLst>
          </p:cNvPr>
          <p:cNvSpPr/>
          <p:nvPr/>
        </p:nvSpPr>
        <p:spPr>
          <a:xfrm>
            <a:off x="10035163" y="888347"/>
            <a:ext cx="1580400"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6. Comparison to other trusts</a:t>
            </a:r>
          </a:p>
        </p:txBody>
      </p:sp>
      <p:sp>
        <p:nvSpPr>
          <p:cNvPr id="51" name="TextBox 50">
            <a:extLst>
              <a:ext uri="{FF2B5EF4-FFF2-40B4-BE49-F238E27FC236}">
                <a16:creationId xmlns:a16="http://schemas.microsoft.com/office/drawing/2014/main" id="{03542A49-0103-4930-9978-26A41BE4D77C}"/>
              </a:ext>
            </a:extLst>
          </p:cNvPr>
          <p:cNvSpPr txBox="1"/>
          <p:nvPr/>
        </p:nvSpPr>
        <p:spPr>
          <a:xfrm>
            <a:off x="423507" y="5471939"/>
            <a:ext cx="3500150" cy="1015663"/>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This work was carried out in accordance with the requirements of the international standard for organisations conducting social research (accreditation to ISO27001:2013; certificate number GB10/80275). </a:t>
            </a:r>
          </a:p>
          <a:p>
            <a:endParaRPr lang="en-GB" sz="1000" dirty="0">
              <a:latin typeface="Arial" panose="020B0604020202020204" pitchFamily="34" charset="0"/>
              <a:cs typeface="Arial" panose="020B0604020202020204" pitchFamily="34" charset="0"/>
            </a:endParaRPr>
          </a:p>
          <a:p>
            <a:r>
              <a:rPr lang="en-GB" sz="1000" dirty="0">
                <a:latin typeface="Arial" panose="020B0604020202020204" pitchFamily="34" charset="0"/>
                <a:cs typeface="Arial" panose="020B0604020202020204" pitchFamily="34" charset="0"/>
              </a:rPr>
              <a:t>© Care Quality Commission 2025</a:t>
            </a:r>
          </a:p>
        </p:txBody>
      </p:sp>
      <p:sp>
        <p:nvSpPr>
          <p:cNvPr id="46" name="Rectangle 45">
            <a:hlinkClick r:id="rId8" action="ppaction://hlinksldjump"/>
            <a:extLst>
              <a:ext uri="{FF2B5EF4-FFF2-40B4-BE49-F238E27FC236}">
                <a16:creationId xmlns:a16="http://schemas.microsoft.com/office/drawing/2014/main" id="{1C28B8CD-E9C1-4362-A8CB-A16AF1859221}"/>
              </a:ext>
            </a:extLst>
          </p:cNvPr>
          <p:cNvSpPr/>
          <p:nvPr/>
        </p:nvSpPr>
        <p:spPr>
          <a:xfrm>
            <a:off x="8192563" y="900705"/>
            <a:ext cx="1579562" cy="651621"/>
          </a:xfrm>
          <a:prstGeom prst="rect">
            <a:avLst/>
          </a:prstGeom>
          <a:solidFill>
            <a:srgbClr val="6D276A"/>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latin typeface="Arial" panose="020B0604020202020204" pitchFamily="34" charset="0"/>
                <a:cs typeface="Arial" panose="020B0604020202020204" pitchFamily="34" charset="0"/>
              </a:rPr>
              <a:t>5. Change over time</a:t>
            </a:r>
          </a:p>
        </p:txBody>
      </p:sp>
      <p:sp>
        <p:nvSpPr>
          <p:cNvPr id="28" name="Rectangle 27">
            <a:hlinkClick r:id="rId9" action="ppaction://hlinksldjump"/>
            <a:extLst>
              <a:ext uri="{FF2B5EF4-FFF2-40B4-BE49-F238E27FC236}">
                <a16:creationId xmlns:a16="http://schemas.microsoft.com/office/drawing/2014/main" id="{EEDEB057-C9E1-4873-9C6D-5E0A2FE85217}"/>
              </a:ext>
            </a:extLst>
          </p:cNvPr>
          <p:cNvSpPr/>
          <p:nvPr/>
        </p:nvSpPr>
        <p:spPr>
          <a:xfrm>
            <a:off x="4157710" y="240722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29" name="Rectangle 28">
            <a:hlinkClick r:id="rId10" action="ppaction://hlinksldjump"/>
            <a:extLst>
              <a:ext uri="{FF2B5EF4-FFF2-40B4-BE49-F238E27FC236}">
                <a16:creationId xmlns:a16="http://schemas.microsoft.com/office/drawing/2014/main" id="{0CA15BC4-4E0F-48CF-99A0-B1C9706DE620}"/>
              </a:ext>
            </a:extLst>
          </p:cNvPr>
          <p:cNvSpPr/>
          <p:nvPr/>
        </p:nvSpPr>
        <p:spPr>
          <a:xfrm>
            <a:off x="4164980" y="273736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30" name="Rectangle 29">
            <a:hlinkClick r:id="rId11" action="ppaction://hlinksldjump"/>
            <a:extLst>
              <a:ext uri="{FF2B5EF4-FFF2-40B4-BE49-F238E27FC236}">
                <a16:creationId xmlns:a16="http://schemas.microsoft.com/office/drawing/2014/main" id="{72687E61-A580-4FD3-A732-F138CCF399B0}"/>
              </a:ext>
            </a:extLst>
          </p:cNvPr>
          <p:cNvSpPr/>
          <p:nvPr/>
        </p:nvSpPr>
        <p:spPr>
          <a:xfrm>
            <a:off x="4158927" y="3067504"/>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31" name="Rectangle 30">
            <a:hlinkClick r:id="rId12" action="ppaction://hlinksldjump"/>
            <a:extLst>
              <a:ext uri="{FF2B5EF4-FFF2-40B4-BE49-F238E27FC236}">
                <a16:creationId xmlns:a16="http://schemas.microsoft.com/office/drawing/2014/main" id="{1E29F054-6151-44B2-96AA-890D18080E77}"/>
              </a:ext>
            </a:extLst>
          </p:cNvPr>
          <p:cNvSpPr/>
          <p:nvPr/>
        </p:nvSpPr>
        <p:spPr>
          <a:xfrm>
            <a:off x="4162398" y="3727109"/>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32" name="Rectangle 31">
            <a:hlinkClick r:id="rId13" action="ppaction://hlinksldjump"/>
            <a:extLst>
              <a:ext uri="{FF2B5EF4-FFF2-40B4-BE49-F238E27FC236}">
                <a16:creationId xmlns:a16="http://schemas.microsoft.com/office/drawing/2014/main" id="{1433E923-369C-458E-B925-2320F968DF81}"/>
              </a:ext>
            </a:extLst>
          </p:cNvPr>
          <p:cNvSpPr/>
          <p:nvPr/>
        </p:nvSpPr>
        <p:spPr>
          <a:xfrm>
            <a:off x="4162398" y="4062493"/>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33" name="Rectangle 32">
            <a:hlinkClick r:id="rId14" action="ppaction://hlinksldjump"/>
            <a:extLst>
              <a:ext uri="{FF2B5EF4-FFF2-40B4-BE49-F238E27FC236}">
                <a16:creationId xmlns:a16="http://schemas.microsoft.com/office/drawing/2014/main" id="{9BB3E8A1-60D9-484B-B36E-FA82BBC3101F}"/>
              </a:ext>
            </a:extLst>
          </p:cNvPr>
          <p:cNvSpPr/>
          <p:nvPr/>
        </p:nvSpPr>
        <p:spPr>
          <a:xfrm>
            <a:off x="4163244" y="470405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34" name="Rectangle 33">
            <a:hlinkClick r:id="rId15" action="ppaction://hlinksldjump"/>
            <a:extLst>
              <a:ext uri="{FF2B5EF4-FFF2-40B4-BE49-F238E27FC236}">
                <a16:creationId xmlns:a16="http://schemas.microsoft.com/office/drawing/2014/main" id="{25E87DF0-B96C-41D1-AE07-960500135E1E}"/>
              </a:ext>
            </a:extLst>
          </p:cNvPr>
          <p:cNvSpPr/>
          <p:nvPr/>
        </p:nvSpPr>
        <p:spPr>
          <a:xfrm>
            <a:off x="4162398" y="502537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36" name="Rectangle 35">
            <a:hlinkClick r:id="rId16" action="ppaction://hlinksldjump"/>
            <a:extLst>
              <a:ext uri="{FF2B5EF4-FFF2-40B4-BE49-F238E27FC236}">
                <a16:creationId xmlns:a16="http://schemas.microsoft.com/office/drawing/2014/main" id="{0BE157DE-74A8-4691-B4BF-0471E3B70141}"/>
              </a:ext>
            </a:extLst>
          </p:cNvPr>
          <p:cNvSpPr/>
          <p:nvPr/>
        </p:nvSpPr>
        <p:spPr>
          <a:xfrm>
            <a:off x="4157710" y="5355737"/>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37" name="Rectangle 36">
            <a:hlinkClick r:id="rId17" action="ppaction://hlinksldjump"/>
            <a:extLst>
              <a:ext uri="{FF2B5EF4-FFF2-40B4-BE49-F238E27FC236}">
                <a16:creationId xmlns:a16="http://schemas.microsoft.com/office/drawing/2014/main" id="{2BF446D9-69C7-4399-ABDC-80E5DDE52E3C}"/>
              </a:ext>
            </a:extLst>
          </p:cNvPr>
          <p:cNvSpPr/>
          <p:nvPr/>
        </p:nvSpPr>
        <p:spPr>
          <a:xfrm>
            <a:off x="4164980" y="5680995"/>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3" name="Rectangle 2">
            <a:hlinkClick r:id="rId18" action="ppaction://hlinksldjump"/>
            <a:extLst>
              <a:ext uri="{FF2B5EF4-FFF2-40B4-BE49-F238E27FC236}">
                <a16:creationId xmlns:a16="http://schemas.microsoft.com/office/drawing/2014/main" id="{BB9F9833-C8EE-E278-88E2-5D10884F7CF3}"/>
              </a:ext>
            </a:extLst>
          </p:cNvPr>
          <p:cNvSpPr/>
          <p:nvPr/>
        </p:nvSpPr>
        <p:spPr>
          <a:xfrm>
            <a:off x="4164332" y="6019072"/>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12. Overall experience</a:t>
            </a:r>
          </a:p>
        </p:txBody>
      </p:sp>
      <p:grpSp>
        <p:nvGrpSpPr>
          <p:cNvPr id="15" name="Group 14">
            <a:extLst>
              <a:ext uri="{FF2B5EF4-FFF2-40B4-BE49-F238E27FC236}">
                <a16:creationId xmlns:a16="http://schemas.microsoft.com/office/drawing/2014/main" id="{2472A738-E1AB-D4B0-2F17-C0EF3CEF51E6}"/>
              </a:ext>
            </a:extLst>
          </p:cNvPr>
          <p:cNvGrpSpPr/>
          <p:nvPr/>
        </p:nvGrpSpPr>
        <p:grpSpPr>
          <a:xfrm>
            <a:off x="8146407" y="1942455"/>
            <a:ext cx="1686864" cy="3633179"/>
            <a:chOff x="8133580" y="550022"/>
            <a:chExt cx="1796090" cy="4577872"/>
          </a:xfrm>
        </p:grpSpPr>
        <p:sp>
          <p:nvSpPr>
            <p:cNvPr id="47" name="Rectangle 46">
              <a:hlinkClick r:id="rId19" action="ppaction://hlinksldjump"/>
              <a:extLst>
                <a:ext uri="{FF2B5EF4-FFF2-40B4-BE49-F238E27FC236}">
                  <a16:creationId xmlns:a16="http://schemas.microsoft.com/office/drawing/2014/main" id="{24AE0ED1-2EBC-483A-8FA6-E7F94E8C3EDB}"/>
                </a:ext>
              </a:extLst>
            </p:cNvPr>
            <p:cNvSpPr/>
            <p:nvPr/>
          </p:nvSpPr>
          <p:spPr>
            <a:xfrm>
              <a:off x="8135777" y="550022"/>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52" name="Rectangle 51">
              <a:hlinkClick r:id="rId20" action="ppaction://hlinksldjump"/>
              <a:extLst>
                <a:ext uri="{FF2B5EF4-FFF2-40B4-BE49-F238E27FC236}">
                  <a16:creationId xmlns:a16="http://schemas.microsoft.com/office/drawing/2014/main" id="{38C4F3BF-2EB3-4657-BA30-C21B0DD8831C}"/>
                </a:ext>
              </a:extLst>
            </p:cNvPr>
            <p:cNvSpPr/>
            <p:nvPr/>
          </p:nvSpPr>
          <p:spPr>
            <a:xfrm>
              <a:off x="8135776" y="969226"/>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53" name="Rectangle 52">
              <a:hlinkClick r:id="rId21" action="ppaction://hlinksldjump"/>
              <a:extLst>
                <a:ext uri="{FF2B5EF4-FFF2-40B4-BE49-F238E27FC236}">
                  <a16:creationId xmlns:a16="http://schemas.microsoft.com/office/drawing/2014/main" id="{998A0D1A-6706-44EC-BD7E-336E3796AC7D}"/>
                </a:ext>
              </a:extLst>
            </p:cNvPr>
            <p:cNvSpPr/>
            <p:nvPr/>
          </p:nvSpPr>
          <p:spPr>
            <a:xfrm>
              <a:off x="8135431" y="1770637"/>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4" name="Rectangle 53">
              <a:hlinkClick r:id="rId22" action="ppaction://hlinksldjump"/>
              <a:extLst>
                <a:ext uri="{FF2B5EF4-FFF2-40B4-BE49-F238E27FC236}">
                  <a16:creationId xmlns:a16="http://schemas.microsoft.com/office/drawing/2014/main" id="{2990CB06-6A5D-441C-8DA5-DD6F59AA2B06}"/>
                </a:ext>
              </a:extLst>
            </p:cNvPr>
            <p:cNvSpPr/>
            <p:nvPr/>
          </p:nvSpPr>
          <p:spPr>
            <a:xfrm>
              <a:off x="8135086" y="2180101"/>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55" name="Rectangle 54">
              <a:hlinkClick r:id="rId23" action="ppaction://hlinksldjump"/>
              <a:extLst>
                <a:ext uri="{FF2B5EF4-FFF2-40B4-BE49-F238E27FC236}">
                  <a16:creationId xmlns:a16="http://schemas.microsoft.com/office/drawing/2014/main" id="{E96B37CF-7ADB-412D-9B79-10275918A4F2}"/>
                </a:ext>
              </a:extLst>
            </p:cNvPr>
            <p:cNvSpPr/>
            <p:nvPr/>
          </p:nvSpPr>
          <p:spPr>
            <a:xfrm>
              <a:off x="8135086" y="2584405"/>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57" name="Rectangle 56">
              <a:hlinkClick r:id="rId24" action="ppaction://hlinksldjump"/>
              <a:extLst>
                <a:ext uri="{FF2B5EF4-FFF2-40B4-BE49-F238E27FC236}">
                  <a16:creationId xmlns:a16="http://schemas.microsoft.com/office/drawing/2014/main" id="{9D1B5804-852C-41AC-9D5B-4EB988A979A0}"/>
                </a:ext>
              </a:extLst>
            </p:cNvPr>
            <p:cNvSpPr/>
            <p:nvPr/>
          </p:nvSpPr>
          <p:spPr>
            <a:xfrm>
              <a:off x="8133580" y="3425644"/>
              <a:ext cx="179389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60" name="Rectangle 59">
              <a:hlinkClick r:id="rId25" action="ppaction://hlinksldjump"/>
              <a:extLst>
                <a:ext uri="{FF2B5EF4-FFF2-40B4-BE49-F238E27FC236}">
                  <a16:creationId xmlns:a16="http://schemas.microsoft.com/office/drawing/2014/main" id="{BF8DE18A-01B9-4FF9-B30D-3BDE08ED9686}"/>
                </a:ext>
              </a:extLst>
            </p:cNvPr>
            <p:cNvSpPr/>
            <p:nvPr/>
          </p:nvSpPr>
          <p:spPr>
            <a:xfrm>
              <a:off x="8133580" y="4296373"/>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7" name="Rectangle 6">
              <a:hlinkClick r:id="rId26" action="ppaction://hlinksldjump"/>
              <a:extLst>
                <a:ext uri="{FF2B5EF4-FFF2-40B4-BE49-F238E27FC236}">
                  <a16:creationId xmlns:a16="http://schemas.microsoft.com/office/drawing/2014/main" id="{6F621268-FA1D-1230-4A8F-B970419112AE}"/>
                </a:ext>
              </a:extLst>
            </p:cNvPr>
            <p:cNvSpPr/>
            <p:nvPr/>
          </p:nvSpPr>
          <p:spPr>
            <a:xfrm>
              <a:off x="8133580" y="4727784"/>
              <a:ext cx="1793893"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grpSp>
      <p:sp>
        <p:nvSpPr>
          <p:cNvPr id="38" name="Rectangle 37">
            <a:hlinkClick r:id="rId27" action="ppaction://hlinksldjump"/>
            <a:extLst>
              <a:ext uri="{FF2B5EF4-FFF2-40B4-BE49-F238E27FC236}">
                <a16:creationId xmlns:a16="http://schemas.microsoft.com/office/drawing/2014/main" id="{A268E627-496A-4B80-A34B-765F657EB488}"/>
              </a:ext>
            </a:extLst>
          </p:cNvPr>
          <p:cNvSpPr/>
          <p:nvPr/>
        </p:nvSpPr>
        <p:spPr>
          <a:xfrm>
            <a:off x="6162058" y="1618366"/>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 Admission to hospital</a:t>
            </a:r>
          </a:p>
        </p:txBody>
      </p:sp>
      <p:sp>
        <p:nvSpPr>
          <p:cNvPr id="39" name="Rectangle 38">
            <a:hlinkClick r:id="rId28" action="ppaction://hlinksldjump"/>
            <a:extLst>
              <a:ext uri="{FF2B5EF4-FFF2-40B4-BE49-F238E27FC236}">
                <a16:creationId xmlns:a16="http://schemas.microsoft.com/office/drawing/2014/main" id="{67FAA534-F902-4EA5-B1CD-3E9D1C8BCD74}"/>
              </a:ext>
            </a:extLst>
          </p:cNvPr>
          <p:cNvSpPr/>
          <p:nvPr/>
        </p:nvSpPr>
        <p:spPr>
          <a:xfrm>
            <a:off x="6162058" y="194693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2. The hospital and ward</a:t>
            </a:r>
          </a:p>
        </p:txBody>
      </p:sp>
      <p:sp>
        <p:nvSpPr>
          <p:cNvPr id="40" name="Rectangle 39">
            <a:hlinkClick r:id="rId29" action="ppaction://hlinksldjump"/>
            <a:extLst>
              <a:ext uri="{FF2B5EF4-FFF2-40B4-BE49-F238E27FC236}">
                <a16:creationId xmlns:a16="http://schemas.microsoft.com/office/drawing/2014/main" id="{2C7C4A5F-6B3C-4842-9515-76922152B2AB}"/>
              </a:ext>
            </a:extLst>
          </p:cNvPr>
          <p:cNvSpPr/>
          <p:nvPr/>
        </p:nvSpPr>
        <p:spPr>
          <a:xfrm>
            <a:off x="6165529" y="227515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41" name="Rectangle 40">
            <a:hlinkClick r:id="rId30" action="ppaction://hlinksldjump"/>
            <a:extLst>
              <a:ext uri="{FF2B5EF4-FFF2-40B4-BE49-F238E27FC236}">
                <a16:creationId xmlns:a16="http://schemas.microsoft.com/office/drawing/2014/main" id="{8834E40E-1013-42D8-B558-00AB042E2CC7}"/>
              </a:ext>
            </a:extLst>
          </p:cNvPr>
          <p:cNvSpPr/>
          <p:nvPr/>
        </p:nvSpPr>
        <p:spPr>
          <a:xfrm>
            <a:off x="6161407" y="2923919"/>
            <a:ext cx="168480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5. Nurses</a:t>
            </a:r>
          </a:p>
        </p:txBody>
      </p:sp>
      <p:sp>
        <p:nvSpPr>
          <p:cNvPr id="43" name="Rectangle 42">
            <a:hlinkClick r:id="rId31" action="ppaction://hlinksldjump"/>
            <a:extLst>
              <a:ext uri="{FF2B5EF4-FFF2-40B4-BE49-F238E27FC236}">
                <a16:creationId xmlns:a16="http://schemas.microsoft.com/office/drawing/2014/main" id="{9443AE29-A251-4546-A015-3B513269BB59}"/>
              </a:ext>
            </a:extLst>
          </p:cNvPr>
          <p:cNvSpPr/>
          <p:nvPr/>
        </p:nvSpPr>
        <p:spPr>
          <a:xfrm>
            <a:off x="6161407" y="3890292"/>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44" name="Rectangle 43">
            <a:hlinkClick r:id="rId32" action="ppaction://hlinksldjump"/>
            <a:extLst>
              <a:ext uri="{FF2B5EF4-FFF2-40B4-BE49-F238E27FC236}">
                <a16:creationId xmlns:a16="http://schemas.microsoft.com/office/drawing/2014/main" id="{A49B8E71-C42C-43A5-9595-CA786F20C8C1}"/>
              </a:ext>
            </a:extLst>
          </p:cNvPr>
          <p:cNvSpPr/>
          <p:nvPr/>
        </p:nvSpPr>
        <p:spPr>
          <a:xfrm>
            <a:off x="6165530" y="4218749"/>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9. Leaving hospital</a:t>
            </a:r>
          </a:p>
        </p:txBody>
      </p:sp>
      <p:sp>
        <p:nvSpPr>
          <p:cNvPr id="49" name="Rectangle 48">
            <a:hlinkClick r:id="rId33" action="ppaction://hlinksldjump"/>
            <a:extLst>
              <a:ext uri="{FF2B5EF4-FFF2-40B4-BE49-F238E27FC236}">
                <a16:creationId xmlns:a16="http://schemas.microsoft.com/office/drawing/2014/main" id="{9CBE2EFE-D790-4AE9-877C-EF93A2D30060}"/>
              </a:ext>
            </a:extLst>
          </p:cNvPr>
          <p:cNvSpPr/>
          <p:nvPr/>
        </p:nvSpPr>
        <p:spPr>
          <a:xfrm>
            <a:off x="6161407" y="454769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0" name="Rectangle 49">
            <a:hlinkClick r:id="rId34" action="ppaction://hlinksldjump"/>
            <a:extLst>
              <a:ext uri="{FF2B5EF4-FFF2-40B4-BE49-F238E27FC236}">
                <a16:creationId xmlns:a16="http://schemas.microsoft.com/office/drawing/2014/main" id="{E29687C8-6738-4B8F-B537-044A6744676E}"/>
              </a:ext>
            </a:extLst>
          </p:cNvPr>
          <p:cNvSpPr/>
          <p:nvPr/>
        </p:nvSpPr>
        <p:spPr>
          <a:xfrm>
            <a:off x="6161407" y="4876148"/>
            <a:ext cx="1687624"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11. Respect and dignity</a:t>
            </a:r>
          </a:p>
        </p:txBody>
      </p:sp>
      <p:sp>
        <p:nvSpPr>
          <p:cNvPr id="4" name="Rectangle 3">
            <a:hlinkClick r:id="rId35" action="ppaction://hlinksldjump"/>
            <a:extLst>
              <a:ext uri="{FF2B5EF4-FFF2-40B4-BE49-F238E27FC236}">
                <a16:creationId xmlns:a16="http://schemas.microsoft.com/office/drawing/2014/main" id="{49BBBC57-7B44-12AB-98A2-249DEA966542}"/>
              </a:ext>
            </a:extLst>
          </p:cNvPr>
          <p:cNvSpPr/>
          <p:nvPr/>
        </p:nvSpPr>
        <p:spPr>
          <a:xfrm>
            <a:off x="6161407" y="5205093"/>
            <a:ext cx="168068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12. Overall experience</a:t>
            </a:r>
          </a:p>
        </p:txBody>
      </p:sp>
      <p:sp>
        <p:nvSpPr>
          <p:cNvPr id="6" name="Rectangle 5">
            <a:hlinkClick r:id="rId36" action="ppaction://hlinksldjump"/>
            <a:extLst>
              <a:ext uri="{FF2B5EF4-FFF2-40B4-BE49-F238E27FC236}">
                <a16:creationId xmlns:a16="http://schemas.microsoft.com/office/drawing/2014/main" id="{0414786C-0B1F-9497-6340-D3E1317B1184}"/>
              </a:ext>
            </a:extLst>
          </p:cNvPr>
          <p:cNvSpPr/>
          <p:nvPr/>
        </p:nvSpPr>
        <p:spPr>
          <a:xfrm>
            <a:off x="6162687" y="3232894"/>
            <a:ext cx="1684801"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6. Your care and treatment</a:t>
            </a:r>
          </a:p>
        </p:txBody>
      </p:sp>
      <p:sp>
        <p:nvSpPr>
          <p:cNvPr id="8" name="Rectangle 7">
            <a:hlinkClick r:id="rId37" action="ppaction://hlinksldjump"/>
            <a:extLst>
              <a:ext uri="{FF2B5EF4-FFF2-40B4-BE49-F238E27FC236}">
                <a16:creationId xmlns:a16="http://schemas.microsoft.com/office/drawing/2014/main" id="{1E674BC8-0D50-3AC6-EFC8-695AABE07C76}"/>
              </a:ext>
            </a:extLst>
          </p:cNvPr>
          <p:cNvSpPr/>
          <p:nvPr/>
        </p:nvSpPr>
        <p:spPr>
          <a:xfrm>
            <a:off x="515938"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Background and methodology</a:t>
            </a:r>
          </a:p>
        </p:txBody>
      </p:sp>
      <p:sp>
        <p:nvSpPr>
          <p:cNvPr id="9" name="Rectangle 8">
            <a:hlinkClick r:id="rId38" action="ppaction://hlinksldjump"/>
            <a:extLst>
              <a:ext uri="{FF2B5EF4-FFF2-40B4-BE49-F238E27FC236}">
                <a16:creationId xmlns:a16="http://schemas.microsoft.com/office/drawing/2014/main" id="{8ED8BEF5-E76E-9EE4-758D-A7F7FEFF81AB}"/>
              </a:ext>
            </a:extLst>
          </p:cNvPr>
          <p:cNvSpPr/>
          <p:nvPr/>
        </p:nvSpPr>
        <p:spPr>
          <a:xfrm>
            <a:off x="515938" y="206192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Key terms used in this report</a:t>
            </a:r>
          </a:p>
        </p:txBody>
      </p:sp>
      <p:sp>
        <p:nvSpPr>
          <p:cNvPr id="10" name="Rectangle 9">
            <a:hlinkClick r:id="rId39" action="ppaction://hlinksldjump"/>
            <a:extLst>
              <a:ext uri="{FF2B5EF4-FFF2-40B4-BE49-F238E27FC236}">
                <a16:creationId xmlns:a16="http://schemas.microsoft.com/office/drawing/2014/main" id="{7184FDB8-01AE-53FB-6C6D-50DE52D3F69A}"/>
              </a:ext>
            </a:extLst>
          </p:cNvPr>
          <p:cNvSpPr/>
          <p:nvPr/>
        </p:nvSpPr>
        <p:spPr>
          <a:xfrm>
            <a:off x="515938" y="2511073"/>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Using the survey results</a:t>
            </a:r>
          </a:p>
        </p:txBody>
      </p:sp>
      <p:sp>
        <p:nvSpPr>
          <p:cNvPr id="12" name="Rectangle 11">
            <a:hlinkClick r:id="rId40" action="ppaction://hlinksldjump"/>
            <a:extLst>
              <a:ext uri="{FF2B5EF4-FFF2-40B4-BE49-F238E27FC236}">
                <a16:creationId xmlns:a16="http://schemas.microsoft.com/office/drawing/2014/main" id="{AF1C935A-BDCC-68DF-EB8B-5898840C07B9}"/>
              </a:ext>
            </a:extLst>
          </p:cNvPr>
          <p:cNvSpPr/>
          <p:nvPr/>
        </p:nvSpPr>
        <p:spPr>
          <a:xfrm>
            <a:off x="2336824" y="1612769"/>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Who took part in the survey?</a:t>
            </a:r>
          </a:p>
        </p:txBody>
      </p:sp>
      <p:sp>
        <p:nvSpPr>
          <p:cNvPr id="16" name="Rectangle 15">
            <a:hlinkClick r:id="rId41" action="ppaction://hlinksldjump"/>
            <a:extLst>
              <a:ext uri="{FF2B5EF4-FFF2-40B4-BE49-F238E27FC236}">
                <a16:creationId xmlns:a16="http://schemas.microsoft.com/office/drawing/2014/main" id="{98644657-B9F9-3941-3C77-2F15CE8EF140}"/>
              </a:ext>
            </a:extLst>
          </p:cNvPr>
          <p:cNvSpPr/>
          <p:nvPr/>
        </p:nvSpPr>
        <p:spPr>
          <a:xfrm>
            <a:off x="2336824" y="2058247"/>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Summary of findings for your trust</a:t>
            </a:r>
          </a:p>
        </p:txBody>
      </p:sp>
      <p:sp>
        <p:nvSpPr>
          <p:cNvPr id="18" name="Rectangle 17">
            <a:hlinkClick r:id="rId42" action="ppaction://hlinksldjump"/>
            <a:extLst>
              <a:ext uri="{FF2B5EF4-FFF2-40B4-BE49-F238E27FC236}">
                <a16:creationId xmlns:a16="http://schemas.microsoft.com/office/drawing/2014/main" id="{5641BCB9-1DB7-BCCC-F851-D5749C409FF2}"/>
              </a:ext>
            </a:extLst>
          </p:cNvPr>
          <p:cNvSpPr/>
          <p:nvPr/>
        </p:nvSpPr>
        <p:spPr>
          <a:xfrm>
            <a:off x="2336824" y="2507698"/>
            <a:ext cx="1579562" cy="518966"/>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Best and worst performance relative to the national average</a:t>
            </a:r>
          </a:p>
        </p:txBody>
      </p:sp>
      <p:sp>
        <p:nvSpPr>
          <p:cNvPr id="19" name="Rectangle 18">
            <a:hlinkClick r:id="rId43" action="ppaction://hlinksldjump"/>
            <a:extLst>
              <a:ext uri="{FF2B5EF4-FFF2-40B4-BE49-F238E27FC236}">
                <a16:creationId xmlns:a16="http://schemas.microsoft.com/office/drawing/2014/main" id="{23CB2215-9A75-F3D5-1202-D4D3423446EA}"/>
              </a:ext>
            </a:extLst>
          </p:cNvPr>
          <p:cNvSpPr/>
          <p:nvPr/>
        </p:nvSpPr>
        <p:spPr>
          <a:xfrm>
            <a:off x="2336824" y="3061351"/>
            <a:ext cx="1579562" cy="40011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Trust results poster</a:t>
            </a:r>
          </a:p>
        </p:txBody>
      </p:sp>
      <p:sp>
        <p:nvSpPr>
          <p:cNvPr id="5" name="Rectangle 4">
            <a:hlinkClick r:id="rId44" action="ppaction://hlinksldjump"/>
            <a:extLst>
              <a:ext uri="{FF2B5EF4-FFF2-40B4-BE49-F238E27FC236}">
                <a16:creationId xmlns:a16="http://schemas.microsoft.com/office/drawing/2014/main" id="{63E4A78A-AD31-7EC5-CE9C-0E96CC113ED1}"/>
              </a:ext>
            </a:extLst>
          </p:cNvPr>
          <p:cNvSpPr/>
          <p:nvPr/>
        </p:nvSpPr>
        <p:spPr>
          <a:xfrm>
            <a:off x="4162398" y="4394208"/>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1" name="Rectangle 10">
            <a:hlinkClick r:id="rId45" action="ppaction://hlinksldjump"/>
            <a:extLst>
              <a:ext uri="{FF2B5EF4-FFF2-40B4-BE49-F238E27FC236}">
                <a16:creationId xmlns:a16="http://schemas.microsoft.com/office/drawing/2014/main" id="{05A75B34-7FF5-B3CA-4CA8-03DB375C3F5A}"/>
              </a:ext>
            </a:extLst>
          </p:cNvPr>
          <p:cNvSpPr/>
          <p:nvPr/>
        </p:nvSpPr>
        <p:spPr>
          <a:xfrm>
            <a:off x="6161407" y="3557021"/>
            <a:ext cx="168762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solidFill>
                  <a:schemeClr val="bg1"/>
                </a:solidFill>
                <a:latin typeface="Arial" panose="020B0604020202020204" pitchFamily="34" charset="0"/>
                <a:cs typeface="Arial" panose="020B0604020202020204" pitchFamily="34" charset="0"/>
              </a:rPr>
              <a:t>Section 7. Individual needs</a:t>
            </a:r>
          </a:p>
        </p:txBody>
      </p:sp>
      <p:sp>
        <p:nvSpPr>
          <p:cNvPr id="13" name="Rectangle 12">
            <a:hlinkClick r:id="rId46" action="ppaction://hlinksldjump"/>
            <a:extLst>
              <a:ext uri="{FF2B5EF4-FFF2-40B4-BE49-F238E27FC236}">
                <a16:creationId xmlns:a16="http://schemas.microsoft.com/office/drawing/2014/main" id="{BB8EC117-F464-1A78-1229-FF47242321DB}"/>
              </a:ext>
            </a:extLst>
          </p:cNvPr>
          <p:cNvSpPr/>
          <p:nvPr/>
        </p:nvSpPr>
        <p:spPr>
          <a:xfrm>
            <a:off x="4164980" y="3394922"/>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14" name="Rectangle 13">
            <a:hlinkClick r:id="rId47" action="ppaction://hlinksldjump"/>
            <a:extLst>
              <a:ext uri="{FF2B5EF4-FFF2-40B4-BE49-F238E27FC236}">
                <a16:creationId xmlns:a16="http://schemas.microsoft.com/office/drawing/2014/main" id="{5F929E92-9931-2EBE-BAC9-7799278DD477}"/>
              </a:ext>
            </a:extLst>
          </p:cNvPr>
          <p:cNvSpPr/>
          <p:nvPr/>
        </p:nvSpPr>
        <p:spPr>
          <a:xfrm>
            <a:off x="6165529" y="2602270"/>
            <a:ext cx="1684153"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4. Doctors</a:t>
            </a:r>
          </a:p>
        </p:txBody>
      </p:sp>
      <p:sp>
        <p:nvSpPr>
          <p:cNvPr id="56" name="Rectangle 55">
            <a:hlinkClick r:id="rId48" action="ppaction://hlinksldjump"/>
            <a:extLst>
              <a:ext uri="{FF2B5EF4-FFF2-40B4-BE49-F238E27FC236}">
                <a16:creationId xmlns:a16="http://schemas.microsoft.com/office/drawing/2014/main" id="{A5F42683-99FA-00A8-A2E9-55522151A1F6}"/>
              </a:ext>
            </a:extLst>
          </p:cNvPr>
          <p:cNvSpPr/>
          <p:nvPr/>
        </p:nvSpPr>
        <p:spPr>
          <a:xfrm>
            <a:off x="8148468" y="260784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3. Basic needs</a:t>
            </a:r>
          </a:p>
        </p:txBody>
      </p:sp>
      <p:sp>
        <p:nvSpPr>
          <p:cNvPr id="58" name="Rectangle 57">
            <a:hlinkClick r:id="rId49" action="ppaction://hlinksldjump"/>
            <a:extLst>
              <a:ext uri="{FF2B5EF4-FFF2-40B4-BE49-F238E27FC236}">
                <a16:creationId xmlns:a16="http://schemas.microsoft.com/office/drawing/2014/main" id="{F7D516C4-EE37-F419-238E-B6D8F798CAFD}"/>
              </a:ext>
            </a:extLst>
          </p:cNvPr>
          <p:cNvSpPr/>
          <p:nvPr/>
        </p:nvSpPr>
        <p:spPr>
          <a:xfrm>
            <a:off x="8146408" y="4568911"/>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10. Kindness and compassion</a:t>
            </a:r>
          </a:p>
        </p:txBody>
      </p:sp>
      <p:sp>
        <p:nvSpPr>
          <p:cNvPr id="59" name="Rectangle 58">
            <a:hlinkClick r:id="rId50" action="ppaction://hlinksldjump"/>
            <a:extLst>
              <a:ext uri="{FF2B5EF4-FFF2-40B4-BE49-F238E27FC236}">
                <a16:creationId xmlns:a16="http://schemas.microsoft.com/office/drawing/2014/main" id="{579574BD-B273-ABD2-F09A-91C3AB366DD4}"/>
              </a:ext>
            </a:extLst>
          </p:cNvPr>
          <p:cNvSpPr/>
          <p:nvPr/>
        </p:nvSpPr>
        <p:spPr>
          <a:xfrm>
            <a:off x="8147820" y="3895429"/>
            <a:ext cx="1684800"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Section 8. Virtual wards</a:t>
            </a:r>
          </a:p>
        </p:txBody>
      </p:sp>
      <p:sp>
        <p:nvSpPr>
          <p:cNvPr id="22" name="Rectangle 21">
            <a:hlinkClick r:id="rId51" action="ppaction://hlinksldjump"/>
            <a:extLst>
              <a:ext uri="{FF2B5EF4-FFF2-40B4-BE49-F238E27FC236}">
                <a16:creationId xmlns:a16="http://schemas.microsoft.com/office/drawing/2014/main" id="{53C1B0B5-EC44-D398-907E-D9071515173D}"/>
              </a:ext>
            </a:extLst>
          </p:cNvPr>
          <p:cNvSpPr/>
          <p:nvPr/>
        </p:nvSpPr>
        <p:spPr>
          <a:xfrm>
            <a:off x="10035164" y="1612769"/>
            <a:ext cx="1580399" cy="323140"/>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Comparison to other trusts</a:t>
            </a:r>
          </a:p>
        </p:txBody>
      </p:sp>
      <p:sp>
        <p:nvSpPr>
          <p:cNvPr id="35" name="Rectangle 34">
            <a:hlinkClick r:id="rId52" action="ppaction://hlinksldjump"/>
            <a:extLst>
              <a:ext uri="{FF2B5EF4-FFF2-40B4-BE49-F238E27FC236}">
                <a16:creationId xmlns:a16="http://schemas.microsoft.com/office/drawing/2014/main" id="{09DDDA8E-FE82-955B-D681-2FE4EC5B5E27}"/>
              </a:ext>
            </a:extLst>
          </p:cNvPr>
          <p:cNvSpPr/>
          <p:nvPr/>
        </p:nvSpPr>
        <p:spPr>
          <a:xfrm>
            <a:off x="4157710" y="1607224"/>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questions are scored</a:t>
            </a:r>
          </a:p>
        </p:txBody>
      </p:sp>
      <p:sp>
        <p:nvSpPr>
          <p:cNvPr id="42" name="Rectangle 41">
            <a:hlinkClick r:id="rId53" action="ppaction://hlinksldjump"/>
            <a:extLst>
              <a:ext uri="{FF2B5EF4-FFF2-40B4-BE49-F238E27FC236}">
                <a16:creationId xmlns:a16="http://schemas.microsoft.com/office/drawing/2014/main" id="{F2604F17-AFC9-2AB8-B927-47C40F742C8C}"/>
              </a:ext>
            </a:extLst>
          </p:cNvPr>
          <p:cNvSpPr/>
          <p:nvPr/>
        </p:nvSpPr>
        <p:spPr>
          <a:xfrm>
            <a:off x="4157710" y="1935909"/>
            <a:ext cx="1684152" cy="456782"/>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benchmarking in this report</a:t>
            </a:r>
          </a:p>
        </p:txBody>
      </p:sp>
      <p:sp>
        <p:nvSpPr>
          <p:cNvPr id="45" name="Rectangle 44">
            <a:hlinkClick r:id="rId54" action="ppaction://hlinksldjump"/>
            <a:extLst>
              <a:ext uri="{FF2B5EF4-FFF2-40B4-BE49-F238E27FC236}">
                <a16:creationId xmlns:a16="http://schemas.microsoft.com/office/drawing/2014/main" id="{593C4C54-E924-1E2C-3EEB-965858C885C8}"/>
              </a:ext>
            </a:extLst>
          </p:cNvPr>
          <p:cNvSpPr/>
          <p:nvPr/>
        </p:nvSpPr>
        <p:spPr>
          <a:xfrm>
            <a:off x="8148468" y="1613360"/>
            <a:ext cx="1684152" cy="317543"/>
          </a:xfrm>
          <a:prstGeom prst="rect">
            <a:avLst/>
          </a:prstGeom>
          <a:solidFill>
            <a:srgbClr val="74628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000" dirty="0">
                <a:latin typeface="Arial" panose="020B0604020202020204" pitchFamily="34" charset="0"/>
                <a:cs typeface="Arial" panose="020B0604020202020204" pitchFamily="34" charset="0"/>
              </a:rPr>
              <a:t>How to interpret change over time in this report</a:t>
            </a:r>
          </a:p>
        </p:txBody>
      </p:sp>
    </p:spTree>
    <p:extLst>
      <p:ext uri="{BB962C8B-B14F-4D97-AF65-F5344CB8AC3E}">
        <p14:creationId xmlns:p14="http://schemas.microsoft.com/office/powerpoint/2010/main" val="42906874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04849" y="2152651"/>
            <a:ext cx="10580807" cy="831700"/>
          </a:xfrm>
          <a:noFill/>
        </p:spPr>
        <p:txBody>
          <a:bodyPr/>
          <a:lstStyle/>
          <a:p>
            <a:r>
              <a:rPr lang="en-GB" b="1" dirty="0">
                <a:cs typeface="Arial" panose="020B0604020202020204" pitchFamily="34" charset="0"/>
              </a:rPr>
              <a:t>Background and methodology</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04849" y="2984351"/>
            <a:ext cx="7592542" cy="204456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introduction to the NHS Patient Survey Programme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on the 2025 Adult Inpatient Survey</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 description of key terms used in this report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guidance on how to navigate the report</a:t>
            </a:r>
          </a:p>
        </p:txBody>
      </p:sp>
      <p:sp>
        <p:nvSpPr>
          <p:cNvPr id="9" name="Slide Number Placeholder 1">
            <a:extLst>
              <a:ext uri="{FF2B5EF4-FFF2-40B4-BE49-F238E27FC236}">
                <a16:creationId xmlns:a16="http://schemas.microsoft.com/office/drawing/2014/main" id="{BFCDB6C6-B7F5-4EDA-A46E-9E3EDD8F4E1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3</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285511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27E24B31-DC4B-46AA-B7FA-C91164607A2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 name="Title 2">
            <a:extLst>
              <a:ext uri="{FF2B5EF4-FFF2-40B4-BE49-F238E27FC236}">
                <a16:creationId xmlns:a16="http://schemas.microsoft.com/office/drawing/2014/main" id="{1C627B90-3A89-4014-9794-6A2547FC02B7}"/>
              </a:ext>
            </a:extLst>
          </p:cNvPr>
          <p:cNvSpPr>
            <a:spLocks noGrp="1"/>
          </p:cNvSpPr>
          <p:nvPr>
            <p:ph type="title"/>
          </p:nvPr>
        </p:nvSpPr>
        <p:spPr>
          <a:noFill/>
        </p:spPr>
        <p:txBody>
          <a:bodyPr>
            <a:normAutofit/>
          </a:bodyPr>
          <a:lstStyle/>
          <a:p>
            <a:r>
              <a:rPr lang="en-GB" dirty="0"/>
              <a:t>Background and methodology</a:t>
            </a:r>
          </a:p>
        </p:txBody>
      </p:sp>
      <p:sp>
        <p:nvSpPr>
          <p:cNvPr id="14" name="TextBox 13">
            <a:extLst>
              <a:ext uri="{FF2B5EF4-FFF2-40B4-BE49-F238E27FC236}">
                <a16:creationId xmlns:a16="http://schemas.microsoft.com/office/drawing/2014/main" id="{0F4AE1C8-8D93-48B5-BADE-2E19C3A340E4}"/>
              </a:ext>
            </a:extLst>
          </p:cNvPr>
          <p:cNvSpPr txBox="1"/>
          <p:nvPr/>
        </p:nvSpPr>
        <p:spPr>
          <a:xfrm>
            <a:off x="419969" y="1268520"/>
            <a:ext cx="11417697" cy="5398980"/>
          </a:xfrm>
          <a:prstGeom prst="rect">
            <a:avLst/>
          </a:prstGeom>
          <a:noFill/>
        </p:spPr>
        <p:txBody>
          <a:bodyPr wrap="square" numCol="3" spcCol="180000" rtlCol="0">
            <a:noAutofit/>
          </a:bodyPr>
          <a:lstStyle/>
          <a:p>
            <a:pPr>
              <a:spcBef>
                <a:spcPts val="600"/>
              </a:spcBef>
              <a:spcAft>
                <a:spcPts val="600"/>
              </a:spcAft>
            </a:pPr>
            <a:r>
              <a:rPr lang="en-GB" sz="1600" b="1" dirty="0">
                <a:latin typeface="Arial" panose="020B0604020202020204" pitchFamily="34" charset="0"/>
                <a:cs typeface="Arial" panose="020B0604020202020204" pitchFamily="34" charset="0"/>
              </a:rPr>
              <a:t>The NHS Patient Survey Programme</a:t>
            </a:r>
          </a:p>
          <a:p>
            <a:pPr>
              <a:spcBef>
                <a:spcPts val="600"/>
              </a:spcBef>
              <a:spcAft>
                <a:spcPts val="600"/>
              </a:spcAft>
            </a:pPr>
            <a:r>
              <a:rPr lang="en-GB" sz="1200" dirty="0">
                <a:latin typeface="Arial" panose="020B0604020202020204" pitchFamily="34" charset="0"/>
                <a:cs typeface="Arial" panose="020B0604020202020204" pitchFamily="34" charset="0"/>
              </a:rPr>
              <a:t>The NHS Patient Survey Programme (NPSP) collects feedback on adult inpatient care, maternity care, children and young people’s inpatient and day services, urgent and emergency care, and Community mental health services.</a:t>
            </a:r>
          </a:p>
          <a:p>
            <a:pPr>
              <a:spcBef>
                <a:spcPts val="600"/>
              </a:spcBef>
              <a:spcAft>
                <a:spcPts val="600"/>
              </a:spcAft>
            </a:pPr>
            <a:r>
              <a:rPr lang="en-GB" sz="1200" dirty="0">
                <a:latin typeface="Arial" panose="020B0604020202020204" pitchFamily="34" charset="0"/>
                <a:cs typeface="Arial" panose="020B0604020202020204" pitchFamily="34" charset="0"/>
              </a:rPr>
              <a:t>The NPSP is commissioned by the Care Quality Commission (CQC), the independent regulator of health and adult social care in England.</a:t>
            </a:r>
          </a:p>
          <a:p>
            <a:pPr>
              <a:spcBef>
                <a:spcPts val="600"/>
              </a:spcBef>
              <a:spcAft>
                <a:spcPts val="600"/>
              </a:spcAft>
            </a:pPr>
            <a:r>
              <a:rPr lang="en-GB" sz="1200" dirty="0">
                <a:latin typeface="Arial" panose="020B0604020202020204" pitchFamily="34" charset="0"/>
                <a:cs typeface="Arial" panose="020B0604020202020204" pitchFamily="34" charset="0"/>
              </a:rPr>
              <a:t>As part of the NPSP, the Adult Inpatient Survey has been conducted annually since 2002. CQC use results from the survey to build an understanding of the risk and quality of services and those who organise care across an area.</a:t>
            </a:r>
          </a:p>
          <a:p>
            <a:pPr>
              <a:spcBef>
                <a:spcPts val="600"/>
              </a:spcBef>
              <a:spcAft>
                <a:spcPts val="600"/>
              </a:spcAft>
            </a:pPr>
            <a:r>
              <a:rPr lang="en-GB" sz="1200" dirty="0">
                <a:latin typeface="Arial" panose="020B0604020202020204" pitchFamily="34" charset="0"/>
                <a:cs typeface="Arial" panose="020B0604020202020204" pitchFamily="34" charset="0"/>
              </a:rPr>
              <a:t>To find out more about the survey programme and to see the results from previous surveys, please refer to the section on further information on this page.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The Adult Inpatient Survey 2025</a:t>
            </a:r>
          </a:p>
          <a:p>
            <a:pPr>
              <a:spcBef>
                <a:spcPts val="600"/>
              </a:spcBef>
              <a:spcAft>
                <a:spcPts val="600"/>
              </a:spcAft>
            </a:pPr>
            <a:r>
              <a:rPr lang="en-GB" sz="1200" dirty="0">
                <a:latin typeface="Arial" panose="020B0604020202020204" pitchFamily="34" charset="0"/>
                <a:cs typeface="Arial" panose="020B0604020202020204" pitchFamily="34" charset="0"/>
              </a:rPr>
              <a:t>The survey was administered by the Survey Coordination Centre (SCC) at Picker Institute. A total of 160,829 patients were invited to participate in the survey across 130 acute and specialist NHS trusts. Completed responses were received from 58,139 patients, an adjusted* response rate of 38%.</a:t>
            </a:r>
          </a:p>
          <a:p>
            <a:pPr>
              <a:spcBef>
                <a:spcPts val="600"/>
              </a:spcBef>
              <a:spcAft>
                <a:spcPts val="600"/>
              </a:spcAft>
            </a:pPr>
            <a:r>
              <a:rPr lang="en-GB" sz="1200" dirty="0">
                <a:latin typeface="Arial" panose="020B0604020202020204" pitchFamily="34" charset="0"/>
                <a:cs typeface="Arial" panose="020B0604020202020204" pitchFamily="34" charset="0"/>
              </a:rPr>
              <a:t>Patients were eligible to participate in the survey if they were aged 16 years or over, had spent at least one night in hospital, and were not admitted to maternity or psychiatric units. Trusts sampled patients who met the eligibility criteria and were discharged from hospital during November 2025. A full list of eligibility criteria can be found in the survey </a:t>
            </a:r>
            <a:r>
              <a:rPr lang="en-GB" sz="1200" dirty="0">
                <a:latin typeface="Arial" panose="020B0604020202020204" pitchFamily="34" charset="0"/>
                <a:cs typeface="Arial" panose="020B0604020202020204" pitchFamily="34" charset="0"/>
                <a:hlinkClick r:id="rId3"/>
              </a:rPr>
              <a:t>sampling instructions. </a:t>
            </a:r>
            <a:endParaRPr kumimoji="0" lang="en-GB" sz="1200" b="1" i="0" u="none" strike="noStrike" kern="1200" cap="none" spc="0" normalizeH="0" baseline="0" noProof="0" dirty="0">
              <a:ln>
                <a:noFill/>
              </a:ln>
              <a:solidFill>
                <a:prstClr val="black"/>
              </a:solidFill>
              <a:effectLst/>
              <a:uLnTx/>
              <a:uFillTx/>
              <a:latin typeface="Arial"/>
              <a:ea typeface="+mn-ea"/>
              <a:cs typeface="+mn-cs"/>
            </a:endParaRPr>
          </a:p>
          <a:p>
            <a:pPr>
              <a:spcBef>
                <a:spcPts val="600"/>
              </a:spcBef>
              <a:spcAft>
                <a:spcPts val="600"/>
              </a:spcAft>
            </a:pPr>
            <a:r>
              <a:rPr lang="en-GB" sz="1200" dirty="0">
                <a:latin typeface="Arial" panose="020B0604020202020204" pitchFamily="34" charset="0"/>
                <a:cs typeface="Arial" panose="020B0604020202020204" pitchFamily="34" charset="0"/>
              </a:rPr>
              <a:t>Fieldwork took place between January and April 2026.</a:t>
            </a: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endParaRPr lang="en-GB" sz="1600" b="1" dirty="0">
              <a:latin typeface="Arial" panose="020B0604020202020204" pitchFamily="34" charset="0"/>
              <a:cs typeface="Arial" panose="020B0604020202020204" pitchFamily="34" charset="0"/>
            </a:endParaRPr>
          </a:p>
          <a:p>
            <a:pPr>
              <a:spcBef>
                <a:spcPts val="600"/>
              </a:spcBef>
              <a:spcAft>
                <a:spcPts val="600"/>
              </a:spcAft>
            </a:pPr>
            <a:r>
              <a:rPr lang="en-GB" sz="1600" b="1" dirty="0">
                <a:latin typeface="Arial" panose="020B0604020202020204" pitchFamily="34" charset="0"/>
                <a:cs typeface="Arial" panose="020B0604020202020204" pitchFamily="34" charset="0"/>
              </a:rPr>
              <a:t>Trend data</a:t>
            </a:r>
          </a:p>
          <a:p>
            <a:pPr>
              <a:spcBef>
                <a:spcPts val="600"/>
              </a:spcBef>
              <a:spcAft>
                <a:spcPts val="600"/>
              </a:spcAft>
            </a:pPr>
            <a:r>
              <a:rPr lang="en-GB" sz="1200" dirty="0">
                <a:latin typeface="Arial" panose="020B0604020202020204" pitchFamily="34" charset="0"/>
                <a:cs typeface="Arial" panose="020B0604020202020204" pitchFamily="34" charset="0"/>
              </a:rPr>
              <a:t>The Adult Inpatient 2025 survey was conducted using a push-to-web methodology (offering both online and paper completion). There were minor questionnaire changes, including three new questions and changes to question wording. The 2025 results are comparable with data from the Adult Inpatient 2020, 2021, 2022, 2023, and 2024 surveys, unless a question has changed or there are other reasons for lack of comparability such as changes in organisation structure of a trust. Where results are comparable, a section on historical trends has been included.  </a:t>
            </a:r>
            <a:endParaRPr lang="en-GB" sz="1200" b="1" dirty="0">
              <a:solidFill>
                <a:prstClr val="black"/>
              </a:solidFill>
              <a:latin typeface="Arial"/>
            </a:endParaRPr>
          </a:p>
          <a:p>
            <a:pPr>
              <a:spcBef>
                <a:spcPts val="600"/>
              </a:spcBef>
              <a:spcAft>
                <a:spcPts val="600"/>
              </a:spcAft>
            </a:pPr>
            <a:r>
              <a:rPr lang="en-GB" sz="1600" b="1" dirty="0">
                <a:latin typeface="Arial" panose="020B0604020202020204" pitchFamily="34" charset="0"/>
                <a:cs typeface="Arial" panose="020B0604020202020204" pitchFamily="34" charset="0"/>
              </a:rPr>
              <a:t>Further information about the survey</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and for more information on the Adult Inpatient Survey please visit the </a:t>
            </a:r>
            <a:r>
              <a:rPr lang="en-GB" sz="1200" dirty="0">
                <a:solidFill>
                  <a:schemeClr val="accent5">
                    <a:lumMod val="75000"/>
                  </a:schemeClr>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NHS Survey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For published results for other surveys in the NPSP, and for information to help trusts implement the surveys across the NPSP, please visit the </a:t>
            </a:r>
            <a:r>
              <a:rPr lang="en-GB" sz="1200" dirty="0">
                <a:latin typeface="Arial" panose="020B0604020202020204" pitchFamily="34" charset="0"/>
                <a:cs typeface="Arial" panose="020B0604020202020204" pitchFamily="34" charset="0"/>
                <a:hlinkClick r:id="rId5"/>
              </a:rPr>
              <a:t>NHS Surveys website</a:t>
            </a:r>
            <a:r>
              <a:rPr lang="en-GB" sz="1200" dirty="0">
                <a:latin typeface="Arial" panose="020B0604020202020204" pitchFamily="34" charset="0"/>
                <a:cs typeface="Arial" panose="020B0604020202020204" pitchFamily="34" charset="0"/>
              </a:rPr>
              <a:t>.</a:t>
            </a:r>
          </a:p>
          <a:p>
            <a:pPr marL="171450" indent="-171450">
              <a:spcBef>
                <a:spcPts val="600"/>
              </a:spcBef>
              <a:spcAft>
                <a:spcPts val="600"/>
              </a:spcAft>
              <a:buFont typeface="Arial" panose="020B0604020202020204" pitchFamily="34" charset="0"/>
              <a:buChar char="•"/>
            </a:pPr>
            <a:r>
              <a:rPr lang="en-GB" sz="1200" dirty="0">
                <a:latin typeface="Arial" panose="020B0604020202020204" pitchFamily="34" charset="0"/>
                <a:cs typeface="Arial" panose="020B0604020202020204" pitchFamily="34" charset="0"/>
              </a:rPr>
              <a:t>To learn more about CQC’s survey programme, please visit the </a:t>
            </a:r>
            <a:r>
              <a:rPr lang="en-GB" sz="1200" dirty="0">
                <a:latin typeface="Arial" panose="020B0604020202020204" pitchFamily="34" charset="0"/>
                <a:cs typeface="Arial" panose="020B0604020202020204" pitchFamily="34" charset="0"/>
                <a:hlinkClick r:id="rId6"/>
              </a:rPr>
              <a:t>CQC website</a:t>
            </a:r>
            <a:r>
              <a:rPr lang="en-GB" sz="1200" dirty="0">
                <a:latin typeface="Arial" panose="020B0604020202020204" pitchFamily="34" charset="0"/>
                <a:cs typeface="Arial" panose="020B0604020202020204" pitchFamily="34" charset="0"/>
              </a:rPr>
              <a:t>. </a:t>
            </a: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CD286044-EE03-8F40-571D-7276642598F5}"/>
              </a:ext>
            </a:extLst>
          </p:cNvPr>
          <p:cNvSpPr txBox="1"/>
          <p:nvPr/>
        </p:nvSpPr>
        <p:spPr>
          <a:xfrm>
            <a:off x="419968" y="5888448"/>
            <a:ext cx="7495307" cy="553998"/>
          </a:xfrm>
          <a:prstGeom prst="rect">
            <a:avLst/>
          </a:prstGeom>
          <a:noFill/>
        </p:spPr>
        <p:txBody>
          <a:bodyPr wrap="square" rtlCol="0">
            <a:spAutoFit/>
          </a:bodyPr>
          <a:lstStyle/>
          <a:p>
            <a:r>
              <a:rPr lang="en-GB" sz="1000" dirty="0">
                <a:latin typeface="Arial" panose="020B0604020202020204" pitchFamily="34" charset="0"/>
                <a:cs typeface="Arial" panose="020B0604020202020204" pitchFamily="34" charset="0"/>
              </a:rPr>
              <a:t>*The adjusted base is calculated by subtracting the number of questionnaires returned as undeliverable, or if someone had died, from the total number of questionnaires sent out. The adjusted response rate is then calculated by dividing the number of returned useable questionnaires by the adjusted base.</a:t>
            </a:r>
            <a:endParaRPr lang="en-GB" sz="1200"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809821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
            <a:extLst>
              <a:ext uri="{FF2B5EF4-FFF2-40B4-BE49-F238E27FC236}">
                <a16:creationId xmlns:a16="http://schemas.microsoft.com/office/drawing/2014/main" id="{EC4E9D86-BF7E-47B6-9C57-077D58CEF8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35ADDDE9-AC91-48A7-9A88-33441285A7EB}"/>
              </a:ext>
            </a:extLst>
          </p:cNvPr>
          <p:cNvSpPr>
            <a:spLocks noGrp="1"/>
          </p:cNvSpPr>
          <p:nvPr>
            <p:ph type="title"/>
          </p:nvPr>
        </p:nvSpPr>
        <p:spPr>
          <a:noFill/>
        </p:spPr>
        <p:txBody>
          <a:bodyPr>
            <a:normAutofit/>
          </a:bodyPr>
          <a:lstStyle/>
          <a:p>
            <a:r>
              <a:rPr lang="en-GB" dirty="0"/>
              <a:t>Key terms used in this report</a:t>
            </a:r>
          </a:p>
        </p:txBody>
      </p:sp>
      <p:sp>
        <p:nvSpPr>
          <p:cNvPr id="5" name="TextBox 4">
            <a:extLst>
              <a:ext uri="{FF2B5EF4-FFF2-40B4-BE49-F238E27FC236}">
                <a16:creationId xmlns:a16="http://schemas.microsoft.com/office/drawing/2014/main" id="{EA1929BB-44B1-4CC8-9D6E-D2258ABDD37D}"/>
              </a:ext>
            </a:extLst>
          </p:cNvPr>
          <p:cNvSpPr txBox="1"/>
          <p:nvPr/>
        </p:nvSpPr>
        <p:spPr>
          <a:xfrm>
            <a:off x="434484" y="1195949"/>
            <a:ext cx="11268000" cy="5296925"/>
          </a:xfrm>
          <a:prstGeom prst="rect">
            <a:avLst/>
          </a:prstGeom>
          <a:noFill/>
        </p:spPr>
        <p:txBody>
          <a:bodyPr wrap="square" numCol="3" spcCol="180000" rtlCol="0">
            <a:noAutofit/>
          </a:bodyPr>
          <a:lstStyle/>
          <a:p>
            <a:pPr>
              <a:spcAft>
                <a:spcPts val="400"/>
              </a:spcAft>
            </a:pPr>
            <a:r>
              <a:rPr lang="en-GB" sz="1600" b="1" dirty="0">
                <a:latin typeface="Arial" panose="020B0604020202020204" pitchFamily="34" charset="0"/>
                <a:cs typeface="Arial" panose="020B0604020202020204" pitchFamily="34" charset="0"/>
              </a:rPr>
              <a:t>The ‘expected range’ technique</a:t>
            </a:r>
          </a:p>
          <a:p>
            <a:pPr>
              <a:spcBef>
                <a:spcPts val="600"/>
              </a:spcBef>
              <a:spcAft>
                <a:spcPts val="600"/>
              </a:spcAft>
            </a:pPr>
            <a:r>
              <a:rPr lang="en-GB" sz="1200" dirty="0">
                <a:latin typeface="Arial" panose="020B0604020202020204" pitchFamily="34" charset="0"/>
                <a:cs typeface="Arial" panose="020B0604020202020204" pitchFamily="34" charset="0"/>
              </a:rPr>
              <a:t>This report shows how your trust scored for each evaluative question in the survey, compared with other trusts that took part. It uses an analysis technique called the ‘expected range’ to determine if your trust is performing about the same, better or worse compared with most other trusts. This is designed to help understand the performance of individual trusts and identify areas for improvement.</a:t>
            </a:r>
          </a:p>
          <a:p>
            <a:pPr>
              <a:spcBef>
                <a:spcPts val="600"/>
              </a:spcBef>
              <a:spcAft>
                <a:spcPts val="600"/>
              </a:spcAft>
            </a:pPr>
            <a:r>
              <a:rPr lang="en-GB" sz="1200" dirty="0">
                <a:latin typeface="Arial" panose="020B0604020202020204" pitchFamily="34" charset="0"/>
                <a:cs typeface="Arial" panose="020B0604020202020204" pitchFamily="34" charset="0"/>
              </a:rPr>
              <a:t>This report also includes site level benchmarking. This allows you to compare the results for sites within your trust with all other sites across trusts. It is important to note that the performance ratings presented here may differ from that presented in the trust level benchmarking. More information can be found in the </a:t>
            </a:r>
            <a:r>
              <a:rPr lang="en-GB" sz="1200" dirty="0">
                <a:latin typeface="Arial" panose="020B0604020202020204" pitchFamily="34" charset="0"/>
                <a:cs typeface="Arial" panose="020B0604020202020204" pitchFamily="34" charset="0"/>
                <a:hlinkClick r:id="rId3" action="ppaction://hlinksldjump"/>
              </a:rPr>
              <a:t>How to interpret benchmarking in this report</a:t>
            </a:r>
            <a:r>
              <a:rPr lang="en-GB" sz="1200" dirty="0">
                <a:latin typeface="Arial" panose="020B0604020202020204" pitchFamily="34" charset="0"/>
                <a:cs typeface="Arial" panose="020B0604020202020204" pitchFamily="34" charset="0"/>
              </a:rPr>
              <a:t> slides. </a:t>
            </a:r>
          </a:p>
          <a:p>
            <a:pPr>
              <a:spcBef>
                <a:spcPts val="400"/>
              </a:spcBef>
              <a:spcAft>
                <a:spcPts val="400"/>
              </a:spcAft>
            </a:pPr>
            <a:r>
              <a:rPr lang="en-GB" sz="1600" b="1" dirty="0">
                <a:latin typeface="Arial" panose="020B0604020202020204" pitchFamily="34" charset="0"/>
                <a:cs typeface="Arial" panose="020B0604020202020204" pitchFamily="34" charset="0"/>
              </a:rPr>
              <a:t>Standardisation</a:t>
            </a:r>
            <a:endParaRPr lang="en-GB" sz="1400" b="1"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Demographic characteristics, such as age and gender, can influence patients’ experience of care and the way they report it. Results from previous years show that men tend to report more positive experiences than women, and older people more so than younger people. Since trusts have differing profiles of patients, this could make fair trust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comparisons difficult. To account for this, we ‘standardise’ the results, which means we apply a weight to individual patient responses to account for differences in demographic profile between trusts.</a:t>
            </a:r>
          </a:p>
          <a:p>
            <a:pPr>
              <a:spcBef>
                <a:spcPts val="600"/>
              </a:spcBef>
              <a:spcAft>
                <a:spcPts val="600"/>
              </a:spcAft>
            </a:pPr>
            <a:r>
              <a:rPr lang="en-GB" sz="1200" dirty="0">
                <a:latin typeface="Arial" panose="020B0604020202020204" pitchFamily="34" charset="0"/>
                <a:cs typeface="Arial" panose="020B0604020202020204" pitchFamily="34" charset="0"/>
              </a:rPr>
              <a:t>For each trust, results have been standardised by the age, sex and route of admission (emergency or elective) of respondents to reflect the ‘national’ age, sex, and route of admission distribution (based on all respondents to the survey).This helps ensure that no trust will appear better or worse than another because of its patient profile and enables a fairer and more useful comparison of results across trusts. In most cases this standardisation will not have a large impact on trust results. Site level results are standardised in the same way.</a:t>
            </a:r>
          </a:p>
          <a:p>
            <a:pPr>
              <a:spcBef>
                <a:spcPts val="400"/>
              </a:spcBef>
              <a:spcAft>
                <a:spcPts val="400"/>
              </a:spcAft>
            </a:pPr>
            <a:r>
              <a:rPr lang="en-GB" sz="1600" b="1" dirty="0">
                <a:latin typeface="Arial" panose="020B0604020202020204" pitchFamily="34" charset="0"/>
                <a:cs typeface="Arial" panose="020B0604020202020204" pitchFamily="34" charset="0"/>
              </a:rPr>
              <a:t>Scoring</a:t>
            </a:r>
          </a:p>
          <a:p>
            <a:pPr>
              <a:spcBef>
                <a:spcPts val="600"/>
              </a:spcBef>
              <a:spcAft>
                <a:spcPts val="600"/>
              </a:spcAft>
            </a:pPr>
            <a:r>
              <a:rPr lang="en-GB" sz="1200" dirty="0">
                <a:latin typeface="Arial" panose="020B0604020202020204" pitchFamily="34" charset="0"/>
                <a:cs typeface="Arial" panose="020B0604020202020204" pitchFamily="34" charset="0"/>
              </a:rPr>
              <a:t>For each question in the survey, the individual (standardised) responses are converted into scores on a scale of 0 to 10. A score of 10 represents the best possible result and a score of 0 the worst. The higher the score for each question, the better the trust is performing. Only evaluative questions in the questionnaire are scored. Some questions are descriptive (for example Q1) and others are ‘routing questions’, which are designed to filter out respondents to whom the following questions do not</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r>
              <a:rPr lang="en-GB" sz="1200" dirty="0">
                <a:latin typeface="Arial" panose="020B0604020202020204" pitchFamily="34" charset="0"/>
                <a:cs typeface="Arial" panose="020B0604020202020204" pitchFamily="34" charset="0"/>
              </a:rPr>
              <a:t>apply (for example Q5). These questions are not scored. </a:t>
            </a:r>
            <a:r>
              <a:rPr lang="en-US" sz="1200" dirty="0">
                <a:latin typeface="Arial" panose="020B0604020202020204" pitchFamily="34" charset="0"/>
                <a:cs typeface="Arial" panose="020B0604020202020204" pitchFamily="34" charset="0"/>
              </a:rPr>
              <a:t>Please refer to the </a:t>
            </a:r>
            <a:r>
              <a:rPr lang="en-US" sz="12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scored questionnaire </a:t>
            </a:r>
            <a:r>
              <a:rPr lang="en-US" sz="1200" dirty="0">
                <a:latin typeface="Arial" panose="020B0604020202020204" pitchFamily="34" charset="0"/>
                <a:cs typeface="Arial" panose="020B0604020202020204" pitchFamily="34" charset="0"/>
              </a:rPr>
              <a:t>for further details.</a:t>
            </a:r>
            <a:r>
              <a:rPr lang="en-GB" sz="1200" dirty="0">
                <a:latin typeface="Arial" panose="020B0604020202020204" pitchFamily="34" charset="0"/>
                <a:cs typeface="Arial" panose="020B0604020202020204" pitchFamily="34" charset="0"/>
              </a:rPr>
              <a:t> Section scoring is computed as the arithmetic mean of question scores for the section after weighting is applied. More information can be found in the ‘</a:t>
            </a:r>
            <a:r>
              <a:rPr lang="en-GB" sz="1200" dirty="0">
                <a:latin typeface="Arial" panose="020B0604020202020204" pitchFamily="34" charset="0"/>
                <a:cs typeface="Arial" panose="020B0604020202020204" pitchFamily="34" charset="0"/>
                <a:hlinkClick r:id="rId5" action="ppaction://hlinksldjump"/>
              </a:rPr>
              <a:t>How questions are scored</a:t>
            </a:r>
            <a:r>
              <a:rPr lang="en-GB" sz="1200" dirty="0">
                <a:latin typeface="Arial" panose="020B0604020202020204" pitchFamily="34" charset="0"/>
                <a:cs typeface="Arial" panose="020B0604020202020204" pitchFamily="34" charset="0"/>
              </a:rPr>
              <a:t>’ slide.</a:t>
            </a:r>
          </a:p>
          <a:p>
            <a:pPr>
              <a:spcBef>
                <a:spcPts val="400"/>
              </a:spcBef>
              <a:spcAft>
                <a:spcPts val="400"/>
              </a:spcAft>
            </a:pPr>
            <a:r>
              <a:rPr lang="en-GB" sz="1600" b="1" dirty="0">
                <a:latin typeface="Arial" panose="020B0604020202020204" pitchFamily="34" charset="0"/>
                <a:cs typeface="Arial" panose="020B0604020202020204" pitchFamily="34" charset="0"/>
              </a:rPr>
              <a:t>National average</a:t>
            </a:r>
          </a:p>
          <a:p>
            <a:pPr>
              <a:spcBef>
                <a:spcPts val="600"/>
              </a:spcBef>
              <a:spcAft>
                <a:spcPts val="600"/>
              </a:spcAft>
            </a:pPr>
            <a:r>
              <a:rPr lang="en-GB" sz="1200" dirty="0">
                <a:latin typeface="Arial" panose="020B0604020202020204" pitchFamily="34" charset="0"/>
                <a:cs typeface="Arial" panose="020B0604020202020204" pitchFamily="34" charset="0"/>
              </a:rPr>
              <a:t>The ‘national average’ mentioned in this report is the arithmetic mean of all trusts’ scores after weighting is applied.</a:t>
            </a:r>
          </a:p>
          <a:p>
            <a:pPr>
              <a:spcBef>
                <a:spcPts val="600"/>
              </a:spcBef>
              <a:spcAft>
                <a:spcPts val="600"/>
              </a:spcAft>
            </a:pPr>
            <a:r>
              <a:rPr lang="en-GB" sz="1600" b="1" dirty="0">
                <a:latin typeface="Arial" panose="020B0604020202020204" pitchFamily="34" charset="0"/>
                <a:cs typeface="Arial" panose="020B0604020202020204" pitchFamily="34" charset="0"/>
              </a:rPr>
              <a:t>Suppressed data</a:t>
            </a:r>
          </a:p>
          <a:p>
            <a:pPr>
              <a:spcBef>
                <a:spcPts val="600"/>
              </a:spcBef>
              <a:spcAft>
                <a:spcPts val="600"/>
              </a:spcAft>
            </a:pPr>
            <a:r>
              <a:rPr lang="en-GB" sz="1200" dirty="0">
                <a:latin typeface="Arial" panose="020B0604020202020204" pitchFamily="34" charset="0"/>
                <a:cs typeface="Arial" panose="020B0604020202020204" pitchFamily="34" charset="0"/>
              </a:rPr>
              <a:t>If fewer than 30 respondents have answered a question, no score will be displayed for that question (or the corresponding section the question contributes to).</a:t>
            </a:r>
          </a:p>
          <a:p>
            <a:pPr>
              <a:spcBef>
                <a:spcPts val="600"/>
              </a:spcBef>
              <a:spcAft>
                <a:spcPts val="600"/>
              </a:spcAft>
            </a:pPr>
            <a:r>
              <a:rPr lang="en-GB" sz="1600" b="1" dirty="0">
                <a:solidFill>
                  <a:prstClr val="black"/>
                </a:solidFill>
                <a:latin typeface="Arial"/>
              </a:rPr>
              <a:t>Further information about the methods</a:t>
            </a:r>
          </a:p>
          <a:p>
            <a:pPr>
              <a:spcBef>
                <a:spcPts val="600"/>
              </a:spcBef>
              <a:spcAft>
                <a:spcPts val="600"/>
              </a:spcAft>
            </a:pPr>
            <a:r>
              <a:rPr lang="en-GB" sz="1200" dirty="0">
                <a:latin typeface="Arial" panose="020B0604020202020204" pitchFamily="34" charset="0"/>
                <a:cs typeface="Arial" panose="020B0604020202020204" pitchFamily="34" charset="0"/>
              </a:rPr>
              <a:t>For further information about the statistical methods used in this report, please refer to the </a:t>
            </a:r>
            <a:r>
              <a:rPr lang="en-GB" sz="1200" dirty="0">
                <a:latin typeface="Arial" panose="020B0604020202020204" pitchFamily="34" charset="0"/>
                <a:cs typeface="Arial" panose="020B0604020202020204" pitchFamily="34" charset="0"/>
                <a:hlinkClick r:id="rId4"/>
              </a:rPr>
              <a:t>survey technical document. </a:t>
            </a:r>
            <a:r>
              <a:rPr lang="en-GB" sz="1200" dirty="0">
                <a:latin typeface="Arial" panose="020B0604020202020204" pitchFamily="34" charset="0"/>
                <a:cs typeface="Arial" panose="020B0604020202020204" pitchFamily="34" charset="0"/>
              </a:rPr>
              <a:t>which is on the 'Analysis and Reporting' section of the 2025 Adult Inpatient Survey webpage on the NHS Surveys website.</a:t>
            </a:r>
          </a:p>
          <a:p>
            <a:pPr>
              <a:spcBef>
                <a:spcPts val="600"/>
              </a:spcBef>
              <a:spcAft>
                <a:spcPts val="600"/>
              </a:spcAft>
            </a:pPr>
            <a:endParaRPr lang="en-GB" sz="1200" dirty="0">
              <a:latin typeface="Arial" panose="020B0604020202020204" pitchFamily="34" charset="0"/>
              <a:cs typeface="Arial" panose="020B0604020202020204" pitchFamily="34" charset="0"/>
            </a:endParaRPr>
          </a:p>
          <a:p>
            <a:pPr>
              <a:spcBef>
                <a:spcPts val="600"/>
              </a:spcBef>
              <a:spcAft>
                <a:spcPts val="600"/>
              </a:spcAft>
            </a:pPr>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6267982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Slide Number Placeholder 1">
            <a:extLst>
              <a:ext uri="{FF2B5EF4-FFF2-40B4-BE49-F238E27FC236}">
                <a16:creationId xmlns:a16="http://schemas.microsoft.com/office/drawing/2014/main" id="{C59877B4-4ED8-44CF-A9EE-D5EB49B2574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Title 1">
            <a:extLst>
              <a:ext uri="{FF2B5EF4-FFF2-40B4-BE49-F238E27FC236}">
                <a16:creationId xmlns:a16="http://schemas.microsoft.com/office/drawing/2014/main" id="{6422587C-032E-4911-BD87-7E6A95D6B6D9}"/>
              </a:ext>
            </a:extLst>
          </p:cNvPr>
          <p:cNvSpPr>
            <a:spLocks noGrp="1"/>
          </p:cNvSpPr>
          <p:nvPr>
            <p:ph type="title"/>
          </p:nvPr>
        </p:nvSpPr>
        <p:spPr>
          <a:noFill/>
        </p:spPr>
        <p:txBody>
          <a:bodyPr>
            <a:normAutofit/>
          </a:bodyPr>
          <a:lstStyle/>
          <a:p>
            <a:r>
              <a:rPr lang="en-GB" dirty="0"/>
              <a:t>Using the survey results</a:t>
            </a:r>
          </a:p>
        </p:txBody>
      </p:sp>
      <p:sp>
        <p:nvSpPr>
          <p:cNvPr id="3" name="TextBox 2">
            <a:extLst>
              <a:ext uri="{FF2B5EF4-FFF2-40B4-BE49-F238E27FC236}">
                <a16:creationId xmlns:a16="http://schemas.microsoft.com/office/drawing/2014/main" id="{6E1CA1A3-8B5B-44F5-8622-08BD2914E737}"/>
              </a:ext>
            </a:extLst>
          </p:cNvPr>
          <p:cNvSpPr txBox="1"/>
          <p:nvPr/>
        </p:nvSpPr>
        <p:spPr>
          <a:xfrm>
            <a:off x="515938" y="1196975"/>
            <a:ext cx="11417697" cy="5295900"/>
          </a:xfrm>
          <a:prstGeom prst="rect">
            <a:avLst/>
          </a:prstGeom>
          <a:noFill/>
        </p:spPr>
        <p:txBody>
          <a:bodyPr wrap="square" numCol="3" spcCol="180000" rtlCol="0">
            <a:normAutofit lnSpcReduction="10000"/>
          </a:bodyPr>
          <a:lstStyle/>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Navigating this report</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report is split into six sections:</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Background and methodology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provides information about the survey programme, how the survey is run, and how to interpret the data.</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Headline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key trust-level findings relating to the patients who took part in the survey, benchmarking, and top and bottom scores. This section provides an overview of results for your trust, identifying areas where your organisation performs better than the average and where you may wish to focus improvement activities.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Scoring and benchmarking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shows how your trust scored for each evaluative question in the survey, compared with other trusts that took part, using the ‘expected range’ analysis technique. This allows you to see the range of scores achieved and compare yourself with the other organisations that took part in the survey. Benchmarking can provide you with an indication of where you perform better than the average, and what you should aim for in areas where you may wish to improve. Section score slides also include a comparison with other trusts in your region. It may be helpful to compare yourself with regional trusts, so you can learn from and share learnings with trusts in your area who care for similar populations.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Trust and site results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the score for your trust and breakdown of scores across sites within your trust. Internal benchmarking may be helpful so you can compare sites within your organisation, sharing best practice within the trust and identifying any sites that may need attention.</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lang="en-GB" sz="1200" b="1" dirty="0">
                <a:solidFill>
                  <a:prstClr val="black"/>
                </a:solidFill>
                <a:latin typeface="Arial" panose="020B0604020202020204" pitchFamily="34" charset="0"/>
                <a:cs typeface="Arial" panose="020B0604020202020204" pitchFamily="34" charset="0"/>
              </a:rPr>
              <a:t>Change</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over time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includes your trust’s mean score for each evaluative question </a:t>
            </a:r>
            <a:r>
              <a:rPr lang="en-GB" sz="1200" dirty="0">
                <a:solidFill>
                  <a:prstClr val="black"/>
                </a:solidFill>
                <a:latin typeface="Arial" panose="020B0604020202020204" pitchFamily="34" charset="0"/>
                <a:cs typeface="Arial" panose="020B0604020202020204" pitchFamily="34" charset="0"/>
              </a:rPr>
              <a:t>across survey years,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2020, 2021, 2022, 2023 and 2024. Significance test tables, below the</a:t>
            </a:r>
            <a:r>
              <a:rPr lang="en-GB" sz="1200" dirty="0">
                <a:solidFill>
                  <a:prstClr val="black"/>
                </a:solidFill>
                <a:latin typeface="Arial" panose="020B0604020202020204" pitchFamily="34" charset="0"/>
                <a:cs typeface="Arial" panose="020B0604020202020204" pitchFamily="34" charset="0"/>
              </a:rPr>
              <a:t> chart,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allows you to see if your trust has made statistically significant improvements between survey years. </a:t>
            </a:r>
          </a:p>
          <a:p>
            <a:pPr marL="172800" indent="-172800">
              <a:spcBef>
                <a:spcPts val="600"/>
              </a:spcBef>
              <a:spcAft>
                <a:spcPts val="600"/>
              </a:spcAft>
              <a:buFont typeface="Arial" panose="020B0604020202020204" pitchFamily="34" charset="0"/>
              <a:buChar char="•"/>
            </a:pP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Comparison to other trusts </a:t>
            </a:r>
            <a:r>
              <a:rPr lang="en-GB" sz="1200" dirty="0">
                <a:latin typeface="Arial" panose="020B0604020202020204" pitchFamily="34" charset="0"/>
                <a:cs typeface="Arial" panose="020B0604020202020204" pitchFamily="34" charset="0"/>
              </a:rPr>
              <a:t>– includes where your trust has performed better or worse in comparison to other trusts.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to interpret the graphs in this report</a:t>
            </a:r>
            <a:endParaRPr kumimoji="0" lang="en-GB" sz="16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There are several types of graphs in this report which show how the score for your trust compares to the scores achieved by all trusts that took part in the survey.</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two chart types used in the section ‘Scoring and Benchmarking’ use the ‘expected range’ technique to show results. For information on how to interpret these graphs, please refer to the</a:t>
            </a:r>
            <a:r>
              <a:rPr lang="en-GB" sz="1200" dirty="0">
                <a:solidFill>
                  <a:prstClr val="black"/>
                </a:solidFill>
                <a:latin typeface="Arial" panose="020B0604020202020204" pitchFamily="34" charset="0"/>
                <a:cs typeface="Arial" panose="020B0604020202020204" pitchFamily="34" charset="0"/>
              </a:rPr>
              <a:t> </a:t>
            </a:r>
            <a:r>
              <a:rPr lang="en-GB" sz="1200" dirty="0">
                <a:solidFill>
                  <a:prstClr val="black"/>
                </a:solidFill>
                <a:latin typeface="Arial" panose="020B0604020202020204" pitchFamily="34" charset="0"/>
                <a:cs typeface="Arial" panose="020B0604020202020204" pitchFamily="34" charset="0"/>
                <a:hlinkClick r:id="rId3" action="ppaction://hlinksldjump"/>
              </a:rPr>
              <a:t>How to interpret benchmarking in this report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slides.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Other data sources</a:t>
            </a:r>
          </a:p>
          <a:p>
            <a:pPr marL="0" marR="0" lvl="0" indent="0" algn="l" defTabSz="914400" rtl="0" eaLnBrk="1" fontAlgn="auto" latinLnBrk="0" hangingPunct="1">
              <a:lnSpc>
                <a:spcPct val="100000"/>
              </a:lnSpc>
              <a:spcBef>
                <a:spcPts val="600"/>
              </a:spcBef>
              <a:spcAft>
                <a:spcPts val="60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More information is available about the following topics at their respective websites, listed below:</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sng"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4"/>
              </a:rPr>
              <a:t>Full national results: technical document</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National and trust-level data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for all trusts who took part in the 2025 Adult Inpatient Survey</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Full details of the methodology for the survey, instructions for trusts and contractors to carry out the survey, and the survey development report can also be found on the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5"/>
              </a:rPr>
              <a:t>NHS Surveys website. </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on the </a:t>
            </a:r>
            <a:r>
              <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6"/>
              </a:rPr>
              <a:t>NHS Patient Survey Programme</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including results from other surveys </a:t>
            </a:r>
            <a:endParaRPr kumimoji="0" lang="en-GB" sz="1200"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171450" marR="0" lvl="0" indent="-171450" algn="l" defTabSz="914400" rtl="0" eaLnBrk="1" fontAlgn="auto" latinLnBrk="0" hangingPunct="1">
              <a:lnSpc>
                <a:spcPct val="100000"/>
              </a:lnSpc>
              <a:spcBef>
                <a:spcPts val="600"/>
              </a:spcBef>
              <a:spcAft>
                <a:spcPts val="600"/>
              </a:spcAft>
              <a:buClrTx/>
              <a:buSzTx/>
              <a:buFont typeface="Arial" panose="020B0604020202020204" pitchFamily="34" charset="0"/>
              <a:buChar char="•"/>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Information about how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hlinkClick r:id="rId7"/>
              </a:rPr>
              <a:t>CQC monitors hospitals</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00000"/>
              </a:lnSpc>
              <a:spcBef>
                <a:spcPts val="600"/>
              </a:spcBef>
              <a:spcAft>
                <a:spcPts val="60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387988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6B97C924-6D3E-4B64-8773-EFC467276A1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a:t>
            </a:fld>
            <a:r>
              <a:rPr lang="en-GB" sz="900" b="1">
                <a:solidFill>
                  <a:schemeClr val="bg1"/>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CE59F99F-74E6-4654-8AAF-5D12CA169FF8}"/>
              </a:ext>
            </a:extLst>
          </p:cNvPr>
          <p:cNvSpPr>
            <a:spLocks noGrp="1"/>
          </p:cNvSpPr>
          <p:nvPr>
            <p:ph type="title"/>
          </p:nvPr>
        </p:nvSpPr>
        <p:spPr>
          <a:xfrm>
            <a:off x="657463" y="2247850"/>
            <a:ext cx="7535596" cy="761900"/>
          </a:xfrm>
          <a:noFill/>
        </p:spPr>
        <p:txBody>
          <a:bodyPr/>
          <a:lstStyle/>
          <a:p>
            <a:r>
              <a:rPr lang="en-GB" dirty="0"/>
              <a:t>Headline results</a:t>
            </a: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657463" y="3009750"/>
            <a:ext cx="5907929" cy="1897379"/>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information about your trust population and sample</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benchmarking for your trust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the best and worst scores for your trust presented in charts (slide 10) and poster format (slide 11)</a:t>
            </a:r>
          </a:p>
        </p:txBody>
      </p:sp>
    </p:spTree>
    <p:extLst>
      <p:ext uri="{BB962C8B-B14F-4D97-AF65-F5344CB8AC3E}">
        <p14:creationId xmlns:p14="http://schemas.microsoft.com/office/powerpoint/2010/main" val="41569171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 name="Slide Number Placeholder 1">
            <a:extLst>
              <a:ext uri="{FF2B5EF4-FFF2-40B4-BE49-F238E27FC236}">
                <a16:creationId xmlns:a16="http://schemas.microsoft.com/office/drawing/2014/main" id="{681ACEB0-D42D-4458-AD77-AB74FC1240F0}"/>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pSp>
        <p:nvGrpSpPr>
          <p:cNvPr id="34" name="age_logo">
            <a:extLst>
              <a:ext uri="{FF2B5EF4-FFF2-40B4-BE49-F238E27FC236}">
                <a16:creationId xmlns:a16="http://schemas.microsoft.com/office/drawing/2014/main" id="{9CFB08E1-CCC5-44D3-A831-61686768FCB7}"/>
              </a:ext>
              <a:ext uri="{C183D7F6-B498-43B3-948B-1728B52AA6E4}">
                <adec:decorative xmlns:adec="http://schemas.microsoft.com/office/drawing/2017/decorative" val="1"/>
              </a:ext>
            </a:extLst>
          </p:cNvPr>
          <p:cNvGrpSpPr/>
          <p:nvPr/>
        </p:nvGrpSpPr>
        <p:grpSpPr>
          <a:xfrm>
            <a:off x="8269105" y="4317621"/>
            <a:ext cx="417411" cy="417411"/>
            <a:chOff x="4511153" y="1360031"/>
            <a:chExt cx="417411" cy="417411"/>
          </a:xfrm>
        </p:grpSpPr>
        <p:sp>
          <p:nvSpPr>
            <p:cNvPr id="137" name="Oval 136">
              <a:extLst>
                <a:ext uri="{FF2B5EF4-FFF2-40B4-BE49-F238E27FC236}">
                  <a16:creationId xmlns:a16="http://schemas.microsoft.com/office/drawing/2014/main" id="{8CD2E388-47EB-410D-B8C7-46774A0B584E}"/>
                </a:ext>
              </a:extLst>
            </p:cNvPr>
            <p:cNvSpPr/>
            <p:nvPr/>
          </p:nvSpPr>
          <p:spPr>
            <a:xfrm>
              <a:off x="4511153"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3" name="Group 12">
              <a:extLst>
                <a:ext uri="{FF2B5EF4-FFF2-40B4-BE49-F238E27FC236}">
                  <a16:creationId xmlns:a16="http://schemas.microsoft.com/office/drawing/2014/main" id="{EAA9EB31-E2EF-4401-999A-D63416E4F2C3}"/>
                </a:ext>
              </a:extLst>
            </p:cNvPr>
            <p:cNvGrpSpPr/>
            <p:nvPr/>
          </p:nvGrpSpPr>
          <p:grpSpPr>
            <a:xfrm>
              <a:off x="4556723" y="1426857"/>
              <a:ext cx="337875" cy="258548"/>
              <a:chOff x="4556723" y="1426857"/>
              <a:chExt cx="337875" cy="258548"/>
            </a:xfrm>
            <a:solidFill>
              <a:srgbClr val="404B5B"/>
            </a:solidFill>
          </p:grpSpPr>
          <p:grpSp>
            <p:nvGrpSpPr>
              <p:cNvPr id="145" name="Group 144">
                <a:extLst>
                  <a:ext uri="{FF2B5EF4-FFF2-40B4-BE49-F238E27FC236}">
                    <a16:creationId xmlns:a16="http://schemas.microsoft.com/office/drawing/2014/main" id="{8E09C1C6-9EAE-4DCA-8F8E-C5798A980D23}"/>
                  </a:ext>
                </a:extLst>
              </p:cNvPr>
              <p:cNvGrpSpPr>
                <a:grpSpLocks noChangeAspect="1"/>
              </p:cNvGrpSpPr>
              <p:nvPr/>
            </p:nvGrpSpPr>
            <p:grpSpPr>
              <a:xfrm>
                <a:off x="4556723" y="1493277"/>
                <a:ext cx="77975" cy="186480"/>
                <a:chOff x="2299310" y="1005911"/>
                <a:chExt cx="616379" cy="1474091"/>
              </a:xfrm>
              <a:grpFill/>
            </p:grpSpPr>
            <p:sp>
              <p:nvSpPr>
                <p:cNvPr id="146" name="Freeform 6">
                  <a:extLst>
                    <a:ext uri="{FF2B5EF4-FFF2-40B4-BE49-F238E27FC236}">
                      <a16:creationId xmlns:a16="http://schemas.microsoft.com/office/drawing/2014/main" id="{13ED772F-5671-468F-83B6-15FBC86233BA}"/>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47" name="Freeform 7">
                  <a:extLst>
                    <a:ext uri="{FF2B5EF4-FFF2-40B4-BE49-F238E27FC236}">
                      <a16:creationId xmlns:a16="http://schemas.microsoft.com/office/drawing/2014/main" id="{C2C3325C-5015-42C1-88D8-6F64911A8BA1}"/>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48" name="Group 147">
                <a:extLst>
                  <a:ext uri="{FF2B5EF4-FFF2-40B4-BE49-F238E27FC236}">
                    <a16:creationId xmlns:a16="http://schemas.microsoft.com/office/drawing/2014/main" id="{49BB0BB0-A168-4C88-A0AA-D58CE3305F7C}"/>
                  </a:ext>
                </a:extLst>
              </p:cNvPr>
              <p:cNvGrpSpPr>
                <a:grpSpLocks noChangeAspect="1"/>
              </p:cNvGrpSpPr>
              <p:nvPr/>
            </p:nvGrpSpPr>
            <p:grpSpPr>
              <a:xfrm>
                <a:off x="4646854" y="1426857"/>
                <a:ext cx="108109" cy="258548"/>
                <a:chOff x="2299310" y="1005911"/>
                <a:chExt cx="616379" cy="1474091"/>
              </a:xfrm>
              <a:grpFill/>
            </p:grpSpPr>
            <p:sp>
              <p:nvSpPr>
                <p:cNvPr id="149" name="Freeform 6">
                  <a:extLst>
                    <a:ext uri="{FF2B5EF4-FFF2-40B4-BE49-F238E27FC236}">
                      <a16:creationId xmlns:a16="http://schemas.microsoft.com/office/drawing/2014/main" id="{DA64FA82-4224-497F-B2A1-F04DF432A5A7}"/>
                    </a:ext>
                  </a:extLst>
                </p:cNvPr>
                <p:cNvSpPr>
                  <a:spLocks/>
                </p:cNvSpPr>
                <p:nvPr/>
              </p:nvSpPr>
              <p:spPr bwMode="auto">
                <a:xfrm>
                  <a:off x="2299310" y="1332037"/>
                  <a:ext cx="616379" cy="1147965"/>
                </a:xfrm>
                <a:custGeom>
                  <a:avLst/>
                  <a:gdLst/>
                  <a:ahLst/>
                  <a:cxnLst>
                    <a:cxn ang="0">
                      <a:pos x="34" y="383"/>
                    </a:cxn>
                    <a:cxn ang="0">
                      <a:pos x="36" y="383"/>
                    </a:cxn>
                    <a:cxn ang="0">
                      <a:pos x="66" y="349"/>
                    </a:cxn>
                    <a:cxn ang="0">
                      <a:pos x="64" y="276"/>
                    </a:cxn>
                    <a:cxn ang="0">
                      <a:pos x="92" y="97"/>
                    </a:cxn>
                    <a:cxn ang="0">
                      <a:pos x="92" y="696"/>
                    </a:cxn>
                    <a:cxn ang="0">
                      <a:pos x="141" y="745"/>
                    </a:cxn>
                    <a:cxn ang="0">
                      <a:pos x="190" y="696"/>
                    </a:cxn>
                    <a:cxn ang="0">
                      <a:pos x="190" y="335"/>
                    </a:cxn>
                    <a:cxn ang="0">
                      <a:pos x="209" y="335"/>
                    </a:cxn>
                    <a:cxn ang="0">
                      <a:pos x="209" y="696"/>
                    </a:cxn>
                    <a:cxn ang="0">
                      <a:pos x="258" y="745"/>
                    </a:cxn>
                    <a:cxn ang="0">
                      <a:pos x="308" y="696"/>
                    </a:cxn>
                    <a:cxn ang="0">
                      <a:pos x="308" y="97"/>
                    </a:cxn>
                    <a:cxn ang="0">
                      <a:pos x="315" y="114"/>
                    </a:cxn>
                    <a:cxn ang="0">
                      <a:pos x="336" y="276"/>
                    </a:cxn>
                    <a:cxn ang="0">
                      <a:pos x="333" y="349"/>
                    </a:cxn>
                    <a:cxn ang="0">
                      <a:pos x="364" y="383"/>
                    </a:cxn>
                    <a:cxn ang="0">
                      <a:pos x="365" y="383"/>
                    </a:cxn>
                    <a:cxn ang="0">
                      <a:pos x="397" y="353"/>
                    </a:cxn>
                    <a:cxn ang="0">
                      <a:pos x="400" y="276"/>
                    </a:cxn>
                    <a:cxn ang="0">
                      <a:pos x="354" y="49"/>
                    </a:cxn>
                    <a:cxn ang="0">
                      <a:pos x="311" y="9"/>
                    </a:cxn>
                    <a:cxn ang="0">
                      <a:pos x="287" y="1"/>
                    </a:cxn>
                    <a:cxn ang="0">
                      <a:pos x="277" y="0"/>
                    </a:cxn>
                    <a:cxn ang="0">
                      <a:pos x="122" y="0"/>
                    </a:cxn>
                    <a:cxn ang="0">
                      <a:pos x="113" y="1"/>
                    </a:cxn>
                    <a:cxn ang="0">
                      <a:pos x="88" y="9"/>
                    </a:cxn>
                    <a:cxn ang="0">
                      <a:pos x="27" y="84"/>
                    </a:cxn>
                    <a:cxn ang="0">
                      <a:pos x="0" y="276"/>
                    </a:cxn>
                    <a:cxn ang="0">
                      <a:pos x="2" y="353"/>
                    </a:cxn>
                    <a:cxn ang="0">
                      <a:pos x="34" y="383"/>
                    </a:cxn>
                  </a:cxnLst>
                  <a:rect l="0" t="0" r="r" b="b"/>
                  <a:pathLst>
                    <a:path w="400" h="745">
                      <a:moveTo>
                        <a:pt x="34" y="383"/>
                      </a:moveTo>
                      <a:cubicBezTo>
                        <a:pt x="35" y="383"/>
                        <a:pt x="35" y="383"/>
                        <a:pt x="36" y="383"/>
                      </a:cubicBezTo>
                      <a:cubicBezTo>
                        <a:pt x="54" y="382"/>
                        <a:pt x="67" y="367"/>
                        <a:pt x="66" y="349"/>
                      </a:cubicBezTo>
                      <a:cubicBezTo>
                        <a:pt x="64" y="323"/>
                        <a:pt x="64" y="299"/>
                        <a:pt x="64" y="276"/>
                      </a:cubicBezTo>
                      <a:cubicBezTo>
                        <a:pt x="64" y="180"/>
                        <a:pt x="78" y="125"/>
                        <a:pt x="92" y="97"/>
                      </a:cubicBezTo>
                      <a:cubicBezTo>
                        <a:pt x="92" y="696"/>
                        <a:pt x="92" y="696"/>
                        <a:pt x="92" y="696"/>
                      </a:cubicBezTo>
                      <a:cubicBezTo>
                        <a:pt x="92" y="723"/>
                        <a:pt x="114" y="745"/>
                        <a:pt x="141" y="745"/>
                      </a:cubicBezTo>
                      <a:cubicBezTo>
                        <a:pt x="168" y="745"/>
                        <a:pt x="190" y="723"/>
                        <a:pt x="190" y="696"/>
                      </a:cubicBezTo>
                      <a:cubicBezTo>
                        <a:pt x="190" y="335"/>
                        <a:pt x="190" y="335"/>
                        <a:pt x="190" y="335"/>
                      </a:cubicBezTo>
                      <a:cubicBezTo>
                        <a:pt x="209" y="335"/>
                        <a:pt x="209" y="335"/>
                        <a:pt x="209" y="335"/>
                      </a:cubicBezTo>
                      <a:cubicBezTo>
                        <a:pt x="209" y="696"/>
                        <a:pt x="209" y="696"/>
                        <a:pt x="209" y="696"/>
                      </a:cubicBezTo>
                      <a:cubicBezTo>
                        <a:pt x="209" y="723"/>
                        <a:pt x="231" y="745"/>
                        <a:pt x="258" y="745"/>
                      </a:cubicBezTo>
                      <a:cubicBezTo>
                        <a:pt x="286" y="745"/>
                        <a:pt x="308" y="723"/>
                        <a:pt x="308" y="696"/>
                      </a:cubicBezTo>
                      <a:cubicBezTo>
                        <a:pt x="308" y="97"/>
                        <a:pt x="308" y="97"/>
                        <a:pt x="308" y="97"/>
                      </a:cubicBezTo>
                      <a:cubicBezTo>
                        <a:pt x="310" y="102"/>
                        <a:pt x="313" y="107"/>
                        <a:pt x="315" y="114"/>
                      </a:cubicBezTo>
                      <a:cubicBezTo>
                        <a:pt x="326" y="145"/>
                        <a:pt x="336" y="196"/>
                        <a:pt x="336" y="276"/>
                      </a:cubicBezTo>
                      <a:cubicBezTo>
                        <a:pt x="336" y="299"/>
                        <a:pt x="335" y="323"/>
                        <a:pt x="333" y="349"/>
                      </a:cubicBezTo>
                      <a:cubicBezTo>
                        <a:pt x="332" y="367"/>
                        <a:pt x="346" y="382"/>
                        <a:pt x="364" y="383"/>
                      </a:cubicBezTo>
                      <a:cubicBezTo>
                        <a:pt x="364" y="383"/>
                        <a:pt x="365" y="383"/>
                        <a:pt x="365" y="383"/>
                      </a:cubicBezTo>
                      <a:cubicBezTo>
                        <a:pt x="382" y="383"/>
                        <a:pt x="396" y="370"/>
                        <a:pt x="397" y="353"/>
                      </a:cubicBezTo>
                      <a:cubicBezTo>
                        <a:pt x="399" y="325"/>
                        <a:pt x="400" y="300"/>
                        <a:pt x="400" y="276"/>
                      </a:cubicBezTo>
                      <a:cubicBezTo>
                        <a:pt x="400" y="156"/>
                        <a:pt x="380" y="89"/>
                        <a:pt x="354" y="49"/>
                      </a:cubicBezTo>
                      <a:cubicBezTo>
                        <a:pt x="341" y="29"/>
                        <a:pt x="326" y="16"/>
                        <a:pt x="311" y="9"/>
                      </a:cubicBezTo>
                      <a:cubicBezTo>
                        <a:pt x="302" y="4"/>
                        <a:pt x="294" y="2"/>
                        <a:pt x="287" y="1"/>
                      </a:cubicBezTo>
                      <a:cubicBezTo>
                        <a:pt x="284" y="0"/>
                        <a:pt x="280" y="0"/>
                        <a:pt x="277" y="0"/>
                      </a:cubicBezTo>
                      <a:cubicBezTo>
                        <a:pt x="122" y="0"/>
                        <a:pt x="122" y="0"/>
                        <a:pt x="122" y="0"/>
                      </a:cubicBezTo>
                      <a:cubicBezTo>
                        <a:pt x="119" y="0"/>
                        <a:pt x="116" y="0"/>
                        <a:pt x="113" y="1"/>
                      </a:cubicBezTo>
                      <a:cubicBezTo>
                        <a:pt x="106" y="2"/>
                        <a:pt x="97" y="4"/>
                        <a:pt x="88" y="9"/>
                      </a:cubicBezTo>
                      <a:cubicBezTo>
                        <a:pt x="67" y="20"/>
                        <a:pt x="43" y="43"/>
                        <a:pt x="27" y="84"/>
                      </a:cubicBezTo>
                      <a:cubicBezTo>
                        <a:pt x="11" y="126"/>
                        <a:pt x="0" y="186"/>
                        <a:pt x="0" y="276"/>
                      </a:cubicBezTo>
                      <a:cubicBezTo>
                        <a:pt x="0" y="300"/>
                        <a:pt x="0" y="325"/>
                        <a:pt x="2" y="353"/>
                      </a:cubicBezTo>
                      <a:cubicBezTo>
                        <a:pt x="3" y="370"/>
                        <a:pt x="17" y="383"/>
                        <a:pt x="34" y="383"/>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0" name="Freeform 7">
                  <a:extLst>
                    <a:ext uri="{FF2B5EF4-FFF2-40B4-BE49-F238E27FC236}">
                      <a16:creationId xmlns:a16="http://schemas.microsoft.com/office/drawing/2014/main" id="{727CD18C-030B-461D-9E29-0828DE8868C8}"/>
                    </a:ext>
                  </a:extLst>
                </p:cNvPr>
                <p:cNvSpPr>
                  <a:spLocks/>
                </p:cNvSpPr>
                <p:nvPr/>
              </p:nvSpPr>
              <p:spPr bwMode="auto">
                <a:xfrm>
                  <a:off x="2454546" y="1005911"/>
                  <a:ext cx="305254" cy="304602"/>
                </a:xfrm>
                <a:custGeom>
                  <a:avLst/>
                  <a:gdLst/>
                  <a:ahLst/>
                  <a:cxnLst>
                    <a:cxn ang="0">
                      <a:pos x="78" y="186"/>
                    </a:cxn>
                    <a:cxn ang="0">
                      <a:pos x="186" y="119"/>
                    </a:cxn>
                    <a:cxn ang="0">
                      <a:pos x="119" y="11"/>
                    </a:cxn>
                    <a:cxn ang="0">
                      <a:pos x="11" y="78"/>
                    </a:cxn>
                    <a:cxn ang="0">
                      <a:pos x="78" y="186"/>
                    </a:cxn>
                  </a:cxnLst>
                  <a:rect l="0" t="0" r="r" b="b"/>
                  <a:pathLst>
                    <a:path w="198" h="198">
                      <a:moveTo>
                        <a:pt x="78" y="186"/>
                      </a:moveTo>
                      <a:cubicBezTo>
                        <a:pt x="127" y="198"/>
                        <a:pt x="175" y="168"/>
                        <a:pt x="186" y="119"/>
                      </a:cubicBezTo>
                      <a:cubicBezTo>
                        <a:pt x="198" y="71"/>
                        <a:pt x="168" y="22"/>
                        <a:pt x="119" y="11"/>
                      </a:cubicBezTo>
                      <a:cubicBezTo>
                        <a:pt x="71" y="0"/>
                        <a:pt x="22" y="30"/>
                        <a:pt x="11" y="78"/>
                      </a:cubicBezTo>
                      <a:cubicBezTo>
                        <a:pt x="0" y="127"/>
                        <a:pt x="30" y="175"/>
                        <a:pt x="78" y="186"/>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nvGrpSpPr>
              <p:cNvPr id="151" name="Group 150">
                <a:extLst>
                  <a:ext uri="{FF2B5EF4-FFF2-40B4-BE49-F238E27FC236}">
                    <a16:creationId xmlns:a16="http://schemas.microsoft.com/office/drawing/2014/main" id="{B79D4A78-1B13-4D7A-B631-5D4044F686C8}"/>
                  </a:ext>
                </a:extLst>
              </p:cNvPr>
              <p:cNvGrpSpPr>
                <a:grpSpLocks noChangeAspect="1"/>
              </p:cNvGrpSpPr>
              <p:nvPr/>
            </p:nvGrpSpPr>
            <p:grpSpPr>
              <a:xfrm>
                <a:off x="4764783" y="1458660"/>
                <a:ext cx="129815" cy="217297"/>
                <a:chOff x="3465513" y="1952626"/>
                <a:chExt cx="584200" cy="977900"/>
              </a:xfrm>
              <a:grpFill/>
            </p:grpSpPr>
            <p:sp>
              <p:nvSpPr>
                <p:cNvPr id="152" name="Freeform 17">
                  <a:extLst>
                    <a:ext uri="{FF2B5EF4-FFF2-40B4-BE49-F238E27FC236}">
                      <a16:creationId xmlns:a16="http://schemas.microsoft.com/office/drawing/2014/main" id="{86A62673-DEA1-46E4-B12F-30236D80C477}"/>
                    </a:ext>
                  </a:extLst>
                </p:cNvPr>
                <p:cNvSpPr>
                  <a:spLocks/>
                </p:cNvSpPr>
                <p:nvPr/>
              </p:nvSpPr>
              <p:spPr bwMode="auto">
                <a:xfrm>
                  <a:off x="3465513" y="2133601"/>
                  <a:ext cx="584200" cy="796925"/>
                </a:xfrm>
                <a:custGeom>
                  <a:avLst/>
                  <a:gdLst/>
                  <a:ahLst/>
                  <a:cxnLst>
                    <a:cxn ang="0">
                      <a:pos x="20" y="741"/>
                    </a:cxn>
                    <a:cxn ang="0">
                      <a:pos x="40" y="721"/>
                    </a:cxn>
                    <a:cxn ang="0">
                      <a:pos x="40" y="267"/>
                    </a:cxn>
                    <a:cxn ang="0">
                      <a:pos x="49" y="244"/>
                    </a:cxn>
                    <a:cxn ang="0">
                      <a:pos x="79" y="270"/>
                    </a:cxn>
                    <a:cxn ang="0">
                      <a:pos x="80" y="270"/>
                    </a:cxn>
                    <a:cxn ang="0">
                      <a:pos x="111" y="247"/>
                    </a:cxn>
                    <a:cxn ang="0">
                      <a:pos x="116" y="267"/>
                    </a:cxn>
                    <a:cxn ang="0">
                      <a:pos x="116" y="267"/>
                    </a:cxn>
                    <a:cxn ang="0">
                      <a:pos x="136" y="287"/>
                    </a:cxn>
                    <a:cxn ang="0">
                      <a:pos x="156" y="267"/>
                    </a:cxn>
                    <a:cxn ang="0">
                      <a:pos x="115" y="199"/>
                    </a:cxn>
                    <a:cxn ang="0">
                      <a:pos x="134" y="135"/>
                    </a:cxn>
                    <a:cxn ang="0">
                      <a:pos x="195" y="75"/>
                    </a:cxn>
                    <a:cxn ang="0">
                      <a:pos x="195" y="318"/>
                    </a:cxn>
                    <a:cxn ang="0">
                      <a:pos x="195" y="318"/>
                    </a:cxn>
                    <a:cxn ang="0">
                      <a:pos x="169" y="696"/>
                    </a:cxn>
                    <a:cxn ang="0">
                      <a:pos x="221" y="748"/>
                    </a:cxn>
                    <a:cxn ang="0">
                      <a:pos x="273" y="696"/>
                    </a:cxn>
                    <a:cxn ang="0">
                      <a:pos x="289" y="394"/>
                    </a:cxn>
                    <a:cxn ang="0">
                      <a:pos x="295" y="350"/>
                    </a:cxn>
                    <a:cxn ang="0">
                      <a:pos x="321" y="350"/>
                    </a:cxn>
                    <a:cxn ang="0">
                      <a:pos x="343" y="696"/>
                    </a:cxn>
                    <a:cxn ang="0">
                      <a:pos x="395" y="748"/>
                    </a:cxn>
                    <a:cxn ang="0">
                      <a:pos x="447" y="696"/>
                    </a:cxn>
                    <a:cxn ang="0">
                      <a:pos x="421" y="319"/>
                    </a:cxn>
                    <a:cxn ang="0">
                      <a:pos x="421" y="318"/>
                    </a:cxn>
                    <a:cxn ang="0">
                      <a:pos x="421" y="93"/>
                    </a:cxn>
                    <a:cxn ang="0">
                      <a:pos x="427" y="100"/>
                    </a:cxn>
                    <a:cxn ang="0">
                      <a:pos x="482" y="271"/>
                    </a:cxn>
                    <a:cxn ang="0">
                      <a:pos x="514" y="300"/>
                    </a:cxn>
                    <a:cxn ang="0">
                      <a:pos x="517" y="299"/>
                    </a:cxn>
                    <a:cxn ang="0">
                      <a:pos x="546" y="264"/>
                    </a:cxn>
                    <a:cxn ang="0">
                      <a:pos x="472" y="55"/>
                    </a:cxn>
                    <a:cxn ang="0">
                      <a:pos x="407" y="3"/>
                    </a:cxn>
                    <a:cxn ang="0">
                      <a:pos x="400" y="2"/>
                    </a:cxn>
                    <a:cxn ang="0">
                      <a:pos x="389" y="0"/>
                    </a:cxn>
                    <a:cxn ang="0">
                      <a:pos x="385" y="0"/>
                    </a:cxn>
                    <a:cxn ang="0">
                      <a:pos x="308" y="35"/>
                    </a:cxn>
                    <a:cxn ang="0">
                      <a:pos x="285" y="32"/>
                    </a:cxn>
                    <a:cxn ang="0">
                      <a:pos x="262" y="24"/>
                    </a:cxn>
                    <a:cxn ang="0">
                      <a:pos x="232" y="1"/>
                    </a:cxn>
                    <a:cxn ang="0">
                      <a:pos x="231" y="0"/>
                    </a:cxn>
                    <a:cxn ang="0">
                      <a:pos x="227" y="0"/>
                    </a:cxn>
                    <a:cxn ang="0">
                      <a:pos x="216" y="2"/>
                    </a:cxn>
                    <a:cxn ang="0">
                      <a:pos x="139" y="34"/>
                    </a:cxn>
                    <a:cxn ang="0">
                      <a:pos x="77" y="107"/>
                    </a:cxn>
                    <a:cxn ang="0">
                      <a:pos x="51" y="194"/>
                    </a:cxn>
                    <a:cxn ang="0">
                      <a:pos x="0" y="267"/>
                    </a:cxn>
                    <a:cxn ang="0">
                      <a:pos x="0" y="721"/>
                    </a:cxn>
                    <a:cxn ang="0">
                      <a:pos x="20" y="741"/>
                    </a:cxn>
                  </a:cxnLst>
                  <a:rect l="0" t="0" r="r" b="b"/>
                  <a:pathLst>
                    <a:path w="548" h="748">
                      <a:moveTo>
                        <a:pt x="20" y="741"/>
                      </a:moveTo>
                      <a:cubicBezTo>
                        <a:pt x="31" y="741"/>
                        <a:pt x="40" y="732"/>
                        <a:pt x="40" y="721"/>
                      </a:cubicBezTo>
                      <a:cubicBezTo>
                        <a:pt x="40" y="267"/>
                        <a:pt x="40" y="267"/>
                        <a:pt x="40" y="267"/>
                      </a:cubicBezTo>
                      <a:cubicBezTo>
                        <a:pt x="40" y="258"/>
                        <a:pt x="43" y="250"/>
                        <a:pt x="49" y="244"/>
                      </a:cubicBezTo>
                      <a:cubicBezTo>
                        <a:pt x="51" y="258"/>
                        <a:pt x="64" y="269"/>
                        <a:pt x="79" y="270"/>
                      </a:cubicBezTo>
                      <a:cubicBezTo>
                        <a:pt x="80" y="270"/>
                        <a:pt x="80" y="270"/>
                        <a:pt x="80" y="270"/>
                      </a:cubicBezTo>
                      <a:cubicBezTo>
                        <a:pt x="94" y="270"/>
                        <a:pt x="106" y="260"/>
                        <a:pt x="111" y="247"/>
                      </a:cubicBezTo>
                      <a:cubicBezTo>
                        <a:pt x="114" y="253"/>
                        <a:pt x="116" y="260"/>
                        <a:pt x="116" y="267"/>
                      </a:cubicBezTo>
                      <a:cubicBezTo>
                        <a:pt x="116" y="267"/>
                        <a:pt x="116" y="267"/>
                        <a:pt x="116" y="267"/>
                      </a:cubicBezTo>
                      <a:cubicBezTo>
                        <a:pt x="116" y="278"/>
                        <a:pt x="125" y="287"/>
                        <a:pt x="136" y="287"/>
                      </a:cubicBezTo>
                      <a:cubicBezTo>
                        <a:pt x="147" y="287"/>
                        <a:pt x="156" y="278"/>
                        <a:pt x="156" y="267"/>
                      </a:cubicBezTo>
                      <a:cubicBezTo>
                        <a:pt x="156" y="238"/>
                        <a:pt x="140" y="212"/>
                        <a:pt x="115" y="199"/>
                      </a:cubicBezTo>
                      <a:cubicBezTo>
                        <a:pt x="119" y="172"/>
                        <a:pt x="126" y="152"/>
                        <a:pt x="134" y="135"/>
                      </a:cubicBezTo>
                      <a:cubicBezTo>
                        <a:pt x="151" y="101"/>
                        <a:pt x="175" y="85"/>
                        <a:pt x="195" y="75"/>
                      </a:cubicBezTo>
                      <a:cubicBezTo>
                        <a:pt x="195" y="318"/>
                        <a:pt x="195" y="318"/>
                        <a:pt x="195" y="318"/>
                      </a:cubicBezTo>
                      <a:cubicBezTo>
                        <a:pt x="195" y="318"/>
                        <a:pt x="195" y="318"/>
                        <a:pt x="195" y="318"/>
                      </a:cubicBezTo>
                      <a:cubicBezTo>
                        <a:pt x="185" y="370"/>
                        <a:pt x="169" y="485"/>
                        <a:pt x="169" y="696"/>
                      </a:cubicBezTo>
                      <a:cubicBezTo>
                        <a:pt x="169" y="724"/>
                        <a:pt x="193" y="748"/>
                        <a:pt x="221" y="748"/>
                      </a:cubicBezTo>
                      <a:cubicBezTo>
                        <a:pt x="250" y="748"/>
                        <a:pt x="273" y="724"/>
                        <a:pt x="273" y="696"/>
                      </a:cubicBezTo>
                      <a:cubicBezTo>
                        <a:pt x="273" y="550"/>
                        <a:pt x="281" y="453"/>
                        <a:pt x="289" y="394"/>
                      </a:cubicBezTo>
                      <a:cubicBezTo>
                        <a:pt x="291" y="376"/>
                        <a:pt x="293" y="362"/>
                        <a:pt x="295" y="350"/>
                      </a:cubicBezTo>
                      <a:cubicBezTo>
                        <a:pt x="321" y="350"/>
                        <a:pt x="321" y="350"/>
                        <a:pt x="321" y="350"/>
                      </a:cubicBezTo>
                      <a:cubicBezTo>
                        <a:pt x="330" y="400"/>
                        <a:pt x="343" y="507"/>
                        <a:pt x="343" y="696"/>
                      </a:cubicBezTo>
                      <a:cubicBezTo>
                        <a:pt x="343" y="724"/>
                        <a:pt x="366" y="748"/>
                        <a:pt x="395" y="748"/>
                      </a:cubicBezTo>
                      <a:cubicBezTo>
                        <a:pt x="423" y="748"/>
                        <a:pt x="447" y="724"/>
                        <a:pt x="447" y="696"/>
                      </a:cubicBezTo>
                      <a:cubicBezTo>
                        <a:pt x="447" y="485"/>
                        <a:pt x="431" y="370"/>
                        <a:pt x="421" y="319"/>
                      </a:cubicBezTo>
                      <a:cubicBezTo>
                        <a:pt x="421" y="318"/>
                        <a:pt x="421" y="318"/>
                        <a:pt x="421" y="318"/>
                      </a:cubicBezTo>
                      <a:cubicBezTo>
                        <a:pt x="421" y="93"/>
                        <a:pt x="421" y="93"/>
                        <a:pt x="421" y="93"/>
                      </a:cubicBezTo>
                      <a:cubicBezTo>
                        <a:pt x="423" y="95"/>
                        <a:pt x="425" y="98"/>
                        <a:pt x="427" y="100"/>
                      </a:cubicBezTo>
                      <a:cubicBezTo>
                        <a:pt x="448" y="129"/>
                        <a:pt x="472" y="180"/>
                        <a:pt x="482" y="271"/>
                      </a:cubicBezTo>
                      <a:cubicBezTo>
                        <a:pt x="484" y="287"/>
                        <a:pt x="498" y="300"/>
                        <a:pt x="514" y="300"/>
                      </a:cubicBezTo>
                      <a:cubicBezTo>
                        <a:pt x="515" y="300"/>
                        <a:pt x="516" y="299"/>
                        <a:pt x="517" y="299"/>
                      </a:cubicBezTo>
                      <a:cubicBezTo>
                        <a:pt x="535" y="297"/>
                        <a:pt x="548" y="282"/>
                        <a:pt x="546" y="264"/>
                      </a:cubicBezTo>
                      <a:cubicBezTo>
                        <a:pt x="535" y="158"/>
                        <a:pt x="503" y="93"/>
                        <a:pt x="472" y="55"/>
                      </a:cubicBezTo>
                      <a:cubicBezTo>
                        <a:pt x="441" y="16"/>
                        <a:pt x="411" y="5"/>
                        <a:pt x="407" y="3"/>
                      </a:cubicBezTo>
                      <a:cubicBezTo>
                        <a:pt x="404" y="3"/>
                        <a:pt x="402" y="2"/>
                        <a:pt x="400" y="2"/>
                      </a:cubicBezTo>
                      <a:cubicBezTo>
                        <a:pt x="396" y="1"/>
                        <a:pt x="393" y="0"/>
                        <a:pt x="389" y="0"/>
                      </a:cubicBezTo>
                      <a:cubicBezTo>
                        <a:pt x="385" y="0"/>
                        <a:pt x="385" y="0"/>
                        <a:pt x="385" y="0"/>
                      </a:cubicBezTo>
                      <a:cubicBezTo>
                        <a:pt x="366" y="22"/>
                        <a:pt x="338" y="35"/>
                        <a:pt x="308" y="35"/>
                      </a:cubicBezTo>
                      <a:cubicBezTo>
                        <a:pt x="300" y="35"/>
                        <a:pt x="292" y="34"/>
                        <a:pt x="285" y="32"/>
                      </a:cubicBezTo>
                      <a:cubicBezTo>
                        <a:pt x="277" y="30"/>
                        <a:pt x="269" y="27"/>
                        <a:pt x="262" y="24"/>
                      </a:cubicBezTo>
                      <a:cubicBezTo>
                        <a:pt x="250" y="18"/>
                        <a:pt x="240" y="10"/>
                        <a:pt x="232" y="1"/>
                      </a:cubicBezTo>
                      <a:cubicBezTo>
                        <a:pt x="232" y="0"/>
                        <a:pt x="231" y="0"/>
                        <a:pt x="231" y="0"/>
                      </a:cubicBezTo>
                      <a:cubicBezTo>
                        <a:pt x="227" y="0"/>
                        <a:pt x="227" y="0"/>
                        <a:pt x="227" y="0"/>
                      </a:cubicBezTo>
                      <a:cubicBezTo>
                        <a:pt x="223" y="0"/>
                        <a:pt x="219" y="1"/>
                        <a:pt x="216" y="2"/>
                      </a:cubicBezTo>
                      <a:cubicBezTo>
                        <a:pt x="199" y="5"/>
                        <a:pt x="170" y="12"/>
                        <a:pt x="139" y="34"/>
                      </a:cubicBezTo>
                      <a:cubicBezTo>
                        <a:pt x="116" y="50"/>
                        <a:pt x="94" y="73"/>
                        <a:pt x="77" y="107"/>
                      </a:cubicBezTo>
                      <a:cubicBezTo>
                        <a:pt x="65" y="131"/>
                        <a:pt x="56" y="160"/>
                        <a:pt x="51" y="194"/>
                      </a:cubicBezTo>
                      <a:cubicBezTo>
                        <a:pt x="22" y="205"/>
                        <a:pt x="0" y="234"/>
                        <a:pt x="0" y="267"/>
                      </a:cubicBezTo>
                      <a:cubicBezTo>
                        <a:pt x="0" y="721"/>
                        <a:pt x="0" y="721"/>
                        <a:pt x="0" y="721"/>
                      </a:cubicBezTo>
                      <a:cubicBezTo>
                        <a:pt x="0" y="732"/>
                        <a:pt x="9" y="741"/>
                        <a:pt x="20" y="741"/>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53" name="Freeform 18">
                  <a:extLst>
                    <a:ext uri="{FF2B5EF4-FFF2-40B4-BE49-F238E27FC236}">
                      <a16:creationId xmlns:a16="http://schemas.microsoft.com/office/drawing/2014/main" id="{C157DA2A-49E2-4ECE-8D72-B98E0388009C}"/>
                    </a:ext>
                  </a:extLst>
                </p:cNvPr>
                <p:cNvSpPr>
                  <a:spLocks/>
                </p:cNvSpPr>
                <p:nvPr/>
              </p:nvSpPr>
              <p:spPr bwMode="auto">
                <a:xfrm>
                  <a:off x="3687763" y="1952626"/>
                  <a:ext cx="215900" cy="214313"/>
                </a:xfrm>
                <a:custGeom>
                  <a:avLst/>
                  <a:gdLst/>
                  <a:ahLst/>
                  <a:cxnLst>
                    <a:cxn ang="0">
                      <a:pos x="42" y="177"/>
                    </a:cxn>
                    <a:cxn ang="0">
                      <a:pos x="78" y="194"/>
                    </a:cxn>
                    <a:cxn ang="0">
                      <a:pos x="165" y="170"/>
                    </a:cxn>
                    <a:cxn ang="0">
                      <a:pos x="190" y="124"/>
                    </a:cxn>
                    <a:cxn ang="0">
                      <a:pos x="120" y="11"/>
                    </a:cxn>
                    <a:cxn ang="0">
                      <a:pos x="7" y="82"/>
                    </a:cxn>
                    <a:cxn ang="0">
                      <a:pos x="33" y="170"/>
                    </a:cxn>
                    <a:cxn ang="0">
                      <a:pos x="41" y="177"/>
                    </a:cxn>
                    <a:cxn ang="0">
                      <a:pos x="42" y="177"/>
                    </a:cxn>
                  </a:cxnLst>
                  <a:rect l="0" t="0" r="r" b="b"/>
                  <a:pathLst>
                    <a:path w="202" h="202">
                      <a:moveTo>
                        <a:pt x="42" y="177"/>
                      </a:moveTo>
                      <a:cubicBezTo>
                        <a:pt x="52" y="185"/>
                        <a:pt x="64" y="191"/>
                        <a:pt x="78" y="194"/>
                      </a:cubicBezTo>
                      <a:cubicBezTo>
                        <a:pt x="110" y="202"/>
                        <a:pt x="142" y="192"/>
                        <a:pt x="165" y="170"/>
                      </a:cubicBezTo>
                      <a:cubicBezTo>
                        <a:pt x="177" y="158"/>
                        <a:pt x="186" y="142"/>
                        <a:pt x="190" y="124"/>
                      </a:cubicBezTo>
                      <a:cubicBezTo>
                        <a:pt x="202" y="74"/>
                        <a:pt x="171" y="23"/>
                        <a:pt x="120" y="11"/>
                      </a:cubicBezTo>
                      <a:cubicBezTo>
                        <a:pt x="70" y="0"/>
                        <a:pt x="19" y="31"/>
                        <a:pt x="7" y="82"/>
                      </a:cubicBezTo>
                      <a:cubicBezTo>
                        <a:pt x="0" y="115"/>
                        <a:pt x="11" y="148"/>
                        <a:pt x="33" y="170"/>
                      </a:cubicBezTo>
                      <a:cubicBezTo>
                        <a:pt x="36" y="172"/>
                        <a:pt x="38" y="175"/>
                        <a:pt x="41" y="177"/>
                      </a:cubicBezTo>
                      <a:cubicBezTo>
                        <a:pt x="41" y="177"/>
                        <a:pt x="42" y="177"/>
                        <a:pt x="42" y="177"/>
                      </a:cubicBezTo>
                      <a:close/>
                    </a:path>
                  </a:pathLst>
                </a:custGeom>
                <a:grpFill/>
                <a:ln w="9525">
                  <a:noFill/>
                  <a:round/>
                  <a:headEnd/>
                  <a:tailEnd/>
                </a:ln>
              </p:spPr>
              <p:txBody>
                <a:bodyPr vert="horz" wrap="square" lIns="91440" tIns="45720" rIns="91440" bIns="45720" numCol="1" anchor="t" anchorCtr="0" compatLnSpc="1">
                  <a:prstTxWarp prst="textNoShape">
                    <a:avLst/>
                  </a:prstTxWarp>
                </a:bodyPr>
                <a:lstStyle/>
                <a:p>
                  <a:endParaRPr lang="en-GB"/>
                </a:p>
              </p:txBody>
            </p:sp>
          </p:grpSp>
        </p:grpSp>
      </p:grpSp>
      <p:sp>
        <p:nvSpPr>
          <p:cNvPr id="170" name="age_box">
            <a:extLst>
              <a:ext uri="{FF2B5EF4-FFF2-40B4-BE49-F238E27FC236}">
                <a16:creationId xmlns:a16="http://schemas.microsoft.com/office/drawing/2014/main" id="{2CD4694A-C233-4A36-BFAC-84F373291E00}"/>
              </a:ext>
              <a:ext uri="{C183D7F6-B498-43B3-948B-1728B52AA6E4}">
                <adec:decorative xmlns:adec="http://schemas.microsoft.com/office/drawing/2017/decorative" val="1"/>
              </a:ext>
            </a:extLst>
          </p:cNvPr>
          <p:cNvSpPr/>
          <p:nvPr/>
        </p:nvSpPr>
        <p:spPr>
          <a:xfrm>
            <a:off x="8112353"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1" name="age_title">
            <a:extLst>
              <a:ext uri="{FF2B5EF4-FFF2-40B4-BE49-F238E27FC236}">
                <a16:creationId xmlns:a16="http://schemas.microsoft.com/office/drawing/2014/main" id="{79978EAA-114A-4697-8D5B-7AC717A3A00B}"/>
              </a:ext>
            </a:extLst>
          </p:cNvPr>
          <p:cNvSpPr txBox="1"/>
          <p:nvPr/>
        </p:nvSpPr>
        <p:spPr>
          <a:xfrm>
            <a:off x="8841392" y="4364865"/>
            <a:ext cx="2960523"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Age</a:t>
            </a:r>
          </a:p>
        </p:txBody>
      </p:sp>
      <p:sp>
        <p:nvSpPr>
          <p:cNvPr id="163" name="birth_assigned_textbox">
            <a:extLst>
              <a:ext uri="{FF2B5EF4-FFF2-40B4-BE49-F238E27FC236}">
                <a16:creationId xmlns:a16="http://schemas.microsoft.com/office/drawing/2014/main" id="{48830FC5-9907-46A0-A338-2AE7F21E0305}"/>
              </a:ext>
            </a:extLst>
          </p:cNvPr>
          <p:cNvSpPr txBox="1"/>
          <p:nvPr/>
        </p:nvSpPr>
        <p:spPr>
          <a:xfrm>
            <a:off x="5020075" y="4653472"/>
            <a:ext cx="2451261" cy="261610"/>
          </a:xfrm>
          <a:prstGeom prst="rect">
            <a:avLst/>
          </a:prstGeom>
          <a:noFill/>
          <a:ln>
            <a:no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birth were you </a:t>
            </a:r>
            <a:r>
              <a:rPr lang="en-GB" sz="1100" dirty="0">
                <a:solidFill>
                  <a:prstClr val="black"/>
                </a:solidFill>
                <a:latin typeface="Arial" panose="020B0604020202020204" pitchFamily="34" charset="0"/>
                <a:cs typeface="Arial" panose="020B0604020202020204" pitchFamily="34" charset="0"/>
              </a:rPr>
              <a:t>assigned</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as… </a:t>
            </a:r>
          </a:p>
        </p:txBody>
      </p:sp>
      <p:sp>
        <p:nvSpPr>
          <p:cNvPr id="3" name="gender_different_textbox">
            <a:extLst>
              <a:ext uri="{FF2B5EF4-FFF2-40B4-BE49-F238E27FC236}">
                <a16:creationId xmlns:a16="http://schemas.microsoft.com/office/drawing/2014/main" id="{D95B48A4-73EB-4FE7-9F35-3EA60F797381}"/>
              </a:ext>
            </a:extLst>
          </p:cNvPr>
          <p:cNvSpPr/>
          <p:nvPr/>
        </p:nvSpPr>
        <p:spPr>
          <a:xfrm>
            <a:off x="4303763" y="5976885"/>
            <a:ext cx="3785718" cy="450316"/>
          </a:xfrm>
          <a:prstGeom prst="rect">
            <a:avLst/>
          </a:prstGeom>
        </p:spPr>
        <p:txBody>
          <a:bodyPr wrap="square">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defTabSz="914400" rtl="0" eaLnBrk="1" fontAlgn="auto" latinLnBrk="0" hangingPunct="1">
              <a:lnSpc>
                <a:spcPct val="110000"/>
              </a:lnSpc>
              <a:spcBef>
                <a:spcPts val="0"/>
              </a:spcBef>
              <a:spcAft>
                <a:spcPts val="0"/>
              </a:spcAft>
              <a:buClrTx/>
              <a:buSzTx/>
              <a:buFontTx/>
              <a:buNone/>
              <a:tabLst/>
              <a:defRPr/>
            </a:pPr>
            <a:r>
              <a:rPr lang="en-GB" sz="1100" b="1">
                <a:solidFill>
                  <a:srgbClr val="6D276A"/>
                </a:solidFill>
                <a:latin typeface="Arial" panose="020B0604020202020204" pitchFamily="34" charset="0"/>
                <a:cs typeface="Arial" panose="020B0604020202020204" pitchFamily="34" charset="0"/>
              </a:rPr>
              <a:t>0</a:t>
            </a:r>
            <a:r>
              <a:rPr kumimoji="0" lang="en-GB" sz="1100" b="1" i="0" u="none" strike="noStrike" kern="1200" cap="none" spc="0" normalizeH="0" baseline="0" noProof="0">
                <a:ln>
                  <a:noFill/>
                </a:ln>
                <a:solidFill>
                  <a:srgbClr val="6D276A"/>
                </a:solidFill>
                <a:effectLst/>
                <a:uLnTx/>
                <a:uFillTx/>
                <a:latin typeface="Arial" panose="020B0604020202020204" pitchFamily="34" charset="0"/>
                <a:ea typeface="+mn-ea"/>
                <a:cs typeface="Arial" panose="020B0604020202020204" pitchFamily="34" charset="0"/>
              </a:rPr>
              <a:t>% </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of patients said their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gender is different from the sex they were assigned with at birth</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p>
        </p:txBody>
      </p:sp>
      <p:graphicFrame>
        <p:nvGraphicFramePr>
          <p:cNvPr id="17" name="sex_chart" descr="Bar chart showing breakdown of sex at birth for this NHS trust.">
            <a:extLst>
              <a:ext uri="{FF2B5EF4-FFF2-40B4-BE49-F238E27FC236}">
                <a16:creationId xmlns:a16="http://schemas.microsoft.com/office/drawing/2014/main" id="{30061A35-8A67-4321-8594-65B6FE3F0DB7}"/>
              </a:ext>
            </a:extLst>
          </p:cNvPr>
          <p:cNvGraphicFramePr/>
          <p:nvPr>
            <p:extLst>
              <p:ext uri="{D42A27DB-BD31-4B8C-83A1-F6EECF244321}">
                <p14:modId xmlns:p14="http://schemas.microsoft.com/office/powerpoint/2010/main" val="2688550938"/>
              </p:ext>
            </p:extLst>
          </p:nvPr>
        </p:nvGraphicFramePr>
        <p:xfrm>
          <a:off x="4466470" y="4871644"/>
          <a:ext cx="3167182" cy="1170826"/>
        </p:xfrm>
        <a:graphic>
          <a:graphicData uri="http://schemas.openxmlformats.org/drawingml/2006/chart">
            <c:chart xmlns:c="http://schemas.openxmlformats.org/drawingml/2006/chart" xmlns:r="http://schemas.openxmlformats.org/officeDocument/2006/relationships" r:id="rId3"/>
          </a:graphicData>
        </a:graphic>
      </p:graphicFrame>
      <p:grpSp>
        <p:nvGrpSpPr>
          <p:cNvPr id="36" name="sex_chart_logo">
            <a:extLst>
              <a:ext uri="{FF2B5EF4-FFF2-40B4-BE49-F238E27FC236}">
                <a16:creationId xmlns:a16="http://schemas.microsoft.com/office/drawing/2014/main" id="{3BF6C03B-7EA7-4DA7-ADE2-9A0A276FD28E}"/>
              </a:ext>
              <a:ext uri="{C183D7F6-B498-43B3-948B-1728B52AA6E4}">
                <adec:decorative xmlns:adec="http://schemas.microsoft.com/office/drawing/2017/decorative" val="1"/>
              </a:ext>
            </a:extLst>
          </p:cNvPr>
          <p:cNvGrpSpPr/>
          <p:nvPr/>
        </p:nvGrpSpPr>
        <p:grpSpPr>
          <a:xfrm>
            <a:off x="4462866" y="4294660"/>
            <a:ext cx="417411" cy="417411"/>
            <a:chOff x="4511153" y="4002389"/>
            <a:chExt cx="417411" cy="417411"/>
          </a:xfrm>
        </p:grpSpPr>
        <p:sp>
          <p:nvSpPr>
            <p:cNvPr id="139" name="Oval 138">
              <a:extLst>
                <a:ext uri="{FF2B5EF4-FFF2-40B4-BE49-F238E27FC236}">
                  <a16:creationId xmlns:a16="http://schemas.microsoft.com/office/drawing/2014/main" id="{DB4ABB0B-3154-4E49-ABD1-EC50E71358C9}"/>
                </a:ext>
              </a:extLst>
            </p:cNvPr>
            <p:cNvSpPr/>
            <p:nvPr/>
          </p:nvSpPr>
          <p:spPr>
            <a:xfrm>
              <a:off x="4511153"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0" name="Group 19">
              <a:extLst>
                <a:ext uri="{FF2B5EF4-FFF2-40B4-BE49-F238E27FC236}">
                  <a16:creationId xmlns:a16="http://schemas.microsoft.com/office/drawing/2014/main" id="{F66B3E19-6A8B-45A3-8090-B6790FC9EC45}"/>
                </a:ext>
              </a:extLst>
            </p:cNvPr>
            <p:cNvGrpSpPr/>
            <p:nvPr/>
          </p:nvGrpSpPr>
          <p:grpSpPr>
            <a:xfrm>
              <a:off x="4631353" y="4067940"/>
              <a:ext cx="178300" cy="293261"/>
              <a:chOff x="8461152" y="607353"/>
              <a:chExt cx="178300" cy="293261"/>
            </a:xfrm>
          </p:grpSpPr>
          <p:sp>
            <p:nvSpPr>
              <p:cNvPr id="88" name="Oval 87">
                <a:extLst>
                  <a:ext uri="{FF2B5EF4-FFF2-40B4-BE49-F238E27FC236}">
                    <a16:creationId xmlns:a16="http://schemas.microsoft.com/office/drawing/2014/main" id="{929159F9-BBEE-4318-9798-B58D7A79163B}"/>
                  </a:ext>
                </a:extLst>
              </p:cNvPr>
              <p:cNvSpPr/>
              <p:nvPr/>
            </p:nvSpPr>
            <p:spPr>
              <a:xfrm>
                <a:off x="8461152" y="655285"/>
                <a:ext cx="142074" cy="142074"/>
              </a:xfrm>
              <a:prstGeom prst="ellips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5" name="Straight Connector 4">
                <a:extLst>
                  <a:ext uri="{FF2B5EF4-FFF2-40B4-BE49-F238E27FC236}">
                    <a16:creationId xmlns:a16="http://schemas.microsoft.com/office/drawing/2014/main" id="{0C2732BF-CDF3-4AD2-BA2A-DFF35888B63C}"/>
                  </a:ext>
                </a:extLst>
              </p:cNvPr>
              <p:cNvCxnSpPr>
                <a:stCxn id="88" idx="4"/>
              </p:cNvCxnSpPr>
              <p:nvPr/>
            </p:nvCxnSpPr>
            <p:spPr>
              <a:xfrm>
                <a:off x="8532189" y="797359"/>
                <a:ext cx="4436" cy="103255"/>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2" name="Straight Connector 111">
                <a:extLst>
                  <a:ext uri="{FF2B5EF4-FFF2-40B4-BE49-F238E27FC236}">
                    <a16:creationId xmlns:a16="http://schemas.microsoft.com/office/drawing/2014/main" id="{5A6F5E50-8826-4CD4-848F-2CEB2F47DE4E}"/>
                  </a:ext>
                </a:extLst>
              </p:cNvPr>
              <p:cNvCxnSpPr>
                <a:cxnSpLocks/>
              </p:cNvCxnSpPr>
              <p:nvPr/>
            </p:nvCxnSpPr>
            <p:spPr>
              <a:xfrm>
                <a:off x="8495963" y="852323"/>
                <a:ext cx="85799" cy="0"/>
              </a:xfrm>
              <a:prstGeom prst="line">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cxnSp>
          <p:cxnSp>
            <p:nvCxnSpPr>
              <p:cNvPr id="113" name="Straight Connector 112">
                <a:extLst>
                  <a:ext uri="{FF2B5EF4-FFF2-40B4-BE49-F238E27FC236}">
                    <a16:creationId xmlns:a16="http://schemas.microsoft.com/office/drawing/2014/main" id="{8688F158-B287-4451-949F-DE34DB1D4B70}"/>
                  </a:ext>
                </a:extLst>
              </p:cNvPr>
              <p:cNvCxnSpPr>
                <a:cxnSpLocks/>
                <a:stCxn id="88" idx="7"/>
              </p:cNvCxnSpPr>
              <p:nvPr/>
            </p:nvCxnSpPr>
            <p:spPr>
              <a:xfrm flipV="1">
                <a:off x="8582420" y="607353"/>
                <a:ext cx="57032" cy="68738"/>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14" name="Straight Connector 113">
                <a:extLst>
                  <a:ext uri="{FF2B5EF4-FFF2-40B4-BE49-F238E27FC236}">
                    <a16:creationId xmlns:a16="http://schemas.microsoft.com/office/drawing/2014/main" id="{52CC947F-2A8D-4557-8C65-93967DAB864A}"/>
                  </a:ext>
                </a:extLst>
              </p:cNvPr>
              <p:cNvCxnSpPr>
                <a:cxnSpLocks/>
              </p:cNvCxnSpPr>
              <p:nvPr/>
            </p:nvCxnSpPr>
            <p:spPr>
              <a:xfrm flipV="1">
                <a:off x="8586459" y="613748"/>
                <a:ext cx="48954" cy="9135"/>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cxnSp>
            <p:nvCxnSpPr>
              <p:cNvPr id="122" name="Straight Connector 121">
                <a:extLst>
                  <a:ext uri="{FF2B5EF4-FFF2-40B4-BE49-F238E27FC236}">
                    <a16:creationId xmlns:a16="http://schemas.microsoft.com/office/drawing/2014/main" id="{CBEEA40B-CD2B-4331-94A5-F0FF94EE715F}"/>
                  </a:ext>
                </a:extLst>
              </p:cNvPr>
              <p:cNvCxnSpPr>
                <a:cxnSpLocks/>
              </p:cNvCxnSpPr>
              <p:nvPr/>
            </p:nvCxnSpPr>
            <p:spPr>
              <a:xfrm flipH="1">
                <a:off x="8635413" y="612482"/>
                <a:ext cx="1" cy="42803"/>
              </a:xfrm>
              <a:prstGeom prst="line">
                <a:avLst/>
              </a:prstGeom>
              <a:noFill/>
              <a:ln w="19050">
                <a:solidFill>
                  <a:srgbClr val="404B5B"/>
                </a:solidFill>
                <a:headEnd w="lg" len="lg"/>
              </a:ln>
            </p:spPr>
            <p:style>
              <a:lnRef idx="2">
                <a:schemeClr val="accent1">
                  <a:shade val="50000"/>
                </a:schemeClr>
              </a:lnRef>
              <a:fillRef idx="1">
                <a:schemeClr val="accent1"/>
              </a:fillRef>
              <a:effectRef idx="0">
                <a:schemeClr val="accent1"/>
              </a:effectRef>
              <a:fontRef idx="minor">
                <a:schemeClr val="lt1"/>
              </a:fontRef>
            </p:style>
          </p:cxnSp>
        </p:grpSp>
      </p:grpSp>
      <p:sp>
        <p:nvSpPr>
          <p:cNvPr id="169" name="sex_box">
            <a:extLst>
              <a:ext uri="{FF2B5EF4-FFF2-40B4-BE49-F238E27FC236}">
                <a16:creationId xmlns:a16="http://schemas.microsoft.com/office/drawing/2014/main" id="{9CC08E4A-32DB-4737-949B-5E005D323C6C}"/>
              </a:ext>
              <a:ext uri="{C183D7F6-B498-43B3-948B-1728B52AA6E4}">
                <adec:decorative xmlns:adec="http://schemas.microsoft.com/office/drawing/2017/decorative" val="1"/>
              </a:ext>
            </a:extLst>
          </p:cNvPr>
          <p:cNvSpPr/>
          <p:nvPr/>
        </p:nvSpPr>
        <p:spPr>
          <a:xfrm>
            <a:off x="432275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2" name="sex_title">
            <a:extLst>
              <a:ext uri="{FF2B5EF4-FFF2-40B4-BE49-F238E27FC236}">
                <a16:creationId xmlns:a16="http://schemas.microsoft.com/office/drawing/2014/main" id="{72D46603-236F-4146-8E4F-3C953F1ACC54}"/>
              </a:ext>
            </a:extLst>
          </p:cNvPr>
          <p:cNvSpPr txBox="1"/>
          <p:nvPr/>
        </p:nvSpPr>
        <p:spPr>
          <a:xfrm>
            <a:off x="5059405" y="4359368"/>
            <a:ext cx="2956665"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Sex</a:t>
            </a:r>
          </a:p>
        </p:txBody>
      </p:sp>
      <p:graphicFrame>
        <p:nvGraphicFramePr>
          <p:cNvPr id="18" name="ltc_conditions_chart" descr="Bar chart showing percentage with one long-term condition and 2 or more long term conditions for this NHS trust.">
            <a:extLst>
              <a:ext uri="{FF2B5EF4-FFF2-40B4-BE49-F238E27FC236}">
                <a16:creationId xmlns:a16="http://schemas.microsoft.com/office/drawing/2014/main" id="{11E18D2A-2C1C-657A-7052-66D475CB17AD}"/>
              </a:ext>
            </a:extLst>
          </p:cNvPr>
          <p:cNvGraphicFramePr/>
          <p:nvPr>
            <p:extLst>
              <p:ext uri="{D42A27DB-BD31-4B8C-83A1-F6EECF244321}">
                <p14:modId xmlns:p14="http://schemas.microsoft.com/office/powerpoint/2010/main" val="2845511527"/>
              </p:ext>
            </p:extLst>
          </p:nvPr>
        </p:nvGraphicFramePr>
        <p:xfrm>
          <a:off x="603105" y="4560366"/>
          <a:ext cx="1767840" cy="1764000"/>
        </p:xfrm>
        <a:graphic>
          <a:graphicData uri="http://schemas.openxmlformats.org/drawingml/2006/chart">
            <c:chart xmlns:c="http://schemas.openxmlformats.org/drawingml/2006/chart" xmlns:r="http://schemas.openxmlformats.org/officeDocument/2006/relationships" r:id="rId4"/>
          </a:graphicData>
        </a:graphic>
      </p:graphicFrame>
      <p:grpSp>
        <p:nvGrpSpPr>
          <p:cNvPr id="12" name="ltc_logo">
            <a:extLst>
              <a:ext uri="{FF2B5EF4-FFF2-40B4-BE49-F238E27FC236}">
                <a16:creationId xmlns:a16="http://schemas.microsoft.com/office/drawing/2014/main" id="{B234F077-DF0E-4ED0-9FB1-269937A21D2E}"/>
              </a:ext>
              <a:ext uri="{C183D7F6-B498-43B3-948B-1728B52AA6E4}">
                <adec:decorative xmlns:adec="http://schemas.microsoft.com/office/drawing/2017/decorative" val="1"/>
              </a:ext>
            </a:extLst>
          </p:cNvPr>
          <p:cNvGrpSpPr/>
          <p:nvPr/>
        </p:nvGrpSpPr>
        <p:grpSpPr>
          <a:xfrm>
            <a:off x="672197" y="4293325"/>
            <a:ext cx="417411" cy="417411"/>
            <a:chOff x="672197" y="4002389"/>
            <a:chExt cx="417411" cy="417411"/>
          </a:xfrm>
        </p:grpSpPr>
        <p:sp>
          <p:nvSpPr>
            <p:cNvPr id="121" name="Freeform 64">
              <a:extLst>
                <a:ext uri="{FF2B5EF4-FFF2-40B4-BE49-F238E27FC236}">
                  <a16:creationId xmlns:a16="http://schemas.microsoft.com/office/drawing/2014/main" id="{CA1E507A-5E5B-43CE-A893-30D2DE5193A9}"/>
                </a:ext>
              </a:extLst>
            </p:cNvPr>
            <p:cNvSpPr>
              <a:spLocks noChangeAspect="1" noEditPoints="1"/>
            </p:cNvSpPr>
            <p:nvPr/>
          </p:nvSpPr>
          <p:spPr bwMode="auto">
            <a:xfrm>
              <a:off x="797801" y="4110391"/>
              <a:ext cx="166203" cy="201407"/>
            </a:xfrm>
            <a:custGeom>
              <a:avLst/>
              <a:gdLst/>
              <a:ahLst/>
              <a:cxnLst>
                <a:cxn ang="0">
                  <a:pos x="236" y="320"/>
                </a:cxn>
                <a:cxn ang="0">
                  <a:pos x="253" y="289"/>
                </a:cxn>
                <a:cxn ang="0">
                  <a:pos x="173" y="160"/>
                </a:cxn>
                <a:cxn ang="0">
                  <a:pos x="253" y="31"/>
                </a:cxn>
                <a:cxn ang="0">
                  <a:pos x="236" y="0"/>
                </a:cxn>
                <a:cxn ang="0">
                  <a:pos x="27" y="0"/>
                </a:cxn>
                <a:cxn ang="0">
                  <a:pos x="10" y="31"/>
                </a:cxn>
                <a:cxn ang="0">
                  <a:pos x="89" y="160"/>
                </a:cxn>
                <a:cxn ang="0">
                  <a:pos x="10" y="289"/>
                </a:cxn>
                <a:cxn ang="0">
                  <a:pos x="27" y="320"/>
                </a:cxn>
                <a:cxn ang="0">
                  <a:pos x="236" y="320"/>
                </a:cxn>
                <a:cxn ang="0">
                  <a:pos x="146" y="167"/>
                </a:cxn>
                <a:cxn ang="0">
                  <a:pos x="225" y="294"/>
                </a:cxn>
                <a:cxn ang="0">
                  <a:pos x="38" y="294"/>
                </a:cxn>
                <a:cxn ang="0">
                  <a:pos x="116" y="167"/>
                </a:cxn>
                <a:cxn ang="0">
                  <a:pos x="116" y="153"/>
                </a:cxn>
                <a:cxn ang="0">
                  <a:pos x="38" y="27"/>
                </a:cxn>
                <a:cxn ang="0">
                  <a:pos x="225" y="27"/>
                </a:cxn>
                <a:cxn ang="0">
                  <a:pos x="146" y="153"/>
                </a:cxn>
                <a:cxn ang="0">
                  <a:pos x="146" y="167"/>
                </a:cxn>
                <a:cxn ang="0">
                  <a:pos x="89" y="95"/>
                </a:cxn>
                <a:cxn ang="0">
                  <a:pos x="123" y="149"/>
                </a:cxn>
                <a:cxn ang="0">
                  <a:pos x="126" y="159"/>
                </a:cxn>
                <a:cxn ang="0">
                  <a:pos x="126" y="202"/>
                </a:cxn>
                <a:cxn ang="0">
                  <a:pos x="111" y="218"/>
                </a:cxn>
                <a:cxn ang="0">
                  <a:pos x="94" y="218"/>
                </a:cxn>
                <a:cxn ang="0">
                  <a:pos x="52" y="285"/>
                </a:cxn>
                <a:cxn ang="0">
                  <a:pos x="210" y="285"/>
                </a:cxn>
                <a:cxn ang="0">
                  <a:pos x="169" y="218"/>
                </a:cxn>
                <a:cxn ang="0">
                  <a:pos x="152" y="218"/>
                </a:cxn>
                <a:cxn ang="0">
                  <a:pos x="136" y="202"/>
                </a:cxn>
                <a:cxn ang="0">
                  <a:pos x="136" y="159"/>
                </a:cxn>
                <a:cxn ang="0">
                  <a:pos x="139" y="149"/>
                </a:cxn>
                <a:cxn ang="0">
                  <a:pos x="173" y="95"/>
                </a:cxn>
                <a:cxn ang="0">
                  <a:pos x="89" y="95"/>
                </a:cxn>
              </a:cxnLst>
              <a:rect l="0" t="0" r="r" b="b"/>
              <a:pathLst>
                <a:path w="263" h="320">
                  <a:moveTo>
                    <a:pt x="236" y="320"/>
                  </a:moveTo>
                  <a:cubicBezTo>
                    <a:pt x="254" y="320"/>
                    <a:pt x="263" y="304"/>
                    <a:pt x="253" y="289"/>
                  </a:cubicBezTo>
                  <a:cubicBezTo>
                    <a:pt x="173" y="160"/>
                    <a:pt x="173" y="160"/>
                    <a:pt x="173" y="160"/>
                  </a:cubicBezTo>
                  <a:cubicBezTo>
                    <a:pt x="253" y="31"/>
                    <a:pt x="253" y="31"/>
                    <a:pt x="253" y="31"/>
                  </a:cubicBezTo>
                  <a:cubicBezTo>
                    <a:pt x="263" y="16"/>
                    <a:pt x="254" y="0"/>
                    <a:pt x="236" y="0"/>
                  </a:cubicBezTo>
                  <a:cubicBezTo>
                    <a:pt x="27" y="0"/>
                    <a:pt x="27" y="0"/>
                    <a:pt x="27" y="0"/>
                  </a:cubicBezTo>
                  <a:cubicBezTo>
                    <a:pt x="9" y="0"/>
                    <a:pt x="0" y="16"/>
                    <a:pt x="10" y="31"/>
                  </a:cubicBezTo>
                  <a:cubicBezTo>
                    <a:pt x="89" y="160"/>
                    <a:pt x="89" y="160"/>
                    <a:pt x="89" y="160"/>
                  </a:cubicBezTo>
                  <a:cubicBezTo>
                    <a:pt x="10" y="289"/>
                    <a:pt x="10" y="289"/>
                    <a:pt x="10" y="289"/>
                  </a:cubicBezTo>
                  <a:cubicBezTo>
                    <a:pt x="0" y="304"/>
                    <a:pt x="9" y="320"/>
                    <a:pt x="27" y="320"/>
                  </a:cubicBezTo>
                  <a:cubicBezTo>
                    <a:pt x="236" y="320"/>
                    <a:pt x="236" y="320"/>
                    <a:pt x="236" y="320"/>
                  </a:cubicBezTo>
                  <a:close/>
                  <a:moveTo>
                    <a:pt x="146" y="167"/>
                  </a:moveTo>
                  <a:cubicBezTo>
                    <a:pt x="225" y="294"/>
                    <a:pt x="225" y="294"/>
                    <a:pt x="225" y="294"/>
                  </a:cubicBezTo>
                  <a:cubicBezTo>
                    <a:pt x="162" y="294"/>
                    <a:pt x="100" y="294"/>
                    <a:pt x="38" y="294"/>
                  </a:cubicBezTo>
                  <a:cubicBezTo>
                    <a:pt x="116" y="167"/>
                    <a:pt x="116" y="167"/>
                    <a:pt x="116" y="167"/>
                  </a:cubicBezTo>
                  <a:cubicBezTo>
                    <a:pt x="119" y="163"/>
                    <a:pt x="119" y="158"/>
                    <a:pt x="116" y="153"/>
                  </a:cubicBezTo>
                  <a:cubicBezTo>
                    <a:pt x="38" y="27"/>
                    <a:pt x="38" y="27"/>
                    <a:pt x="38" y="27"/>
                  </a:cubicBezTo>
                  <a:cubicBezTo>
                    <a:pt x="225" y="27"/>
                    <a:pt x="225" y="27"/>
                    <a:pt x="225" y="27"/>
                  </a:cubicBezTo>
                  <a:cubicBezTo>
                    <a:pt x="146" y="153"/>
                    <a:pt x="146" y="153"/>
                    <a:pt x="146" y="153"/>
                  </a:cubicBezTo>
                  <a:cubicBezTo>
                    <a:pt x="144" y="158"/>
                    <a:pt x="144" y="163"/>
                    <a:pt x="146" y="167"/>
                  </a:cubicBezTo>
                  <a:close/>
                  <a:moveTo>
                    <a:pt x="89" y="95"/>
                  </a:moveTo>
                  <a:cubicBezTo>
                    <a:pt x="123" y="149"/>
                    <a:pt x="123" y="149"/>
                    <a:pt x="123" y="149"/>
                  </a:cubicBezTo>
                  <a:cubicBezTo>
                    <a:pt x="125" y="152"/>
                    <a:pt x="126" y="155"/>
                    <a:pt x="126" y="159"/>
                  </a:cubicBezTo>
                  <a:cubicBezTo>
                    <a:pt x="126" y="202"/>
                    <a:pt x="126" y="202"/>
                    <a:pt x="126" y="202"/>
                  </a:cubicBezTo>
                  <a:cubicBezTo>
                    <a:pt x="126" y="212"/>
                    <a:pt x="121" y="218"/>
                    <a:pt x="111" y="218"/>
                  </a:cubicBezTo>
                  <a:cubicBezTo>
                    <a:pt x="94" y="218"/>
                    <a:pt x="94" y="218"/>
                    <a:pt x="94" y="218"/>
                  </a:cubicBezTo>
                  <a:cubicBezTo>
                    <a:pt x="52" y="285"/>
                    <a:pt x="52" y="285"/>
                    <a:pt x="52" y="285"/>
                  </a:cubicBezTo>
                  <a:cubicBezTo>
                    <a:pt x="100" y="285"/>
                    <a:pt x="110" y="285"/>
                    <a:pt x="210" y="285"/>
                  </a:cubicBezTo>
                  <a:cubicBezTo>
                    <a:pt x="169" y="218"/>
                    <a:pt x="169" y="218"/>
                    <a:pt x="169" y="218"/>
                  </a:cubicBezTo>
                  <a:cubicBezTo>
                    <a:pt x="152" y="218"/>
                    <a:pt x="152" y="218"/>
                    <a:pt x="152" y="218"/>
                  </a:cubicBezTo>
                  <a:cubicBezTo>
                    <a:pt x="142" y="218"/>
                    <a:pt x="136" y="212"/>
                    <a:pt x="136" y="202"/>
                  </a:cubicBezTo>
                  <a:cubicBezTo>
                    <a:pt x="136" y="159"/>
                    <a:pt x="136" y="159"/>
                    <a:pt x="136" y="159"/>
                  </a:cubicBezTo>
                  <a:cubicBezTo>
                    <a:pt x="136" y="155"/>
                    <a:pt x="137" y="152"/>
                    <a:pt x="139" y="149"/>
                  </a:cubicBezTo>
                  <a:cubicBezTo>
                    <a:pt x="173" y="95"/>
                    <a:pt x="173" y="95"/>
                    <a:pt x="173" y="95"/>
                  </a:cubicBezTo>
                  <a:cubicBezTo>
                    <a:pt x="89" y="95"/>
                    <a:pt x="89" y="95"/>
                    <a:pt x="89" y="95"/>
                  </a:cubicBezTo>
                  <a:close/>
                </a:path>
              </a:pathLst>
            </a:custGeom>
            <a:solidFill>
              <a:srgbClr val="404B5B"/>
            </a:solidFill>
            <a:ln w="9525">
              <a:noFill/>
              <a:round/>
              <a:headEnd/>
              <a:tailEnd/>
            </a:ln>
          </p:spPr>
          <p:txBody>
            <a:bodyPr vert="horz" wrap="square" lIns="91440" tIns="45720" rIns="91440" bIns="45720" numCol="1" anchor="t" anchorCtr="0" compatLnSpc="1">
              <a:prstTxWarp prst="textNoShape">
                <a:avLst/>
              </a:prstTxWarp>
            </a:bodyPr>
            <a:lstStyle/>
            <a:p>
              <a:endParaRPr lang="en-GB"/>
            </a:p>
          </p:txBody>
        </p:sp>
        <p:sp>
          <p:nvSpPr>
            <p:cNvPr id="136" name="Oval 135">
              <a:extLst>
                <a:ext uri="{FF2B5EF4-FFF2-40B4-BE49-F238E27FC236}">
                  <a16:creationId xmlns:a16="http://schemas.microsoft.com/office/drawing/2014/main" id="{2C1159E9-A67C-4451-90F5-6EFE8EEF47A7}"/>
                </a:ext>
              </a:extLst>
            </p:cNvPr>
            <p:cNvSpPr/>
            <p:nvPr/>
          </p:nvSpPr>
          <p:spPr>
            <a:xfrm>
              <a:off x="672197"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61" name="ltc_chart">
            <a:extLst>
              <a:ext uri="{FF2B5EF4-FFF2-40B4-BE49-F238E27FC236}">
                <a16:creationId xmlns:a16="http://schemas.microsoft.com/office/drawing/2014/main" id="{15F3C0EA-5C75-4A8B-9A56-23739DBE89FD}"/>
              </a:ext>
              <a:ext uri="{C183D7F6-B498-43B3-948B-1728B52AA6E4}">
                <adec:decorative xmlns:adec="http://schemas.microsoft.com/office/drawing/2017/decorative" val="1"/>
              </a:ext>
            </a:extLst>
          </p:cNvPr>
          <p:cNvSpPr/>
          <p:nvPr/>
        </p:nvSpPr>
        <p:spPr>
          <a:xfrm>
            <a:off x="525309" y="4235068"/>
            <a:ext cx="3691272" cy="2228659"/>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18" name="ltc_text">
            <a:extLst>
              <a:ext uri="{FF2B5EF4-FFF2-40B4-BE49-F238E27FC236}">
                <a16:creationId xmlns:a16="http://schemas.microsoft.com/office/drawing/2014/main" id="{D2C52ECC-4DBC-4816-AD18-6E6A87623C0F}"/>
              </a:ext>
            </a:extLst>
          </p:cNvPr>
          <p:cNvSpPr txBox="1"/>
          <p:nvPr/>
        </p:nvSpPr>
        <p:spPr>
          <a:xfrm>
            <a:off x="2207559" y="4781741"/>
            <a:ext cx="1832920" cy="1567545"/>
          </a:xfrm>
          <a:prstGeom prst="rect">
            <a:avLst/>
          </a:prstGeom>
          <a:noFill/>
          <a:ln>
            <a:solidFill>
              <a:schemeClr val="bg1"/>
            </a:solidFill>
          </a:ln>
        </p:spPr>
        <p:txBody>
          <a:bodyPr wrap="square" lIns="0" rIns="0" rtlCol="0">
            <a:spAutoFit/>
          </a:bodyPr>
          <a:lstStyle/>
          <a:p>
            <a:pPr marL="0" marR="0" lvl="0" indent="0" defTabSz="914400" rtl="0" eaLnBrk="1" fontAlgn="auto" latinLnBrk="0" hangingPunct="1">
              <a:lnSpc>
                <a:spcPct val="110000"/>
              </a:lnSpc>
              <a:spcBef>
                <a:spcPts val="0"/>
              </a:spcBef>
              <a:spcAft>
                <a:spcPts val="0"/>
              </a:spcAft>
              <a:buClrTx/>
              <a:buSzTx/>
              <a:buFontTx/>
              <a:buNone/>
              <a:tabLst/>
              <a:defRPr/>
            </a:pP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of par</a:t>
            </a:r>
            <a:r>
              <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rPr>
              <a:t>ticipa</a:t>
            </a:r>
            <a:r>
              <a:rPr kumimoji="0" lang="en-GB" sz="11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nts said they have </a:t>
            </a:r>
            <a:r>
              <a:rPr kumimoji="0" lang="en-GB" sz="1100" b="1" i="0" u="none" strike="noStrike" kern="1200" cap="none" spc="0" normalizeH="0" baseline="0" noProof="0" dirty="0">
                <a:ln>
                  <a:noFill/>
                </a:ln>
                <a:solidFill>
                  <a:srgbClr val="6D276A"/>
                </a:solidFill>
                <a:effectLst/>
                <a:uLnTx/>
                <a:uFillTx/>
                <a:latin typeface="Arial" panose="020B0604020202020204" pitchFamily="34" charset="0"/>
                <a:cs typeface="Arial" panose="020B0604020202020204" pitchFamily="34" charset="0"/>
              </a:rPr>
              <a:t>physical or mental health conditions, disabilities or illnesses </a:t>
            </a:r>
            <a:r>
              <a:rPr kumimoji="0" lang="en-GB" sz="1100" i="0" u="none" strike="noStrike" kern="1200" cap="none" spc="0" normalizeH="0" baseline="0" noProof="0" dirty="0">
                <a:ln>
                  <a:noFill/>
                </a:ln>
                <a:effectLst/>
                <a:uLnTx/>
                <a:uFillTx/>
                <a:latin typeface="Arial" panose="020B0604020202020204" pitchFamily="34" charset="0"/>
                <a:cs typeface="Arial" panose="020B0604020202020204" pitchFamily="34" charset="0"/>
              </a:rPr>
              <a:t>that have</a:t>
            </a:r>
            <a:r>
              <a:rPr lang="en-GB" sz="1100" dirty="0">
                <a:latin typeface="Arial" panose="020B0604020202020204" pitchFamily="34" charset="0"/>
                <a:cs typeface="Arial" panose="020B0604020202020204" pitchFamily="34" charset="0"/>
              </a:rPr>
              <a:t> lasted or are expected to last 12 months or more (excluding those who selected “I would prefer not to say”). </a:t>
            </a:r>
            <a:endParaRPr kumimoji="0" lang="en-GB" sz="1100" b="0"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19" name="ltc_title">
            <a:extLst>
              <a:ext uri="{FF2B5EF4-FFF2-40B4-BE49-F238E27FC236}">
                <a16:creationId xmlns:a16="http://schemas.microsoft.com/office/drawing/2014/main" id="{4FDC3FEC-B2C7-4FB0-A883-5E18F26A1456}"/>
              </a:ext>
            </a:extLst>
          </p:cNvPr>
          <p:cNvSpPr txBox="1"/>
          <p:nvPr/>
        </p:nvSpPr>
        <p:spPr>
          <a:xfrm>
            <a:off x="1257443" y="4357733"/>
            <a:ext cx="2959138" cy="276999"/>
          </a:xfrm>
          <a:prstGeom prst="rect">
            <a:avLst/>
          </a:prstGeom>
          <a:noFill/>
          <a:ln>
            <a:solidFill>
              <a:schemeClr val="tx2"/>
            </a:solidFill>
          </a:ln>
        </p:spPr>
        <p:txBody>
          <a:bodyPr wrap="square" rtlCol="0">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uLnTx/>
                <a:uFillTx/>
                <a:latin typeface="Arial" panose="020B0604020202020204" pitchFamily="34" charset="0"/>
                <a:cs typeface="Arial" panose="020B0604020202020204" pitchFamily="34" charset="0"/>
              </a:rPr>
              <a:t>Long-term conditions</a:t>
            </a:r>
            <a:endParaRPr kumimoji="0" lang="en-GB" sz="800" b="1" i="0" u="none" strike="noStrike" kern="1200" cap="none" spc="0" normalizeH="0" baseline="0" noProof="0" dirty="0">
              <a:ln>
                <a:noFill/>
              </a:ln>
              <a:effectLst/>
              <a:uLnTx/>
              <a:uFillTx/>
              <a:latin typeface="Arial" panose="020B0604020202020204" pitchFamily="34" charset="0"/>
              <a:cs typeface="Arial" panose="020B0604020202020204" pitchFamily="34" charset="0"/>
            </a:endParaRPr>
          </a:p>
        </p:txBody>
      </p:sp>
      <p:sp>
        <p:nvSpPr>
          <p:cNvPr id="19" name="ltc_textbox">
            <a:extLst>
              <a:ext uri="{FF2B5EF4-FFF2-40B4-BE49-F238E27FC236}">
                <a16:creationId xmlns:a16="http://schemas.microsoft.com/office/drawing/2014/main" id="{64310122-844B-56E2-02AC-631D38CF53C6}"/>
              </a:ext>
            </a:extLst>
          </p:cNvPr>
          <p:cNvSpPr txBox="1"/>
          <p:nvPr/>
        </p:nvSpPr>
        <p:spPr>
          <a:xfrm>
            <a:off x="1004097" y="5355717"/>
            <a:ext cx="875860" cy="310919"/>
          </a:xfrm>
          <a:prstGeom prst="rect">
            <a:avLst/>
          </a:prstGeom>
          <a:noFill/>
        </p:spPr>
        <p:txBody>
          <a:bodyPr wrap="square">
            <a:spAutoFit/>
          </a:bodyPr>
          <a:lstStyle/>
          <a:p>
            <a:pPr lvl="0" algn="ctr">
              <a:lnSpc>
                <a:spcPct val="110000"/>
              </a:lnSpc>
              <a:spcBef>
                <a:spcPts val="400"/>
              </a:spcBef>
              <a:spcAft>
                <a:spcPts val="400"/>
              </a:spcAft>
              <a:defRPr/>
            </a:pPr>
            <a:r>
              <a:rPr lang="en-GB" sz="1400" b="1">
                <a:solidFill>
                  <a:srgbClr val="6D276A"/>
                </a:solidFill>
                <a:latin typeface="Arial"/>
              </a:rPr>
              <a:t>82%</a:t>
            </a:r>
            <a:endParaRPr kumimoji="0" lang="en-GB" sz="1400" b="1" i="0" u="none" strike="noStrike" kern="1200" cap="none" spc="0" normalizeH="0" baseline="0" noProof="0" dirty="0">
              <a:ln>
                <a:noFill/>
              </a:ln>
              <a:solidFill>
                <a:prstClr val="black"/>
              </a:solidFill>
              <a:effectLst/>
              <a:uLnTx/>
              <a:uFillTx/>
              <a:latin typeface="Arial"/>
              <a:ea typeface="+mn-ea"/>
              <a:cs typeface="+mn-cs"/>
            </a:endParaRPr>
          </a:p>
        </p:txBody>
      </p:sp>
      <p:grpSp>
        <p:nvGrpSpPr>
          <p:cNvPr id="37" name="religion_logo">
            <a:extLst>
              <a:ext uri="{FF2B5EF4-FFF2-40B4-BE49-F238E27FC236}">
                <a16:creationId xmlns:a16="http://schemas.microsoft.com/office/drawing/2014/main" id="{B874759E-D38D-487E-A082-250F72CC3A9F}"/>
              </a:ext>
              <a:ext uri="{C183D7F6-B498-43B3-948B-1728B52AA6E4}">
                <adec:decorative xmlns:adec="http://schemas.microsoft.com/office/drawing/2017/decorative" val="1"/>
              </a:ext>
            </a:extLst>
          </p:cNvPr>
          <p:cNvGrpSpPr/>
          <p:nvPr/>
        </p:nvGrpSpPr>
        <p:grpSpPr>
          <a:xfrm>
            <a:off x="8256292" y="1519308"/>
            <a:ext cx="417411" cy="417411"/>
            <a:chOff x="8295502" y="4002389"/>
            <a:chExt cx="417411" cy="417411"/>
          </a:xfrm>
        </p:grpSpPr>
        <p:sp>
          <p:nvSpPr>
            <p:cNvPr id="140" name="Oval 139">
              <a:extLst>
                <a:ext uri="{FF2B5EF4-FFF2-40B4-BE49-F238E27FC236}">
                  <a16:creationId xmlns:a16="http://schemas.microsoft.com/office/drawing/2014/main" id="{BD37FEF2-7377-4BC7-9122-AC7DB3E544C5}"/>
                </a:ext>
              </a:extLst>
            </p:cNvPr>
            <p:cNvSpPr/>
            <p:nvPr/>
          </p:nvSpPr>
          <p:spPr>
            <a:xfrm>
              <a:off x="8295502" y="4002389"/>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28" name="Group 27">
              <a:extLst>
                <a:ext uri="{FF2B5EF4-FFF2-40B4-BE49-F238E27FC236}">
                  <a16:creationId xmlns:a16="http://schemas.microsoft.com/office/drawing/2014/main" id="{03D48B05-A0FB-4781-9A7A-4E87BD958FFD}"/>
                </a:ext>
              </a:extLst>
            </p:cNvPr>
            <p:cNvGrpSpPr/>
            <p:nvPr/>
          </p:nvGrpSpPr>
          <p:grpSpPr>
            <a:xfrm>
              <a:off x="8379881" y="4086150"/>
              <a:ext cx="248652" cy="249888"/>
              <a:chOff x="5205663" y="2530642"/>
              <a:chExt cx="1783543" cy="1792411"/>
            </a:xfrm>
          </p:grpSpPr>
          <p:grpSp>
            <p:nvGrpSpPr>
              <p:cNvPr id="27" name="Group 26">
                <a:extLst>
                  <a:ext uri="{FF2B5EF4-FFF2-40B4-BE49-F238E27FC236}">
                    <a16:creationId xmlns:a16="http://schemas.microsoft.com/office/drawing/2014/main" id="{6CA04EF3-3954-4147-B50B-8BC2F2A8E70D}"/>
                  </a:ext>
                </a:extLst>
              </p:cNvPr>
              <p:cNvGrpSpPr/>
              <p:nvPr/>
            </p:nvGrpSpPr>
            <p:grpSpPr>
              <a:xfrm>
                <a:off x="5260369" y="2784266"/>
                <a:ext cx="781527" cy="1531058"/>
                <a:chOff x="5260369" y="2784266"/>
                <a:chExt cx="781527" cy="1531058"/>
              </a:xfrm>
            </p:grpSpPr>
            <p:sp>
              <p:nvSpPr>
                <p:cNvPr id="2" name="Freeform: Shape 1">
                  <a:extLst>
                    <a:ext uri="{FF2B5EF4-FFF2-40B4-BE49-F238E27FC236}">
                      <a16:creationId xmlns:a16="http://schemas.microsoft.com/office/drawing/2014/main" id="{8C78716A-D0A6-45AB-B50D-93F704C909FE}"/>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Freeform: Shape 7">
                  <a:extLst>
                    <a:ext uri="{FF2B5EF4-FFF2-40B4-BE49-F238E27FC236}">
                      <a16:creationId xmlns:a16="http://schemas.microsoft.com/office/drawing/2014/main" id="{BA915CF1-C871-47AB-AEAF-3A9EBD0E8FD8}"/>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26" name="Group 25">
                <a:extLst>
                  <a:ext uri="{FF2B5EF4-FFF2-40B4-BE49-F238E27FC236}">
                    <a16:creationId xmlns:a16="http://schemas.microsoft.com/office/drawing/2014/main" id="{31101527-A7F6-4648-B846-CE5EC3C6A71B}"/>
                  </a:ext>
                </a:extLst>
              </p:cNvPr>
              <p:cNvGrpSpPr/>
              <p:nvPr/>
            </p:nvGrpSpPr>
            <p:grpSpPr>
              <a:xfrm>
                <a:off x="5205663" y="2646947"/>
                <a:ext cx="529390" cy="1227221"/>
                <a:chOff x="5205663" y="2646947"/>
                <a:chExt cx="529390" cy="1227221"/>
              </a:xfrm>
            </p:grpSpPr>
            <p:cxnSp>
              <p:nvCxnSpPr>
                <p:cNvPr id="15" name="Straight Connector 14">
                  <a:extLst>
                    <a:ext uri="{FF2B5EF4-FFF2-40B4-BE49-F238E27FC236}">
                      <a16:creationId xmlns:a16="http://schemas.microsoft.com/office/drawing/2014/main" id="{E282F699-BD06-4B5B-A25D-9DEE37BFD4FC}"/>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3" name="Straight Connector 122">
                  <a:extLst>
                    <a:ext uri="{FF2B5EF4-FFF2-40B4-BE49-F238E27FC236}">
                      <a16:creationId xmlns:a16="http://schemas.microsoft.com/office/drawing/2014/main" id="{04A5936D-CE43-4F49-AEF4-2588DFEF2A5D}"/>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25" name="Straight Connector 124">
                  <a:extLst>
                    <a:ext uri="{FF2B5EF4-FFF2-40B4-BE49-F238E27FC236}">
                      <a16:creationId xmlns:a16="http://schemas.microsoft.com/office/drawing/2014/main" id="{86305782-C319-4442-8A7D-72F6448E9748}"/>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31" name="Straight Connector 130">
                  <a:extLst>
                    <a:ext uri="{FF2B5EF4-FFF2-40B4-BE49-F238E27FC236}">
                      <a16:creationId xmlns:a16="http://schemas.microsoft.com/office/drawing/2014/main" id="{1F66DCC7-9AB8-4D70-85E2-5C55DA7ED9C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cxnSp>
            <p:nvCxnSpPr>
              <p:cNvPr id="132" name="Straight Connector 131">
                <a:extLst>
                  <a:ext uri="{FF2B5EF4-FFF2-40B4-BE49-F238E27FC236}">
                    <a16:creationId xmlns:a16="http://schemas.microsoft.com/office/drawing/2014/main" id="{6C1102BA-96FE-4062-9266-890F55F2870E}"/>
                  </a:ext>
                </a:extLst>
              </p:cNvPr>
              <p:cNvCxnSpPr>
                <a:cxnSpLocks/>
              </p:cNvCxnSpPr>
              <p:nvPr/>
            </p:nvCxnSpPr>
            <p:spPr>
              <a:xfrm>
                <a:off x="6096000" y="2530642"/>
                <a:ext cx="0" cy="116305"/>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nvGrpSpPr>
              <p:cNvPr id="133" name="Group 132">
                <a:extLst>
                  <a:ext uri="{FF2B5EF4-FFF2-40B4-BE49-F238E27FC236}">
                    <a16:creationId xmlns:a16="http://schemas.microsoft.com/office/drawing/2014/main" id="{C656938E-91E1-432A-A6CE-D8CB7F0381EC}"/>
                  </a:ext>
                </a:extLst>
              </p:cNvPr>
              <p:cNvGrpSpPr/>
              <p:nvPr/>
            </p:nvGrpSpPr>
            <p:grpSpPr>
              <a:xfrm flipH="1">
                <a:off x="6459816" y="2646947"/>
                <a:ext cx="529390" cy="1227221"/>
                <a:chOff x="5205663" y="2646947"/>
                <a:chExt cx="529390" cy="1227221"/>
              </a:xfrm>
            </p:grpSpPr>
            <p:cxnSp>
              <p:nvCxnSpPr>
                <p:cNvPr id="154" name="Straight Connector 153">
                  <a:extLst>
                    <a:ext uri="{FF2B5EF4-FFF2-40B4-BE49-F238E27FC236}">
                      <a16:creationId xmlns:a16="http://schemas.microsoft.com/office/drawing/2014/main" id="{D5984F79-4901-4DC3-88D7-DCF8277CE96B}"/>
                    </a:ext>
                  </a:extLst>
                </p:cNvPr>
                <p:cNvCxnSpPr/>
                <p:nvPr/>
              </p:nvCxnSpPr>
              <p:spPr>
                <a:xfrm flipV="1">
                  <a:off x="5305926" y="3745832"/>
                  <a:ext cx="236621" cy="128336"/>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5" name="Straight Connector 154">
                  <a:extLst>
                    <a:ext uri="{FF2B5EF4-FFF2-40B4-BE49-F238E27FC236}">
                      <a16:creationId xmlns:a16="http://schemas.microsoft.com/office/drawing/2014/main" id="{9CCC8855-2617-4FD7-A04F-D6F9085CECF5}"/>
                    </a:ext>
                  </a:extLst>
                </p:cNvPr>
                <p:cNvCxnSpPr>
                  <a:cxnSpLocks/>
                </p:cNvCxnSpPr>
                <p:nvPr/>
              </p:nvCxnSpPr>
              <p:spPr>
                <a:xfrm>
                  <a:off x="5205663" y="3426467"/>
                  <a:ext cx="368969" cy="0"/>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6" name="Straight Connector 155">
                  <a:extLst>
                    <a:ext uri="{FF2B5EF4-FFF2-40B4-BE49-F238E27FC236}">
                      <a16:creationId xmlns:a16="http://schemas.microsoft.com/office/drawing/2014/main" id="{7A88B167-DA17-4565-9C1E-835A385E3A0A}"/>
                    </a:ext>
                  </a:extLst>
                </p:cNvPr>
                <p:cNvCxnSpPr>
                  <a:cxnSpLocks/>
                </p:cNvCxnSpPr>
                <p:nvPr/>
              </p:nvCxnSpPr>
              <p:spPr>
                <a:xfrm>
                  <a:off x="5346032" y="2990728"/>
                  <a:ext cx="300789" cy="185927"/>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cxnSp>
              <p:nvCxnSpPr>
                <p:cNvPr id="157" name="Straight Connector 156">
                  <a:extLst>
                    <a:ext uri="{FF2B5EF4-FFF2-40B4-BE49-F238E27FC236}">
                      <a16:creationId xmlns:a16="http://schemas.microsoft.com/office/drawing/2014/main" id="{4AF97525-5E1F-424F-B359-A0BDFAFAE6D6}"/>
                    </a:ext>
                  </a:extLst>
                </p:cNvPr>
                <p:cNvCxnSpPr>
                  <a:cxnSpLocks/>
                </p:cNvCxnSpPr>
                <p:nvPr/>
              </p:nvCxnSpPr>
              <p:spPr>
                <a:xfrm>
                  <a:off x="5646821" y="2646947"/>
                  <a:ext cx="88232" cy="144379"/>
                </a:xfrm>
                <a:prstGeom prst="line">
                  <a:avLst/>
                </a:pr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cxnSp>
          </p:grpSp>
          <p:grpSp>
            <p:nvGrpSpPr>
              <p:cNvPr id="158" name="Group 157">
                <a:extLst>
                  <a:ext uri="{FF2B5EF4-FFF2-40B4-BE49-F238E27FC236}">
                    <a16:creationId xmlns:a16="http://schemas.microsoft.com/office/drawing/2014/main" id="{39CEC7AF-097A-4730-92F4-B14A6B4E0E0A}"/>
                  </a:ext>
                </a:extLst>
              </p:cNvPr>
              <p:cNvGrpSpPr/>
              <p:nvPr/>
            </p:nvGrpSpPr>
            <p:grpSpPr>
              <a:xfrm flipH="1">
                <a:off x="6150106" y="2791995"/>
                <a:ext cx="781527" cy="1531058"/>
                <a:chOff x="5260369" y="2784266"/>
                <a:chExt cx="781527" cy="1531058"/>
              </a:xfrm>
            </p:grpSpPr>
            <p:sp>
              <p:nvSpPr>
                <p:cNvPr id="159" name="Freeform: Shape 158">
                  <a:extLst>
                    <a:ext uri="{FF2B5EF4-FFF2-40B4-BE49-F238E27FC236}">
                      <a16:creationId xmlns:a16="http://schemas.microsoft.com/office/drawing/2014/main" id="{894D3452-7F87-4C27-AD39-B62EB74779DB}"/>
                    </a:ext>
                  </a:extLst>
                </p:cNvPr>
                <p:cNvSpPr/>
                <p:nvPr/>
              </p:nvSpPr>
              <p:spPr>
                <a:xfrm>
                  <a:off x="5260369" y="2784266"/>
                  <a:ext cx="777991" cy="1530384"/>
                </a:xfrm>
                <a:custGeom>
                  <a:avLst/>
                  <a:gdLst>
                    <a:gd name="connsiteX0" fmla="*/ 0 w 750013"/>
                    <a:gd name="connsiteY0" fmla="*/ 1530850 h 1530850"/>
                    <a:gd name="connsiteX1" fmla="*/ 0 w 750013"/>
                    <a:gd name="connsiteY1" fmla="*/ 1530850 h 1530850"/>
                    <a:gd name="connsiteX2" fmla="*/ 102741 w 750013"/>
                    <a:gd name="connsiteY2" fmla="*/ 1510301 h 1530850"/>
                    <a:gd name="connsiteX3" fmla="*/ 410966 w 750013"/>
                    <a:gd name="connsiteY3" fmla="*/ 1253448 h 1530850"/>
                    <a:gd name="connsiteX4" fmla="*/ 698642 w 750013"/>
                    <a:gd name="connsiteY4" fmla="*/ 0 h 1530850"/>
                    <a:gd name="connsiteX5" fmla="*/ 750013 w 750013"/>
                    <a:gd name="connsiteY5" fmla="*/ 544531 h 1530850"/>
                    <a:gd name="connsiteX0" fmla="*/ 0 w 777991"/>
                    <a:gd name="connsiteY0" fmla="*/ 1498766 h 1498766"/>
                    <a:gd name="connsiteX1" fmla="*/ 0 w 777991"/>
                    <a:gd name="connsiteY1" fmla="*/ 1498766 h 1498766"/>
                    <a:gd name="connsiteX2" fmla="*/ 102741 w 777991"/>
                    <a:gd name="connsiteY2" fmla="*/ 1478217 h 1498766"/>
                    <a:gd name="connsiteX3" fmla="*/ 410966 w 777991"/>
                    <a:gd name="connsiteY3" fmla="*/ 1221364 h 1498766"/>
                    <a:gd name="connsiteX4" fmla="*/ 774842 w 777991"/>
                    <a:gd name="connsiteY4" fmla="*/ 0 h 1498766"/>
                    <a:gd name="connsiteX5" fmla="*/ 750013 w 777991"/>
                    <a:gd name="connsiteY5" fmla="*/ 512447 h 1498766"/>
                    <a:gd name="connsiteX0" fmla="*/ 0 w 777991"/>
                    <a:gd name="connsiteY0" fmla="*/ 1510332 h 1510332"/>
                    <a:gd name="connsiteX1" fmla="*/ 0 w 777991"/>
                    <a:gd name="connsiteY1" fmla="*/ 1510332 h 1510332"/>
                    <a:gd name="connsiteX2" fmla="*/ 102741 w 777991"/>
                    <a:gd name="connsiteY2" fmla="*/ 1489783 h 1510332"/>
                    <a:gd name="connsiteX3" fmla="*/ 410966 w 777991"/>
                    <a:gd name="connsiteY3" fmla="*/ 1232930 h 1510332"/>
                    <a:gd name="connsiteX4" fmla="*/ 774842 w 777991"/>
                    <a:gd name="connsiteY4" fmla="*/ 11566 h 1510332"/>
                    <a:gd name="connsiteX5" fmla="*/ 750013 w 777991"/>
                    <a:gd name="connsiteY5" fmla="*/ 524013 h 1510332"/>
                    <a:gd name="connsiteX0" fmla="*/ 0 w 777991"/>
                    <a:gd name="connsiteY0" fmla="*/ 1510332 h 1510332"/>
                    <a:gd name="connsiteX1" fmla="*/ 0 w 777991"/>
                    <a:gd name="connsiteY1" fmla="*/ 1510332 h 1510332"/>
                    <a:gd name="connsiteX2" fmla="*/ 410966 w 777991"/>
                    <a:gd name="connsiteY2" fmla="*/ 1232930 h 1510332"/>
                    <a:gd name="connsiteX3" fmla="*/ 774842 w 777991"/>
                    <a:gd name="connsiteY3" fmla="*/ 11566 h 1510332"/>
                    <a:gd name="connsiteX4" fmla="*/ 750013 w 777991"/>
                    <a:gd name="connsiteY4" fmla="*/ 524013 h 1510332"/>
                    <a:gd name="connsiteX0" fmla="*/ 0 w 777991"/>
                    <a:gd name="connsiteY0" fmla="*/ 1510332 h 1530384"/>
                    <a:gd name="connsiteX1" fmla="*/ 8021 w 777991"/>
                    <a:gd name="connsiteY1" fmla="*/ 1530384 h 1530384"/>
                    <a:gd name="connsiteX2" fmla="*/ 410966 w 777991"/>
                    <a:gd name="connsiteY2" fmla="*/ 1232930 h 1530384"/>
                    <a:gd name="connsiteX3" fmla="*/ 774842 w 777991"/>
                    <a:gd name="connsiteY3" fmla="*/ 11566 h 1530384"/>
                    <a:gd name="connsiteX4" fmla="*/ 750013 w 777991"/>
                    <a:gd name="connsiteY4" fmla="*/ 524013 h 15303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77991" h="1530384">
                      <a:moveTo>
                        <a:pt x="0" y="1510332"/>
                      </a:moveTo>
                      <a:lnTo>
                        <a:pt x="8021" y="1530384"/>
                      </a:lnTo>
                      <a:lnTo>
                        <a:pt x="410966" y="1232930"/>
                      </a:lnTo>
                      <a:cubicBezTo>
                        <a:pt x="532258" y="825809"/>
                        <a:pt x="545266" y="-114713"/>
                        <a:pt x="774842" y="11566"/>
                      </a:cubicBezTo>
                      <a:cubicBezTo>
                        <a:pt x="791966" y="193076"/>
                        <a:pt x="732889" y="342503"/>
                        <a:pt x="750013" y="524013"/>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0" name="Freeform: Shape 159">
                  <a:extLst>
                    <a:ext uri="{FF2B5EF4-FFF2-40B4-BE49-F238E27FC236}">
                      <a16:creationId xmlns:a16="http://schemas.microsoft.com/office/drawing/2014/main" id="{AD6D083A-DF6A-44FB-B788-007514E3DAD3}"/>
                    </a:ext>
                  </a:extLst>
                </p:cNvPr>
                <p:cNvSpPr/>
                <p:nvPr/>
              </p:nvSpPr>
              <p:spPr>
                <a:xfrm>
                  <a:off x="5803232" y="3408939"/>
                  <a:ext cx="238664" cy="906385"/>
                </a:xfrm>
                <a:custGeom>
                  <a:avLst/>
                  <a:gdLst>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224589 w 236621"/>
                    <a:gd name="connsiteY2" fmla="*/ 16042 h 906379"/>
                    <a:gd name="connsiteX3" fmla="*/ 152400 w 236621"/>
                    <a:gd name="connsiteY3" fmla="*/ 0 h 906379"/>
                    <a:gd name="connsiteX4" fmla="*/ 72189 w 236621"/>
                    <a:gd name="connsiteY4" fmla="*/ 449179 h 906379"/>
                    <a:gd name="connsiteX0" fmla="*/ 0 w 236621"/>
                    <a:gd name="connsiteY0" fmla="*/ 906379 h 906379"/>
                    <a:gd name="connsiteX1" fmla="*/ 236621 w 236621"/>
                    <a:gd name="connsiteY1" fmla="*/ 677779 h 906379"/>
                    <a:gd name="connsiteX2" fmla="*/ 152400 w 236621"/>
                    <a:gd name="connsiteY2" fmla="*/ 0 h 906379"/>
                    <a:gd name="connsiteX3" fmla="*/ 72189 w 236621"/>
                    <a:gd name="connsiteY3" fmla="*/ 449179 h 906379"/>
                    <a:gd name="connsiteX0" fmla="*/ 0 w 238137"/>
                    <a:gd name="connsiteY0" fmla="*/ 907781 h 907781"/>
                    <a:gd name="connsiteX1" fmla="*/ 236621 w 238137"/>
                    <a:gd name="connsiteY1" fmla="*/ 679181 h 907781"/>
                    <a:gd name="connsiteX2" fmla="*/ 152400 w 238137"/>
                    <a:gd name="connsiteY2" fmla="*/ 1402 h 907781"/>
                    <a:gd name="connsiteX3" fmla="*/ 72189 w 238137"/>
                    <a:gd name="connsiteY3" fmla="*/ 450581 h 907781"/>
                    <a:gd name="connsiteX0" fmla="*/ 0 w 238137"/>
                    <a:gd name="connsiteY0" fmla="*/ 908387 h 908387"/>
                    <a:gd name="connsiteX1" fmla="*/ 236621 w 238137"/>
                    <a:gd name="connsiteY1" fmla="*/ 679787 h 908387"/>
                    <a:gd name="connsiteX2" fmla="*/ 152400 w 238137"/>
                    <a:gd name="connsiteY2" fmla="*/ 2008 h 908387"/>
                    <a:gd name="connsiteX3" fmla="*/ 72189 w 238137"/>
                    <a:gd name="connsiteY3" fmla="*/ 451187 h 908387"/>
                    <a:gd name="connsiteX0" fmla="*/ 0 w 238137"/>
                    <a:gd name="connsiteY0" fmla="*/ 908456 h 908456"/>
                    <a:gd name="connsiteX1" fmla="*/ 236621 w 238137"/>
                    <a:gd name="connsiteY1" fmla="*/ 679856 h 908456"/>
                    <a:gd name="connsiteX2" fmla="*/ 152400 w 238137"/>
                    <a:gd name="connsiteY2" fmla="*/ 2077 h 908456"/>
                    <a:gd name="connsiteX3" fmla="*/ 72189 w 238137"/>
                    <a:gd name="connsiteY3" fmla="*/ 451256 h 908456"/>
                    <a:gd name="connsiteX0" fmla="*/ 0 w 238137"/>
                    <a:gd name="connsiteY0" fmla="*/ 908481 h 908481"/>
                    <a:gd name="connsiteX1" fmla="*/ 236621 w 238137"/>
                    <a:gd name="connsiteY1" fmla="*/ 679881 h 908481"/>
                    <a:gd name="connsiteX2" fmla="*/ 152400 w 238137"/>
                    <a:gd name="connsiteY2" fmla="*/ 2102 h 908481"/>
                    <a:gd name="connsiteX3" fmla="*/ 64167 w 238137"/>
                    <a:gd name="connsiteY3" fmla="*/ 447270 h 908481"/>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238137"/>
                    <a:gd name="connsiteY0" fmla="*/ 908583 h 908583"/>
                    <a:gd name="connsiteX1" fmla="*/ 236621 w 238137"/>
                    <a:gd name="connsiteY1" fmla="*/ 679983 h 908583"/>
                    <a:gd name="connsiteX2" fmla="*/ 152400 w 238137"/>
                    <a:gd name="connsiteY2" fmla="*/ 2204 h 908583"/>
                    <a:gd name="connsiteX3" fmla="*/ 64167 w 238137"/>
                    <a:gd name="connsiteY3" fmla="*/ 447372 h 908583"/>
                    <a:gd name="connsiteX0" fmla="*/ 0 w 152400"/>
                    <a:gd name="connsiteY0" fmla="*/ 908583 h 908583"/>
                    <a:gd name="connsiteX1" fmla="*/ 152400 w 152400"/>
                    <a:gd name="connsiteY1" fmla="*/ 2204 h 908583"/>
                    <a:gd name="connsiteX2" fmla="*/ 64167 w 152400"/>
                    <a:gd name="connsiteY2" fmla="*/ 447372 h 908583"/>
                    <a:gd name="connsiteX0" fmla="*/ 0 w 231612"/>
                    <a:gd name="connsiteY0" fmla="*/ 908583 h 908583"/>
                    <a:gd name="connsiteX1" fmla="*/ 152400 w 231612"/>
                    <a:gd name="connsiteY1" fmla="*/ 2204 h 908583"/>
                    <a:gd name="connsiteX2" fmla="*/ 64167 w 231612"/>
                    <a:gd name="connsiteY2" fmla="*/ 447372 h 908583"/>
                    <a:gd name="connsiteX0" fmla="*/ 0 w 272096"/>
                    <a:gd name="connsiteY0" fmla="*/ 912148 h 912148"/>
                    <a:gd name="connsiteX1" fmla="*/ 152400 w 272096"/>
                    <a:gd name="connsiteY1" fmla="*/ 5769 h 912148"/>
                    <a:gd name="connsiteX2" fmla="*/ 64167 w 272096"/>
                    <a:gd name="connsiteY2" fmla="*/ 450937 h 912148"/>
                    <a:gd name="connsiteX0" fmla="*/ 0 w 281166"/>
                    <a:gd name="connsiteY0" fmla="*/ 908584 h 908584"/>
                    <a:gd name="connsiteX1" fmla="*/ 152400 w 281166"/>
                    <a:gd name="connsiteY1" fmla="*/ 2205 h 908584"/>
                    <a:gd name="connsiteX2" fmla="*/ 64167 w 281166"/>
                    <a:gd name="connsiteY2" fmla="*/ 447373 h 908584"/>
                    <a:gd name="connsiteX0" fmla="*/ 0 w 281166"/>
                    <a:gd name="connsiteY0" fmla="*/ 906432 h 906432"/>
                    <a:gd name="connsiteX1" fmla="*/ 152400 w 281166"/>
                    <a:gd name="connsiteY1" fmla="*/ 53 h 906432"/>
                    <a:gd name="connsiteX2" fmla="*/ 64167 w 281166"/>
                    <a:gd name="connsiteY2" fmla="*/ 445221 h 906432"/>
                    <a:gd name="connsiteX0" fmla="*/ 0 w 263896"/>
                    <a:gd name="connsiteY0" fmla="*/ 906430 h 906430"/>
                    <a:gd name="connsiteX1" fmla="*/ 152400 w 263896"/>
                    <a:gd name="connsiteY1" fmla="*/ 51 h 906430"/>
                    <a:gd name="connsiteX2" fmla="*/ 64167 w 263896"/>
                    <a:gd name="connsiteY2" fmla="*/ 445219 h 906430"/>
                    <a:gd name="connsiteX0" fmla="*/ 0 w 268639"/>
                    <a:gd name="connsiteY0" fmla="*/ 906457 h 906457"/>
                    <a:gd name="connsiteX1" fmla="*/ 264694 w 268639"/>
                    <a:gd name="connsiteY1" fmla="*/ 413164 h 906457"/>
                    <a:gd name="connsiteX2" fmla="*/ 152400 w 268639"/>
                    <a:gd name="connsiteY2" fmla="*/ 78 h 906457"/>
                    <a:gd name="connsiteX3" fmla="*/ 64167 w 268639"/>
                    <a:gd name="connsiteY3" fmla="*/ 445246 h 906457"/>
                    <a:gd name="connsiteX0" fmla="*/ 0 w 272946"/>
                    <a:gd name="connsiteY0" fmla="*/ 906385 h 906385"/>
                    <a:gd name="connsiteX1" fmla="*/ 264694 w 272946"/>
                    <a:gd name="connsiteY1" fmla="*/ 413092 h 906385"/>
                    <a:gd name="connsiteX2" fmla="*/ 152400 w 272946"/>
                    <a:gd name="connsiteY2" fmla="*/ 6 h 906385"/>
                    <a:gd name="connsiteX3" fmla="*/ 64167 w 272946"/>
                    <a:gd name="connsiteY3" fmla="*/ 445174 h 906385"/>
                    <a:gd name="connsiteX0" fmla="*/ 0 w 246575"/>
                    <a:gd name="connsiteY0" fmla="*/ 906385 h 906385"/>
                    <a:gd name="connsiteX1" fmla="*/ 232610 w 246575"/>
                    <a:gd name="connsiteY1" fmla="*/ 413092 h 906385"/>
                    <a:gd name="connsiteX2" fmla="*/ 152400 w 246575"/>
                    <a:gd name="connsiteY2" fmla="*/ 6 h 906385"/>
                    <a:gd name="connsiteX3" fmla="*/ 64167 w 246575"/>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42634"/>
                    <a:gd name="connsiteY0" fmla="*/ 906385 h 906385"/>
                    <a:gd name="connsiteX1" fmla="*/ 232610 w 242634"/>
                    <a:gd name="connsiteY1" fmla="*/ 413092 h 906385"/>
                    <a:gd name="connsiteX2" fmla="*/ 152400 w 242634"/>
                    <a:gd name="connsiteY2" fmla="*/ 6 h 906385"/>
                    <a:gd name="connsiteX3" fmla="*/ 64167 w 242634"/>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9447"/>
                    <a:gd name="connsiteY0" fmla="*/ 906385 h 906385"/>
                    <a:gd name="connsiteX1" fmla="*/ 232610 w 239447"/>
                    <a:gd name="connsiteY1" fmla="*/ 413092 h 906385"/>
                    <a:gd name="connsiteX2" fmla="*/ 152400 w 239447"/>
                    <a:gd name="connsiteY2" fmla="*/ 6 h 906385"/>
                    <a:gd name="connsiteX3" fmla="*/ 64167 w 239447"/>
                    <a:gd name="connsiteY3" fmla="*/ 445174 h 906385"/>
                    <a:gd name="connsiteX0" fmla="*/ 0 w 237862"/>
                    <a:gd name="connsiteY0" fmla="*/ 906385 h 906385"/>
                    <a:gd name="connsiteX1" fmla="*/ 232610 w 237862"/>
                    <a:gd name="connsiteY1" fmla="*/ 413092 h 906385"/>
                    <a:gd name="connsiteX2" fmla="*/ 152400 w 237862"/>
                    <a:gd name="connsiteY2" fmla="*/ 6 h 906385"/>
                    <a:gd name="connsiteX3" fmla="*/ 64167 w 237862"/>
                    <a:gd name="connsiteY3" fmla="*/ 445174 h 906385"/>
                    <a:gd name="connsiteX0" fmla="*/ 0 w 238874"/>
                    <a:gd name="connsiteY0" fmla="*/ 906385 h 906385"/>
                    <a:gd name="connsiteX1" fmla="*/ 232610 w 238874"/>
                    <a:gd name="connsiteY1" fmla="*/ 413092 h 906385"/>
                    <a:gd name="connsiteX2" fmla="*/ 152400 w 238874"/>
                    <a:gd name="connsiteY2" fmla="*/ 6 h 906385"/>
                    <a:gd name="connsiteX3" fmla="*/ 64167 w 238874"/>
                    <a:gd name="connsiteY3" fmla="*/ 445174 h 906385"/>
                    <a:gd name="connsiteX0" fmla="*/ 0 w 238664"/>
                    <a:gd name="connsiteY0" fmla="*/ 906385 h 906385"/>
                    <a:gd name="connsiteX1" fmla="*/ 232610 w 238664"/>
                    <a:gd name="connsiteY1" fmla="*/ 413092 h 906385"/>
                    <a:gd name="connsiteX2" fmla="*/ 152400 w 238664"/>
                    <a:gd name="connsiteY2" fmla="*/ 6 h 906385"/>
                    <a:gd name="connsiteX3" fmla="*/ 64167 w 238664"/>
                    <a:gd name="connsiteY3" fmla="*/ 445174 h 906385"/>
                  </a:gdLst>
                  <a:ahLst/>
                  <a:cxnLst>
                    <a:cxn ang="0">
                      <a:pos x="connsiteX0" y="connsiteY0"/>
                    </a:cxn>
                    <a:cxn ang="0">
                      <a:pos x="connsiteX1" y="connsiteY1"/>
                    </a:cxn>
                    <a:cxn ang="0">
                      <a:pos x="connsiteX2" y="connsiteY2"/>
                    </a:cxn>
                    <a:cxn ang="0">
                      <a:pos x="connsiteX3" y="connsiteY3"/>
                    </a:cxn>
                  </a:cxnLst>
                  <a:rect l="l" t="t" r="r" b="b"/>
                  <a:pathLst>
                    <a:path w="238664" h="906385">
                      <a:moveTo>
                        <a:pt x="0" y="906385"/>
                      </a:moveTo>
                      <a:cubicBezTo>
                        <a:pt x="80211" y="828181"/>
                        <a:pt x="275390" y="921091"/>
                        <a:pt x="232610" y="413092"/>
                      </a:cubicBezTo>
                      <a:cubicBezTo>
                        <a:pt x="229937" y="217913"/>
                        <a:pt x="258011" y="-1330"/>
                        <a:pt x="152400" y="6"/>
                      </a:cubicBezTo>
                      <a:cubicBezTo>
                        <a:pt x="37431" y="13375"/>
                        <a:pt x="102937" y="267375"/>
                        <a:pt x="64167" y="445174"/>
                      </a:cubicBezTo>
                    </a:path>
                  </a:pathLst>
                </a:custGeom>
                <a:noFill/>
                <a:ln w="12700" cap="rnd">
                  <a:solidFill>
                    <a:srgbClr val="404B5B"/>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grpSp>
      <p:sp>
        <p:nvSpPr>
          <p:cNvPr id="172" name="religion_box">
            <a:extLst>
              <a:ext uri="{FF2B5EF4-FFF2-40B4-BE49-F238E27FC236}">
                <a16:creationId xmlns:a16="http://schemas.microsoft.com/office/drawing/2014/main" id="{85A20AC6-B4FB-4CF0-8A51-61345A7B99A3}"/>
              </a:ext>
              <a:ext uri="{C183D7F6-B498-43B3-948B-1728B52AA6E4}">
                <adec:decorative xmlns:adec="http://schemas.microsoft.com/office/drawing/2017/decorative" val="1"/>
              </a:ext>
            </a:extLst>
          </p:cNvPr>
          <p:cNvSpPr/>
          <p:nvPr/>
        </p:nvSpPr>
        <p:spPr>
          <a:xfrm>
            <a:off x="8106438" y="1427079"/>
            <a:ext cx="3691272" cy="2721600"/>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4" name="religion_title">
            <a:extLst>
              <a:ext uri="{FF2B5EF4-FFF2-40B4-BE49-F238E27FC236}">
                <a16:creationId xmlns:a16="http://schemas.microsoft.com/office/drawing/2014/main" id="{8491380B-22F5-47C6-A677-9B4FA2357530}"/>
              </a:ext>
            </a:extLst>
          </p:cNvPr>
          <p:cNvSpPr txBox="1"/>
          <p:nvPr/>
        </p:nvSpPr>
        <p:spPr>
          <a:xfrm>
            <a:off x="8841392" y="1571113"/>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Religion</a:t>
            </a:r>
          </a:p>
        </p:txBody>
      </p:sp>
      <p:grpSp>
        <p:nvGrpSpPr>
          <p:cNvPr id="35" name="ethnicity_logo">
            <a:extLst>
              <a:ext uri="{FF2B5EF4-FFF2-40B4-BE49-F238E27FC236}">
                <a16:creationId xmlns:a16="http://schemas.microsoft.com/office/drawing/2014/main" id="{E983585D-47B4-4F12-88BA-8DB2FF81C69D}"/>
              </a:ext>
              <a:ext uri="{C183D7F6-B498-43B3-948B-1728B52AA6E4}">
                <adec:decorative xmlns:adec="http://schemas.microsoft.com/office/drawing/2017/decorative" val="1"/>
              </a:ext>
            </a:extLst>
          </p:cNvPr>
          <p:cNvGrpSpPr/>
          <p:nvPr/>
        </p:nvGrpSpPr>
        <p:grpSpPr>
          <a:xfrm>
            <a:off x="4431792" y="1504428"/>
            <a:ext cx="495789" cy="417411"/>
            <a:chOff x="8266985" y="1360031"/>
            <a:chExt cx="495789" cy="417411"/>
          </a:xfrm>
        </p:grpSpPr>
        <p:sp>
          <p:nvSpPr>
            <p:cNvPr id="138" name="Oval 137">
              <a:extLst>
                <a:ext uri="{FF2B5EF4-FFF2-40B4-BE49-F238E27FC236}">
                  <a16:creationId xmlns:a16="http://schemas.microsoft.com/office/drawing/2014/main" id="{D523CF11-0DFE-431A-BDFD-EE257FAA4FF8}"/>
                </a:ext>
              </a:extLst>
            </p:cNvPr>
            <p:cNvSpPr/>
            <p:nvPr/>
          </p:nvSpPr>
          <p:spPr>
            <a:xfrm>
              <a:off x="8295502" y="1360031"/>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3" name="Picture 32">
              <a:extLst>
                <a:ext uri="{FF2B5EF4-FFF2-40B4-BE49-F238E27FC236}">
                  <a16:creationId xmlns:a16="http://schemas.microsoft.com/office/drawing/2014/main" id="{EE40CD96-FAD5-4BCD-909A-6E04E775C260}"/>
                </a:ext>
                <a:ext uri="{C183D7F6-B498-43B3-948B-1728B52AA6E4}">
                  <adec:decorative xmlns:adec="http://schemas.microsoft.com/office/drawing/2017/decorative" val="1"/>
                </a:ext>
              </a:extLst>
            </p:cNvPr>
            <p:cNvPicPr>
              <a:picLocks noChangeAspect="1"/>
            </p:cNvPicPr>
            <p:nvPr/>
          </p:nvPicPr>
          <p:blipFill>
            <a:blip r:embed="rId5"/>
            <a:stretch>
              <a:fillRect/>
            </a:stretch>
          </p:blipFill>
          <p:spPr>
            <a:xfrm>
              <a:off x="8266985" y="1419143"/>
              <a:ext cx="495789" cy="330098"/>
            </a:xfrm>
            <a:prstGeom prst="rect">
              <a:avLst/>
            </a:prstGeom>
          </p:spPr>
        </p:pic>
      </p:grpSp>
      <p:sp>
        <p:nvSpPr>
          <p:cNvPr id="171" name="ethnicity_box">
            <a:extLst>
              <a:ext uri="{FF2B5EF4-FFF2-40B4-BE49-F238E27FC236}">
                <a16:creationId xmlns:a16="http://schemas.microsoft.com/office/drawing/2014/main" id="{EE57BB3F-0C2C-446E-A9A2-9BE2DC83AD47}"/>
              </a:ext>
              <a:ext uri="{C183D7F6-B498-43B3-948B-1728B52AA6E4}">
                <adec:decorative xmlns:adec="http://schemas.microsoft.com/office/drawing/2017/decorative" val="1"/>
              </a:ext>
            </a:extLst>
          </p:cNvPr>
          <p:cNvSpPr/>
          <p:nvPr/>
        </p:nvSpPr>
        <p:spPr>
          <a:xfrm>
            <a:off x="4322759" y="1427079"/>
            <a:ext cx="3691272" cy="2722441"/>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143" name="ethnicity_title">
            <a:extLst>
              <a:ext uri="{FF2B5EF4-FFF2-40B4-BE49-F238E27FC236}">
                <a16:creationId xmlns:a16="http://schemas.microsoft.com/office/drawing/2014/main" id="{143A08B6-3722-41C1-B9A1-373688EE8BE8}"/>
              </a:ext>
            </a:extLst>
          </p:cNvPr>
          <p:cNvSpPr txBox="1"/>
          <p:nvPr/>
        </p:nvSpPr>
        <p:spPr>
          <a:xfrm>
            <a:off x="5045120" y="1557706"/>
            <a:ext cx="2957066" cy="276999"/>
          </a:xfrm>
          <a:prstGeom prst="rect">
            <a:avLst/>
          </a:prstGeom>
          <a:noFill/>
          <a:ln>
            <a:solidFill>
              <a:schemeClr val="tx2"/>
            </a:solidFill>
          </a:ln>
        </p:spPr>
        <p:txBody>
          <a:bodyPr wrap="square" rtlCol="0">
            <a:spAutoFit/>
          </a:bodyPr>
          <a:lstStyle>
            <a:defPPr>
              <a:defRPr lang="en-US"/>
            </a:defPPr>
            <a:lvl1pPr marR="0" lvl="0" indent="0" fontAlgn="auto">
              <a:lnSpc>
                <a:spcPct val="100000"/>
              </a:lnSpc>
              <a:spcBef>
                <a:spcPts val="0"/>
              </a:spcBef>
              <a:spcAft>
                <a:spcPts val="0"/>
              </a:spcAft>
              <a:buClrTx/>
              <a:buSzTx/>
              <a:buFontTx/>
              <a:buNone/>
              <a:tabLst/>
              <a:defRPr kumimoji="0" sz="1200" b="1" i="0" u="none" strike="noStrike" cap="none" spc="0" normalizeH="0" baseline="0">
                <a:ln>
                  <a:noFill/>
                </a:ln>
                <a:solidFill>
                  <a:schemeClr val="tx1">
                    <a:lumMod val="75000"/>
                    <a:lumOff val="25000"/>
                  </a:schemeClr>
                </a:solidFill>
                <a:effectLst/>
                <a:uLnTx/>
                <a:uFillTx/>
                <a:latin typeface="Arial" panose="020B0604020202020204" pitchFamily="34" charset="0"/>
                <a:cs typeface="Arial" panose="020B0604020202020204" pitchFamily="34" charset="0"/>
              </a:defRPr>
            </a:lvl1pPr>
          </a:lstStyle>
          <a:p>
            <a:r>
              <a:rPr lang="en-GB">
                <a:solidFill>
                  <a:schemeClr val="tx1"/>
                </a:solidFill>
              </a:rPr>
              <a:t>Ethnicity</a:t>
            </a:r>
          </a:p>
        </p:txBody>
      </p:sp>
      <p:grpSp>
        <p:nvGrpSpPr>
          <p:cNvPr id="10" name="completed_logo">
            <a:extLst>
              <a:ext uri="{FF2B5EF4-FFF2-40B4-BE49-F238E27FC236}">
                <a16:creationId xmlns:a16="http://schemas.microsoft.com/office/drawing/2014/main" id="{44C08FF4-5F52-4627-8A4C-FE74B81DFB7C}"/>
              </a:ext>
              <a:ext uri="{C183D7F6-B498-43B3-948B-1728B52AA6E4}">
                <adec:decorative xmlns:adec="http://schemas.microsoft.com/office/drawing/2017/decorative" val="1"/>
              </a:ext>
            </a:extLst>
          </p:cNvPr>
          <p:cNvGrpSpPr/>
          <p:nvPr/>
        </p:nvGrpSpPr>
        <p:grpSpPr>
          <a:xfrm>
            <a:off x="720008" y="1982990"/>
            <a:ext cx="417411" cy="417411"/>
            <a:chOff x="720008" y="1972250"/>
            <a:chExt cx="417411" cy="417411"/>
          </a:xfrm>
        </p:grpSpPr>
        <p:grpSp>
          <p:nvGrpSpPr>
            <p:cNvPr id="63" name="Group 62">
              <a:extLst>
                <a:ext uri="{FF2B5EF4-FFF2-40B4-BE49-F238E27FC236}">
                  <a16:creationId xmlns:a16="http://schemas.microsoft.com/office/drawing/2014/main" id="{055DBBF7-4186-438F-B1E6-8CB1CC0BD005}"/>
                </a:ext>
              </a:extLst>
            </p:cNvPr>
            <p:cNvGrpSpPr/>
            <p:nvPr/>
          </p:nvGrpSpPr>
          <p:grpSpPr>
            <a:xfrm>
              <a:off x="830605" y="2051253"/>
              <a:ext cx="196217" cy="259405"/>
              <a:chOff x="9082088" y="1619250"/>
              <a:chExt cx="561975" cy="742950"/>
            </a:xfrm>
            <a:solidFill>
              <a:schemeClr val="tx2">
                <a:lumMod val="75000"/>
              </a:schemeClr>
            </a:solidFill>
          </p:grpSpPr>
          <p:sp>
            <p:nvSpPr>
              <p:cNvPr id="67" name="Freeform 105">
                <a:extLst>
                  <a:ext uri="{FF2B5EF4-FFF2-40B4-BE49-F238E27FC236}">
                    <a16:creationId xmlns:a16="http://schemas.microsoft.com/office/drawing/2014/main" id="{6B6B14E4-1DEC-4E1D-8412-968F8BC1E809}"/>
                  </a:ext>
                </a:extLst>
              </p:cNvPr>
              <p:cNvSpPr>
                <a:spLocks noEditPoints="1"/>
              </p:cNvSpPr>
              <p:nvPr/>
            </p:nvSpPr>
            <p:spPr bwMode="auto">
              <a:xfrm>
                <a:off x="9082088" y="1619250"/>
                <a:ext cx="561975" cy="742950"/>
              </a:xfrm>
              <a:custGeom>
                <a:avLst/>
                <a:gdLst>
                  <a:gd name="T0" fmla="*/ 10 w 146"/>
                  <a:gd name="T1" fmla="*/ 182 h 193"/>
                  <a:gd name="T2" fmla="*/ 72 w 146"/>
                  <a:gd name="T3" fmla="*/ 182 h 193"/>
                  <a:gd name="T4" fmla="*/ 72 w 146"/>
                  <a:gd name="T5" fmla="*/ 193 h 193"/>
                  <a:gd name="T6" fmla="*/ 82 w 146"/>
                  <a:gd name="T7" fmla="*/ 193 h 193"/>
                  <a:gd name="T8" fmla="*/ 82 w 146"/>
                  <a:gd name="T9" fmla="*/ 172 h 193"/>
                  <a:gd name="T10" fmla="*/ 74 w 146"/>
                  <a:gd name="T11" fmla="*/ 172 h 193"/>
                  <a:gd name="T12" fmla="*/ 74 w 146"/>
                  <a:gd name="T13" fmla="*/ 171 h 193"/>
                  <a:gd name="T14" fmla="*/ 86 w 146"/>
                  <a:gd name="T15" fmla="*/ 149 h 193"/>
                  <a:gd name="T16" fmla="*/ 86 w 146"/>
                  <a:gd name="T17" fmla="*/ 142 h 193"/>
                  <a:gd name="T18" fmla="*/ 133 w 146"/>
                  <a:gd name="T19" fmla="*/ 142 h 193"/>
                  <a:gd name="T20" fmla="*/ 146 w 146"/>
                  <a:gd name="T21" fmla="*/ 129 h 193"/>
                  <a:gd name="T22" fmla="*/ 146 w 146"/>
                  <a:gd name="T23" fmla="*/ 27 h 193"/>
                  <a:gd name="T24" fmla="*/ 119 w 146"/>
                  <a:gd name="T25" fmla="*/ 0 h 193"/>
                  <a:gd name="T26" fmla="*/ 45 w 146"/>
                  <a:gd name="T27" fmla="*/ 0 h 193"/>
                  <a:gd name="T28" fmla="*/ 32 w 146"/>
                  <a:gd name="T29" fmla="*/ 13 h 193"/>
                  <a:gd name="T30" fmla="*/ 32 w 146"/>
                  <a:gd name="T31" fmla="*/ 83 h 193"/>
                  <a:gd name="T32" fmla="*/ 14 w 146"/>
                  <a:gd name="T33" fmla="*/ 97 h 193"/>
                  <a:gd name="T34" fmla="*/ 4 w 146"/>
                  <a:gd name="T35" fmla="*/ 117 h 193"/>
                  <a:gd name="T36" fmla="*/ 4 w 146"/>
                  <a:gd name="T37" fmla="*/ 172 h 193"/>
                  <a:gd name="T38" fmla="*/ 0 w 146"/>
                  <a:gd name="T39" fmla="*/ 172 h 193"/>
                  <a:gd name="T40" fmla="*/ 0 w 146"/>
                  <a:gd name="T41" fmla="*/ 193 h 193"/>
                  <a:gd name="T42" fmla="*/ 10 w 146"/>
                  <a:gd name="T43" fmla="*/ 193 h 193"/>
                  <a:gd name="T44" fmla="*/ 10 w 146"/>
                  <a:gd name="T45" fmla="*/ 182 h 193"/>
                  <a:gd name="T46" fmla="*/ 45 w 146"/>
                  <a:gd name="T47" fmla="*/ 10 h 193"/>
                  <a:gd name="T48" fmla="*/ 115 w 146"/>
                  <a:gd name="T49" fmla="*/ 10 h 193"/>
                  <a:gd name="T50" fmla="*/ 136 w 146"/>
                  <a:gd name="T51" fmla="*/ 31 h 193"/>
                  <a:gd name="T52" fmla="*/ 136 w 146"/>
                  <a:gd name="T53" fmla="*/ 129 h 193"/>
                  <a:gd name="T54" fmla="*/ 133 w 146"/>
                  <a:gd name="T55" fmla="*/ 132 h 193"/>
                  <a:gd name="T56" fmla="*/ 62 w 146"/>
                  <a:gd name="T57" fmla="*/ 132 h 193"/>
                  <a:gd name="T58" fmla="*/ 62 w 146"/>
                  <a:gd name="T59" fmla="*/ 131 h 193"/>
                  <a:gd name="T60" fmla="*/ 71 w 146"/>
                  <a:gd name="T61" fmla="*/ 122 h 193"/>
                  <a:gd name="T62" fmla="*/ 71 w 146"/>
                  <a:gd name="T63" fmla="*/ 122 h 193"/>
                  <a:gd name="T64" fmla="*/ 68 w 146"/>
                  <a:gd name="T65" fmla="*/ 94 h 193"/>
                  <a:gd name="T66" fmla="*/ 53 w 146"/>
                  <a:gd name="T67" fmla="*/ 93 h 193"/>
                  <a:gd name="T68" fmla="*/ 42 w 146"/>
                  <a:gd name="T69" fmla="*/ 105 h 193"/>
                  <a:gd name="T70" fmla="*/ 42 w 146"/>
                  <a:gd name="T71" fmla="*/ 13 h 193"/>
                  <a:gd name="T72" fmla="*/ 45 w 146"/>
                  <a:gd name="T73" fmla="*/ 10 h 193"/>
                  <a:gd name="T74" fmla="*/ 14 w 146"/>
                  <a:gd name="T75" fmla="*/ 117 h 193"/>
                  <a:gd name="T76" fmla="*/ 20 w 146"/>
                  <a:gd name="T77" fmla="*/ 105 h 193"/>
                  <a:gd name="T78" fmla="*/ 32 w 146"/>
                  <a:gd name="T79" fmla="*/ 95 h 193"/>
                  <a:gd name="T80" fmla="*/ 32 w 146"/>
                  <a:gd name="T81" fmla="*/ 115 h 193"/>
                  <a:gd name="T82" fmla="*/ 21 w 146"/>
                  <a:gd name="T83" fmla="*/ 125 h 193"/>
                  <a:gd name="T84" fmla="*/ 29 w 146"/>
                  <a:gd name="T85" fmla="*/ 133 h 193"/>
                  <a:gd name="T86" fmla="*/ 61 w 146"/>
                  <a:gd name="T87" fmla="*/ 101 h 193"/>
                  <a:gd name="T88" fmla="*/ 61 w 146"/>
                  <a:gd name="T89" fmla="*/ 100 h 193"/>
                  <a:gd name="T90" fmla="*/ 64 w 146"/>
                  <a:gd name="T91" fmla="*/ 105 h 193"/>
                  <a:gd name="T92" fmla="*/ 63 w 146"/>
                  <a:gd name="T93" fmla="*/ 116 h 193"/>
                  <a:gd name="T94" fmla="*/ 52 w 146"/>
                  <a:gd name="T95" fmla="*/ 127 h 193"/>
                  <a:gd name="T96" fmla="*/ 52 w 146"/>
                  <a:gd name="T97" fmla="*/ 141 h 193"/>
                  <a:gd name="T98" fmla="*/ 41 w 146"/>
                  <a:gd name="T99" fmla="*/ 152 h 193"/>
                  <a:gd name="T100" fmla="*/ 41 w 146"/>
                  <a:gd name="T101" fmla="*/ 162 h 193"/>
                  <a:gd name="T102" fmla="*/ 62 w 146"/>
                  <a:gd name="T103" fmla="*/ 142 h 193"/>
                  <a:gd name="T104" fmla="*/ 76 w 146"/>
                  <a:gd name="T105" fmla="*/ 142 h 193"/>
                  <a:gd name="T106" fmla="*/ 76 w 146"/>
                  <a:gd name="T107" fmla="*/ 149 h 193"/>
                  <a:gd name="T108" fmla="*/ 66 w 146"/>
                  <a:gd name="T109" fmla="*/ 165 h 193"/>
                  <a:gd name="T110" fmla="*/ 64 w 146"/>
                  <a:gd name="T111" fmla="*/ 167 h 193"/>
                  <a:gd name="T112" fmla="*/ 64 w 146"/>
                  <a:gd name="T113" fmla="*/ 172 h 193"/>
                  <a:gd name="T114" fmla="*/ 14 w 146"/>
                  <a:gd name="T115" fmla="*/ 172 h 193"/>
                  <a:gd name="T116" fmla="*/ 14 w 146"/>
                  <a:gd name="T117" fmla="*/ 117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46" h="193">
                    <a:moveTo>
                      <a:pt x="10" y="182"/>
                    </a:moveTo>
                    <a:cubicBezTo>
                      <a:pt x="72" y="182"/>
                      <a:pt x="72" y="182"/>
                      <a:pt x="72" y="182"/>
                    </a:cubicBezTo>
                    <a:cubicBezTo>
                      <a:pt x="72" y="193"/>
                      <a:pt x="72" y="193"/>
                      <a:pt x="72" y="193"/>
                    </a:cubicBezTo>
                    <a:cubicBezTo>
                      <a:pt x="82" y="193"/>
                      <a:pt x="82" y="193"/>
                      <a:pt x="82" y="193"/>
                    </a:cubicBezTo>
                    <a:cubicBezTo>
                      <a:pt x="82" y="172"/>
                      <a:pt x="82" y="172"/>
                      <a:pt x="82" y="172"/>
                    </a:cubicBezTo>
                    <a:cubicBezTo>
                      <a:pt x="74" y="172"/>
                      <a:pt x="74" y="172"/>
                      <a:pt x="74" y="172"/>
                    </a:cubicBezTo>
                    <a:cubicBezTo>
                      <a:pt x="74" y="171"/>
                      <a:pt x="74" y="171"/>
                      <a:pt x="74" y="171"/>
                    </a:cubicBezTo>
                    <a:cubicBezTo>
                      <a:pt x="78" y="168"/>
                      <a:pt x="86" y="159"/>
                      <a:pt x="86" y="149"/>
                    </a:cubicBezTo>
                    <a:cubicBezTo>
                      <a:pt x="86" y="142"/>
                      <a:pt x="86" y="142"/>
                      <a:pt x="86" y="142"/>
                    </a:cubicBezTo>
                    <a:cubicBezTo>
                      <a:pt x="133" y="142"/>
                      <a:pt x="133" y="142"/>
                      <a:pt x="133" y="142"/>
                    </a:cubicBezTo>
                    <a:cubicBezTo>
                      <a:pt x="140" y="142"/>
                      <a:pt x="146" y="136"/>
                      <a:pt x="146" y="129"/>
                    </a:cubicBezTo>
                    <a:cubicBezTo>
                      <a:pt x="146" y="27"/>
                      <a:pt x="146" y="27"/>
                      <a:pt x="146" y="27"/>
                    </a:cubicBezTo>
                    <a:cubicBezTo>
                      <a:pt x="119" y="0"/>
                      <a:pt x="119" y="0"/>
                      <a:pt x="119" y="0"/>
                    </a:cubicBezTo>
                    <a:cubicBezTo>
                      <a:pt x="45" y="0"/>
                      <a:pt x="45" y="0"/>
                      <a:pt x="45" y="0"/>
                    </a:cubicBezTo>
                    <a:cubicBezTo>
                      <a:pt x="38" y="0"/>
                      <a:pt x="32" y="6"/>
                      <a:pt x="32" y="13"/>
                    </a:cubicBezTo>
                    <a:cubicBezTo>
                      <a:pt x="32" y="83"/>
                      <a:pt x="32" y="83"/>
                      <a:pt x="32" y="83"/>
                    </a:cubicBezTo>
                    <a:cubicBezTo>
                      <a:pt x="14" y="97"/>
                      <a:pt x="14" y="97"/>
                      <a:pt x="14" y="97"/>
                    </a:cubicBezTo>
                    <a:cubicBezTo>
                      <a:pt x="8" y="103"/>
                      <a:pt x="4" y="107"/>
                      <a:pt x="4" y="117"/>
                    </a:cubicBezTo>
                    <a:cubicBezTo>
                      <a:pt x="4" y="172"/>
                      <a:pt x="4" y="172"/>
                      <a:pt x="4" y="172"/>
                    </a:cubicBezTo>
                    <a:cubicBezTo>
                      <a:pt x="0" y="172"/>
                      <a:pt x="0" y="172"/>
                      <a:pt x="0" y="172"/>
                    </a:cubicBezTo>
                    <a:cubicBezTo>
                      <a:pt x="0" y="193"/>
                      <a:pt x="0" y="193"/>
                      <a:pt x="0" y="193"/>
                    </a:cubicBezTo>
                    <a:cubicBezTo>
                      <a:pt x="10" y="193"/>
                      <a:pt x="10" y="193"/>
                      <a:pt x="10" y="193"/>
                    </a:cubicBezTo>
                    <a:lnTo>
                      <a:pt x="10" y="182"/>
                    </a:lnTo>
                    <a:close/>
                    <a:moveTo>
                      <a:pt x="45" y="10"/>
                    </a:moveTo>
                    <a:cubicBezTo>
                      <a:pt x="115" y="10"/>
                      <a:pt x="115" y="10"/>
                      <a:pt x="115" y="10"/>
                    </a:cubicBezTo>
                    <a:cubicBezTo>
                      <a:pt x="136" y="31"/>
                      <a:pt x="136" y="31"/>
                      <a:pt x="136" y="31"/>
                    </a:cubicBezTo>
                    <a:cubicBezTo>
                      <a:pt x="136" y="129"/>
                      <a:pt x="136" y="129"/>
                      <a:pt x="136" y="129"/>
                    </a:cubicBezTo>
                    <a:cubicBezTo>
                      <a:pt x="136" y="131"/>
                      <a:pt x="135" y="132"/>
                      <a:pt x="133" y="132"/>
                    </a:cubicBezTo>
                    <a:cubicBezTo>
                      <a:pt x="62" y="132"/>
                      <a:pt x="62" y="132"/>
                      <a:pt x="62" y="132"/>
                    </a:cubicBezTo>
                    <a:cubicBezTo>
                      <a:pt x="62" y="131"/>
                      <a:pt x="62" y="131"/>
                      <a:pt x="62" y="131"/>
                    </a:cubicBezTo>
                    <a:cubicBezTo>
                      <a:pt x="71" y="122"/>
                      <a:pt x="71" y="122"/>
                      <a:pt x="71" y="122"/>
                    </a:cubicBezTo>
                    <a:cubicBezTo>
                      <a:pt x="71" y="122"/>
                      <a:pt x="71" y="122"/>
                      <a:pt x="71" y="122"/>
                    </a:cubicBezTo>
                    <a:cubicBezTo>
                      <a:pt x="78" y="113"/>
                      <a:pt x="75" y="100"/>
                      <a:pt x="68" y="94"/>
                    </a:cubicBezTo>
                    <a:cubicBezTo>
                      <a:pt x="64" y="89"/>
                      <a:pt x="58" y="89"/>
                      <a:pt x="53" y="93"/>
                    </a:cubicBezTo>
                    <a:cubicBezTo>
                      <a:pt x="42" y="105"/>
                      <a:pt x="42" y="105"/>
                      <a:pt x="42" y="105"/>
                    </a:cubicBezTo>
                    <a:cubicBezTo>
                      <a:pt x="42" y="13"/>
                      <a:pt x="42" y="13"/>
                      <a:pt x="42" y="13"/>
                    </a:cubicBezTo>
                    <a:cubicBezTo>
                      <a:pt x="42" y="11"/>
                      <a:pt x="43" y="10"/>
                      <a:pt x="45" y="10"/>
                    </a:cubicBezTo>
                    <a:close/>
                    <a:moveTo>
                      <a:pt x="14" y="117"/>
                    </a:moveTo>
                    <a:cubicBezTo>
                      <a:pt x="14" y="111"/>
                      <a:pt x="15" y="109"/>
                      <a:pt x="20" y="105"/>
                    </a:cubicBezTo>
                    <a:cubicBezTo>
                      <a:pt x="32" y="95"/>
                      <a:pt x="32" y="95"/>
                      <a:pt x="32" y="95"/>
                    </a:cubicBezTo>
                    <a:cubicBezTo>
                      <a:pt x="32" y="115"/>
                      <a:pt x="32" y="115"/>
                      <a:pt x="32" y="115"/>
                    </a:cubicBezTo>
                    <a:cubicBezTo>
                      <a:pt x="21" y="125"/>
                      <a:pt x="21" y="125"/>
                      <a:pt x="21" y="125"/>
                    </a:cubicBezTo>
                    <a:cubicBezTo>
                      <a:pt x="29" y="133"/>
                      <a:pt x="29" y="133"/>
                      <a:pt x="29" y="133"/>
                    </a:cubicBezTo>
                    <a:cubicBezTo>
                      <a:pt x="61" y="101"/>
                      <a:pt x="61" y="101"/>
                      <a:pt x="61" y="101"/>
                    </a:cubicBezTo>
                    <a:cubicBezTo>
                      <a:pt x="61" y="100"/>
                      <a:pt x="61" y="100"/>
                      <a:pt x="61" y="100"/>
                    </a:cubicBezTo>
                    <a:cubicBezTo>
                      <a:pt x="61" y="100"/>
                      <a:pt x="63" y="102"/>
                      <a:pt x="64" y="105"/>
                    </a:cubicBezTo>
                    <a:cubicBezTo>
                      <a:pt x="65" y="108"/>
                      <a:pt x="66" y="112"/>
                      <a:pt x="63" y="116"/>
                    </a:cubicBezTo>
                    <a:cubicBezTo>
                      <a:pt x="52" y="127"/>
                      <a:pt x="52" y="127"/>
                      <a:pt x="52" y="127"/>
                    </a:cubicBezTo>
                    <a:cubicBezTo>
                      <a:pt x="52" y="141"/>
                      <a:pt x="52" y="141"/>
                      <a:pt x="52" y="141"/>
                    </a:cubicBezTo>
                    <a:cubicBezTo>
                      <a:pt x="52" y="148"/>
                      <a:pt x="48" y="152"/>
                      <a:pt x="41" y="152"/>
                    </a:cubicBezTo>
                    <a:cubicBezTo>
                      <a:pt x="41" y="162"/>
                      <a:pt x="41" y="162"/>
                      <a:pt x="41" y="162"/>
                    </a:cubicBezTo>
                    <a:cubicBezTo>
                      <a:pt x="50" y="162"/>
                      <a:pt x="61" y="157"/>
                      <a:pt x="62" y="142"/>
                    </a:cubicBezTo>
                    <a:cubicBezTo>
                      <a:pt x="76" y="142"/>
                      <a:pt x="76" y="142"/>
                      <a:pt x="76" y="142"/>
                    </a:cubicBezTo>
                    <a:cubicBezTo>
                      <a:pt x="76" y="149"/>
                      <a:pt x="76" y="149"/>
                      <a:pt x="76" y="149"/>
                    </a:cubicBezTo>
                    <a:cubicBezTo>
                      <a:pt x="76" y="156"/>
                      <a:pt x="69" y="163"/>
                      <a:pt x="66" y="165"/>
                    </a:cubicBezTo>
                    <a:cubicBezTo>
                      <a:pt x="64" y="167"/>
                      <a:pt x="64" y="167"/>
                      <a:pt x="64" y="167"/>
                    </a:cubicBezTo>
                    <a:cubicBezTo>
                      <a:pt x="64" y="172"/>
                      <a:pt x="64" y="172"/>
                      <a:pt x="64" y="172"/>
                    </a:cubicBezTo>
                    <a:cubicBezTo>
                      <a:pt x="14" y="172"/>
                      <a:pt x="14" y="172"/>
                      <a:pt x="14" y="172"/>
                    </a:cubicBezTo>
                    <a:lnTo>
                      <a:pt x="14" y="11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69" name="Freeform 106">
                <a:extLst>
                  <a:ext uri="{FF2B5EF4-FFF2-40B4-BE49-F238E27FC236}">
                    <a16:creationId xmlns:a16="http://schemas.microsoft.com/office/drawing/2014/main" id="{5F089263-2018-4C83-98AB-324191D61AA5}"/>
                  </a:ext>
                </a:extLst>
              </p:cNvPr>
              <p:cNvSpPr>
                <a:spLocks/>
              </p:cNvSpPr>
              <p:nvPr/>
            </p:nvSpPr>
            <p:spPr bwMode="auto">
              <a:xfrm>
                <a:off x="9498013" y="1684338"/>
                <a:ext cx="80963" cy="80963"/>
              </a:xfrm>
              <a:custGeom>
                <a:avLst/>
                <a:gdLst>
                  <a:gd name="T0" fmla="*/ 51 w 51"/>
                  <a:gd name="T1" fmla="*/ 27 h 51"/>
                  <a:gd name="T2" fmla="*/ 24 w 51"/>
                  <a:gd name="T3" fmla="*/ 27 h 51"/>
                  <a:gd name="T4" fmla="*/ 24 w 51"/>
                  <a:gd name="T5" fmla="*/ 0 h 51"/>
                  <a:gd name="T6" fmla="*/ 0 w 51"/>
                  <a:gd name="T7" fmla="*/ 0 h 51"/>
                  <a:gd name="T8" fmla="*/ 0 w 51"/>
                  <a:gd name="T9" fmla="*/ 51 h 51"/>
                  <a:gd name="T10" fmla="*/ 51 w 51"/>
                  <a:gd name="T11" fmla="*/ 51 h 51"/>
                  <a:gd name="T12" fmla="*/ 51 w 51"/>
                  <a:gd name="T13" fmla="*/ 27 h 51"/>
                </a:gdLst>
                <a:ahLst/>
                <a:cxnLst>
                  <a:cxn ang="0">
                    <a:pos x="T0" y="T1"/>
                  </a:cxn>
                  <a:cxn ang="0">
                    <a:pos x="T2" y="T3"/>
                  </a:cxn>
                  <a:cxn ang="0">
                    <a:pos x="T4" y="T5"/>
                  </a:cxn>
                  <a:cxn ang="0">
                    <a:pos x="T6" y="T7"/>
                  </a:cxn>
                  <a:cxn ang="0">
                    <a:pos x="T8" y="T9"/>
                  </a:cxn>
                  <a:cxn ang="0">
                    <a:pos x="T10" y="T11"/>
                  </a:cxn>
                  <a:cxn ang="0">
                    <a:pos x="T12" y="T13"/>
                  </a:cxn>
                </a:cxnLst>
                <a:rect l="0" t="0" r="r" b="b"/>
                <a:pathLst>
                  <a:path w="51" h="51">
                    <a:moveTo>
                      <a:pt x="51" y="27"/>
                    </a:moveTo>
                    <a:lnTo>
                      <a:pt x="24" y="27"/>
                    </a:lnTo>
                    <a:lnTo>
                      <a:pt x="24" y="0"/>
                    </a:lnTo>
                    <a:lnTo>
                      <a:pt x="0" y="0"/>
                    </a:lnTo>
                    <a:lnTo>
                      <a:pt x="0" y="51"/>
                    </a:lnTo>
                    <a:lnTo>
                      <a:pt x="51" y="51"/>
                    </a:lnTo>
                    <a:lnTo>
                      <a:pt x="51" y="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2" name="Rectangle 107">
                <a:extLst>
                  <a:ext uri="{FF2B5EF4-FFF2-40B4-BE49-F238E27FC236}">
                    <a16:creationId xmlns:a16="http://schemas.microsoft.com/office/drawing/2014/main" id="{A67A01FA-10C5-472A-BE22-9817AB2CA86A}"/>
                  </a:ext>
                </a:extLst>
              </p:cNvPr>
              <p:cNvSpPr>
                <a:spLocks noChangeArrowheads="1"/>
              </p:cNvSpPr>
              <p:nvPr/>
            </p:nvSpPr>
            <p:spPr bwMode="auto">
              <a:xfrm>
                <a:off x="9317038" y="1819275"/>
                <a:ext cx="23018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73" name="Rectangle 108">
                <a:extLst>
                  <a:ext uri="{FF2B5EF4-FFF2-40B4-BE49-F238E27FC236}">
                    <a16:creationId xmlns:a16="http://schemas.microsoft.com/office/drawing/2014/main" id="{09FC08B8-91B4-4B31-9486-86240ED889AC}"/>
                  </a:ext>
                </a:extLst>
              </p:cNvPr>
              <p:cNvSpPr>
                <a:spLocks noChangeArrowheads="1"/>
              </p:cNvSpPr>
              <p:nvPr/>
            </p:nvSpPr>
            <p:spPr bwMode="auto">
              <a:xfrm>
                <a:off x="9317038" y="1881188"/>
                <a:ext cx="122238" cy="381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4" name="Oval 133">
              <a:extLst>
                <a:ext uri="{FF2B5EF4-FFF2-40B4-BE49-F238E27FC236}">
                  <a16:creationId xmlns:a16="http://schemas.microsoft.com/office/drawing/2014/main" id="{F1868E85-1C05-4085-9EE9-568750D4DA1A}"/>
                </a:ext>
              </a:extLst>
            </p:cNvPr>
            <p:cNvSpPr/>
            <p:nvPr/>
          </p:nvSpPr>
          <p:spPr>
            <a:xfrm>
              <a:off x="720008" y="1972250"/>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1" name="response rate logo">
            <a:extLst>
              <a:ext uri="{FF2B5EF4-FFF2-40B4-BE49-F238E27FC236}">
                <a16:creationId xmlns:a16="http://schemas.microsoft.com/office/drawing/2014/main" id="{85901ACF-D7E2-48F3-9AAE-910A0D9195C3}"/>
              </a:ext>
              <a:ext uri="{C183D7F6-B498-43B3-948B-1728B52AA6E4}">
                <adec:decorative xmlns:adec="http://schemas.microsoft.com/office/drawing/2017/decorative" val="1"/>
              </a:ext>
            </a:extLst>
          </p:cNvPr>
          <p:cNvGrpSpPr/>
          <p:nvPr/>
        </p:nvGrpSpPr>
        <p:grpSpPr>
          <a:xfrm>
            <a:off x="692718" y="3421289"/>
            <a:ext cx="417411" cy="417411"/>
            <a:chOff x="700357" y="2864173"/>
            <a:chExt cx="417411" cy="417411"/>
          </a:xfrm>
        </p:grpSpPr>
        <p:grpSp>
          <p:nvGrpSpPr>
            <p:cNvPr id="93" name="Group 92">
              <a:extLst>
                <a:ext uri="{FF2B5EF4-FFF2-40B4-BE49-F238E27FC236}">
                  <a16:creationId xmlns:a16="http://schemas.microsoft.com/office/drawing/2014/main" id="{EE96BCD7-4215-4E0B-8D4D-AC3E17CCCC8A}"/>
                </a:ext>
              </a:extLst>
            </p:cNvPr>
            <p:cNvGrpSpPr/>
            <p:nvPr/>
          </p:nvGrpSpPr>
          <p:grpSpPr>
            <a:xfrm>
              <a:off x="776382" y="2968270"/>
              <a:ext cx="265361" cy="209216"/>
              <a:chOff x="9157172" y="4148138"/>
              <a:chExt cx="712787" cy="561975"/>
            </a:xfrm>
            <a:solidFill>
              <a:schemeClr val="tx2">
                <a:lumMod val="75000"/>
              </a:schemeClr>
            </a:solidFill>
          </p:grpSpPr>
          <p:sp>
            <p:nvSpPr>
              <p:cNvPr id="94" name="Freeform 170">
                <a:extLst>
                  <a:ext uri="{FF2B5EF4-FFF2-40B4-BE49-F238E27FC236}">
                    <a16:creationId xmlns:a16="http://schemas.microsoft.com/office/drawing/2014/main" id="{6CD76740-17C4-451B-BF39-C1002B9DB11F}"/>
                  </a:ext>
                </a:extLst>
              </p:cNvPr>
              <p:cNvSpPr>
                <a:spLocks noEditPoints="1"/>
              </p:cNvSpPr>
              <p:nvPr/>
            </p:nvSpPr>
            <p:spPr bwMode="auto">
              <a:xfrm>
                <a:off x="9354022" y="4208463"/>
                <a:ext cx="106362" cy="106363"/>
              </a:xfrm>
              <a:custGeom>
                <a:avLst/>
                <a:gdLst>
                  <a:gd name="T0" fmla="*/ 20 w 67"/>
                  <a:gd name="T1" fmla="*/ 47 h 67"/>
                  <a:gd name="T2" fmla="*/ 47 w 67"/>
                  <a:gd name="T3" fmla="*/ 47 h 67"/>
                  <a:gd name="T4" fmla="*/ 47 w 67"/>
                  <a:gd name="T5" fmla="*/ 21 h 67"/>
                  <a:gd name="T6" fmla="*/ 20 w 67"/>
                  <a:gd name="T7" fmla="*/ 21 h 67"/>
                  <a:gd name="T8" fmla="*/ 20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20" y="47"/>
                    </a:moveTo>
                    <a:lnTo>
                      <a:pt x="47" y="47"/>
                    </a:lnTo>
                    <a:lnTo>
                      <a:pt x="47" y="21"/>
                    </a:lnTo>
                    <a:lnTo>
                      <a:pt x="20" y="21"/>
                    </a:lnTo>
                    <a:lnTo>
                      <a:pt x="20"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5" name="Freeform 171">
                <a:extLst>
                  <a:ext uri="{FF2B5EF4-FFF2-40B4-BE49-F238E27FC236}">
                    <a16:creationId xmlns:a16="http://schemas.microsoft.com/office/drawing/2014/main" id="{9FB28F67-1892-41AD-AD9B-43CB01C1DF32}"/>
                  </a:ext>
                </a:extLst>
              </p:cNvPr>
              <p:cNvSpPr>
                <a:spLocks noEditPoints="1"/>
              </p:cNvSpPr>
              <p:nvPr/>
            </p:nvSpPr>
            <p:spPr bwMode="auto">
              <a:xfrm>
                <a:off x="9354022" y="4346576"/>
                <a:ext cx="106362" cy="90488"/>
              </a:xfrm>
              <a:custGeom>
                <a:avLst/>
                <a:gdLst>
                  <a:gd name="T0" fmla="*/ 21 w 67"/>
                  <a:gd name="T1" fmla="*/ 39 h 57"/>
                  <a:gd name="T2" fmla="*/ 45 w 67"/>
                  <a:gd name="T3" fmla="*/ 39 h 57"/>
                  <a:gd name="T4" fmla="*/ 45 w 67"/>
                  <a:gd name="T5" fmla="*/ 17 h 57"/>
                  <a:gd name="T6" fmla="*/ 21 w 67"/>
                  <a:gd name="T7" fmla="*/ 17 h 57"/>
                  <a:gd name="T8" fmla="*/ 21 w 67"/>
                  <a:gd name="T9" fmla="*/ 39 h 57"/>
                  <a:gd name="T10" fmla="*/ 67 w 67"/>
                  <a:gd name="T11" fmla="*/ 57 h 57"/>
                  <a:gd name="T12" fmla="*/ 0 w 67"/>
                  <a:gd name="T13" fmla="*/ 57 h 57"/>
                  <a:gd name="T14" fmla="*/ 0 w 67"/>
                  <a:gd name="T15" fmla="*/ 0 h 57"/>
                  <a:gd name="T16" fmla="*/ 67 w 67"/>
                  <a:gd name="T17" fmla="*/ 0 h 57"/>
                  <a:gd name="T18" fmla="*/ 67 w 67"/>
                  <a:gd name="T19" fmla="*/ 57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57">
                    <a:moveTo>
                      <a:pt x="21" y="39"/>
                    </a:moveTo>
                    <a:lnTo>
                      <a:pt x="45" y="39"/>
                    </a:lnTo>
                    <a:lnTo>
                      <a:pt x="45" y="17"/>
                    </a:lnTo>
                    <a:lnTo>
                      <a:pt x="21" y="17"/>
                    </a:lnTo>
                    <a:lnTo>
                      <a:pt x="21" y="39"/>
                    </a:lnTo>
                    <a:close/>
                    <a:moveTo>
                      <a:pt x="67" y="57"/>
                    </a:moveTo>
                    <a:lnTo>
                      <a:pt x="0" y="57"/>
                    </a:lnTo>
                    <a:lnTo>
                      <a:pt x="0" y="0"/>
                    </a:lnTo>
                    <a:lnTo>
                      <a:pt x="67" y="0"/>
                    </a:lnTo>
                    <a:lnTo>
                      <a:pt x="67" y="5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6" name="Freeform 172">
                <a:extLst>
                  <a:ext uri="{FF2B5EF4-FFF2-40B4-BE49-F238E27FC236}">
                    <a16:creationId xmlns:a16="http://schemas.microsoft.com/office/drawing/2014/main" id="{537A8B92-3A1C-4E70-89F4-4B9C357C9884}"/>
                  </a:ext>
                </a:extLst>
              </p:cNvPr>
              <p:cNvSpPr>
                <a:spLocks noEditPoints="1"/>
              </p:cNvSpPr>
              <p:nvPr/>
            </p:nvSpPr>
            <p:spPr bwMode="auto">
              <a:xfrm>
                <a:off x="9490547" y="4208463"/>
                <a:ext cx="106362" cy="106363"/>
              </a:xfrm>
              <a:custGeom>
                <a:avLst/>
                <a:gdLst>
                  <a:gd name="T0" fmla="*/ 19 w 67"/>
                  <a:gd name="T1" fmla="*/ 47 h 67"/>
                  <a:gd name="T2" fmla="*/ 47 w 67"/>
                  <a:gd name="T3" fmla="*/ 47 h 67"/>
                  <a:gd name="T4" fmla="*/ 47 w 67"/>
                  <a:gd name="T5" fmla="*/ 21 h 67"/>
                  <a:gd name="T6" fmla="*/ 19 w 67"/>
                  <a:gd name="T7" fmla="*/ 21 h 67"/>
                  <a:gd name="T8" fmla="*/ 19 w 67"/>
                  <a:gd name="T9" fmla="*/ 47 h 67"/>
                  <a:gd name="T10" fmla="*/ 67 w 67"/>
                  <a:gd name="T11" fmla="*/ 67 h 67"/>
                  <a:gd name="T12" fmla="*/ 0 w 67"/>
                  <a:gd name="T13" fmla="*/ 67 h 67"/>
                  <a:gd name="T14" fmla="*/ 0 w 67"/>
                  <a:gd name="T15" fmla="*/ 0 h 67"/>
                  <a:gd name="T16" fmla="*/ 67 w 67"/>
                  <a:gd name="T17" fmla="*/ 0 h 67"/>
                  <a:gd name="T18" fmla="*/ 67 w 67"/>
                  <a:gd name="T19" fmla="*/ 67 h 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 h="67">
                    <a:moveTo>
                      <a:pt x="19" y="47"/>
                    </a:moveTo>
                    <a:lnTo>
                      <a:pt x="47" y="47"/>
                    </a:lnTo>
                    <a:lnTo>
                      <a:pt x="47" y="21"/>
                    </a:lnTo>
                    <a:lnTo>
                      <a:pt x="19" y="21"/>
                    </a:lnTo>
                    <a:lnTo>
                      <a:pt x="19" y="47"/>
                    </a:lnTo>
                    <a:close/>
                    <a:moveTo>
                      <a:pt x="67" y="67"/>
                    </a:moveTo>
                    <a:lnTo>
                      <a:pt x="0" y="67"/>
                    </a:lnTo>
                    <a:lnTo>
                      <a:pt x="0" y="0"/>
                    </a:lnTo>
                    <a:lnTo>
                      <a:pt x="67" y="0"/>
                    </a:lnTo>
                    <a:lnTo>
                      <a:pt x="67" y="6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7" name="Freeform 173">
                <a:extLst>
                  <a:ext uri="{FF2B5EF4-FFF2-40B4-BE49-F238E27FC236}">
                    <a16:creationId xmlns:a16="http://schemas.microsoft.com/office/drawing/2014/main" id="{8D2CB37E-3C09-4ACD-A53E-6FEA1CF33D10}"/>
                  </a:ext>
                </a:extLst>
              </p:cNvPr>
              <p:cNvSpPr>
                <a:spLocks/>
              </p:cNvSpPr>
              <p:nvPr/>
            </p:nvSpPr>
            <p:spPr bwMode="auto">
              <a:xfrm>
                <a:off x="9627072" y="4208463"/>
                <a:ext cx="92075" cy="92075"/>
              </a:xfrm>
              <a:custGeom>
                <a:avLst/>
                <a:gdLst>
                  <a:gd name="T0" fmla="*/ 18 w 58"/>
                  <a:gd name="T1" fmla="*/ 21 h 58"/>
                  <a:gd name="T2" fmla="*/ 39 w 58"/>
                  <a:gd name="T3" fmla="*/ 21 h 58"/>
                  <a:gd name="T4" fmla="*/ 39 w 58"/>
                  <a:gd name="T5" fmla="*/ 45 h 58"/>
                  <a:gd name="T6" fmla="*/ 50 w 58"/>
                  <a:gd name="T7" fmla="*/ 50 h 58"/>
                  <a:gd name="T8" fmla="*/ 58 w 58"/>
                  <a:gd name="T9" fmla="*/ 58 h 58"/>
                  <a:gd name="T10" fmla="*/ 58 w 58"/>
                  <a:gd name="T11" fmla="*/ 0 h 58"/>
                  <a:gd name="T12" fmla="*/ 0 w 58"/>
                  <a:gd name="T13" fmla="*/ 0 h 58"/>
                  <a:gd name="T14" fmla="*/ 0 w 58"/>
                  <a:gd name="T15" fmla="*/ 51 h 58"/>
                  <a:gd name="T16" fmla="*/ 10 w 58"/>
                  <a:gd name="T17" fmla="*/ 47 h 58"/>
                  <a:gd name="T18" fmla="*/ 18 w 58"/>
                  <a:gd name="T19" fmla="*/ 43 h 58"/>
                  <a:gd name="T20" fmla="*/ 18 w 58"/>
                  <a:gd name="T21" fmla="*/ 21 h 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58">
                    <a:moveTo>
                      <a:pt x="18" y="21"/>
                    </a:moveTo>
                    <a:lnTo>
                      <a:pt x="39" y="21"/>
                    </a:lnTo>
                    <a:lnTo>
                      <a:pt x="39" y="45"/>
                    </a:lnTo>
                    <a:lnTo>
                      <a:pt x="50" y="50"/>
                    </a:lnTo>
                    <a:lnTo>
                      <a:pt x="58" y="58"/>
                    </a:lnTo>
                    <a:lnTo>
                      <a:pt x="58" y="0"/>
                    </a:lnTo>
                    <a:lnTo>
                      <a:pt x="0" y="0"/>
                    </a:lnTo>
                    <a:lnTo>
                      <a:pt x="0" y="51"/>
                    </a:lnTo>
                    <a:lnTo>
                      <a:pt x="10" y="47"/>
                    </a:lnTo>
                    <a:lnTo>
                      <a:pt x="18" y="43"/>
                    </a:lnTo>
                    <a:lnTo>
                      <a:pt x="18" y="2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8" name="Freeform 174">
                <a:extLst>
                  <a:ext uri="{FF2B5EF4-FFF2-40B4-BE49-F238E27FC236}">
                    <a16:creationId xmlns:a16="http://schemas.microsoft.com/office/drawing/2014/main" id="{0B0E39A4-4089-4608-97A5-5559C53F8CD0}"/>
                  </a:ext>
                </a:extLst>
              </p:cNvPr>
              <p:cNvSpPr>
                <a:spLocks/>
              </p:cNvSpPr>
              <p:nvPr/>
            </p:nvSpPr>
            <p:spPr bwMode="auto">
              <a:xfrm>
                <a:off x="9217497" y="4360863"/>
                <a:ext cx="46037" cy="46038"/>
              </a:xfrm>
              <a:custGeom>
                <a:avLst/>
                <a:gdLst>
                  <a:gd name="T0" fmla="*/ 13 w 29"/>
                  <a:gd name="T1" fmla="*/ 0 h 29"/>
                  <a:gd name="T2" fmla="*/ 13 w 29"/>
                  <a:gd name="T3" fmla="*/ 0 h 29"/>
                  <a:gd name="T4" fmla="*/ 8 w 29"/>
                  <a:gd name="T5" fmla="*/ 2 h 29"/>
                  <a:gd name="T6" fmla="*/ 4 w 29"/>
                  <a:gd name="T7" fmla="*/ 5 h 29"/>
                  <a:gd name="T8" fmla="*/ 0 w 29"/>
                  <a:gd name="T9" fmla="*/ 10 h 29"/>
                  <a:gd name="T10" fmla="*/ 0 w 29"/>
                  <a:gd name="T11" fmla="*/ 14 h 29"/>
                  <a:gd name="T12" fmla="*/ 0 w 29"/>
                  <a:gd name="T13" fmla="*/ 19 h 29"/>
                  <a:gd name="T14" fmla="*/ 4 w 29"/>
                  <a:gd name="T15" fmla="*/ 26 h 29"/>
                  <a:gd name="T16" fmla="*/ 8 w 29"/>
                  <a:gd name="T17" fmla="*/ 29 h 29"/>
                  <a:gd name="T18" fmla="*/ 13 w 29"/>
                  <a:gd name="T19" fmla="*/ 29 h 29"/>
                  <a:gd name="T20" fmla="*/ 18 w 29"/>
                  <a:gd name="T21" fmla="*/ 29 h 29"/>
                  <a:gd name="T22" fmla="*/ 23 w 29"/>
                  <a:gd name="T23" fmla="*/ 26 h 29"/>
                  <a:gd name="T24" fmla="*/ 26 w 29"/>
                  <a:gd name="T25" fmla="*/ 19 h 29"/>
                  <a:gd name="T26" fmla="*/ 29 w 29"/>
                  <a:gd name="T27" fmla="*/ 14 h 29"/>
                  <a:gd name="T28" fmla="*/ 26 w 29"/>
                  <a:gd name="T29" fmla="*/ 10 h 29"/>
                  <a:gd name="T30" fmla="*/ 23 w 29"/>
                  <a:gd name="T31" fmla="*/ 5 h 29"/>
                  <a:gd name="T32" fmla="*/ 18 w 29"/>
                  <a:gd name="T33" fmla="*/ 2 h 29"/>
                  <a:gd name="T34" fmla="*/ 13 w 29"/>
                  <a:gd name="T35"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9" h="29">
                    <a:moveTo>
                      <a:pt x="13" y="0"/>
                    </a:moveTo>
                    <a:lnTo>
                      <a:pt x="13" y="0"/>
                    </a:lnTo>
                    <a:lnTo>
                      <a:pt x="8" y="2"/>
                    </a:lnTo>
                    <a:lnTo>
                      <a:pt x="4" y="5"/>
                    </a:lnTo>
                    <a:lnTo>
                      <a:pt x="0" y="10"/>
                    </a:lnTo>
                    <a:lnTo>
                      <a:pt x="0" y="14"/>
                    </a:lnTo>
                    <a:lnTo>
                      <a:pt x="0" y="19"/>
                    </a:lnTo>
                    <a:lnTo>
                      <a:pt x="4" y="26"/>
                    </a:lnTo>
                    <a:lnTo>
                      <a:pt x="8" y="29"/>
                    </a:lnTo>
                    <a:lnTo>
                      <a:pt x="13" y="29"/>
                    </a:lnTo>
                    <a:lnTo>
                      <a:pt x="18" y="29"/>
                    </a:lnTo>
                    <a:lnTo>
                      <a:pt x="23" y="26"/>
                    </a:lnTo>
                    <a:lnTo>
                      <a:pt x="26" y="19"/>
                    </a:lnTo>
                    <a:lnTo>
                      <a:pt x="29" y="14"/>
                    </a:lnTo>
                    <a:lnTo>
                      <a:pt x="26" y="10"/>
                    </a:lnTo>
                    <a:lnTo>
                      <a:pt x="23" y="5"/>
                    </a:lnTo>
                    <a:lnTo>
                      <a:pt x="18" y="2"/>
                    </a:lnTo>
                    <a:lnTo>
                      <a:pt x="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99" name="Freeform 175">
                <a:extLst>
                  <a:ext uri="{FF2B5EF4-FFF2-40B4-BE49-F238E27FC236}">
                    <a16:creationId xmlns:a16="http://schemas.microsoft.com/office/drawing/2014/main" id="{BFAE9DAF-7C88-4EB9-93B8-3132645032D4}"/>
                  </a:ext>
                </a:extLst>
              </p:cNvPr>
              <p:cNvSpPr>
                <a:spLocks noEditPoints="1"/>
              </p:cNvSpPr>
              <p:nvPr/>
            </p:nvSpPr>
            <p:spPr bwMode="auto">
              <a:xfrm>
                <a:off x="9157172" y="4148138"/>
                <a:ext cx="636587" cy="471488"/>
              </a:xfrm>
              <a:custGeom>
                <a:avLst/>
                <a:gdLst>
                  <a:gd name="T0" fmla="*/ 23 w 401"/>
                  <a:gd name="T1" fmla="*/ 265 h 297"/>
                  <a:gd name="T2" fmla="*/ 23 w 401"/>
                  <a:gd name="T3" fmla="*/ 32 h 297"/>
                  <a:gd name="T4" fmla="*/ 24 w 401"/>
                  <a:gd name="T5" fmla="*/ 29 h 297"/>
                  <a:gd name="T6" fmla="*/ 26 w 401"/>
                  <a:gd name="T7" fmla="*/ 24 h 297"/>
                  <a:gd name="T8" fmla="*/ 29 w 401"/>
                  <a:gd name="T9" fmla="*/ 24 h 297"/>
                  <a:gd name="T10" fmla="*/ 32 w 401"/>
                  <a:gd name="T11" fmla="*/ 23 h 297"/>
                  <a:gd name="T12" fmla="*/ 78 w 401"/>
                  <a:gd name="T13" fmla="*/ 23 h 297"/>
                  <a:gd name="T14" fmla="*/ 78 w 401"/>
                  <a:gd name="T15" fmla="*/ 274 h 297"/>
                  <a:gd name="T16" fmla="*/ 32 w 401"/>
                  <a:gd name="T17" fmla="*/ 274 h 297"/>
                  <a:gd name="T18" fmla="*/ 29 w 401"/>
                  <a:gd name="T19" fmla="*/ 273 h 297"/>
                  <a:gd name="T20" fmla="*/ 26 w 401"/>
                  <a:gd name="T21" fmla="*/ 270 h 297"/>
                  <a:gd name="T22" fmla="*/ 24 w 401"/>
                  <a:gd name="T23" fmla="*/ 268 h 297"/>
                  <a:gd name="T24" fmla="*/ 23 w 401"/>
                  <a:gd name="T25" fmla="*/ 265 h 297"/>
                  <a:gd name="T26" fmla="*/ 101 w 401"/>
                  <a:gd name="T27" fmla="*/ 274 h 297"/>
                  <a:gd name="T28" fmla="*/ 101 w 401"/>
                  <a:gd name="T29" fmla="*/ 23 h 297"/>
                  <a:gd name="T30" fmla="*/ 368 w 401"/>
                  <a:gd name="T31" fmla="*/ 23 h 297"/>
                  <a:gd name="T32" fmla="*/ 373 w 401"/>
                  <a:gd name="T33" fmla="*/ 24 h 297"/>
                  <a:gd name="T34" fmla="*/ 376 w 401"/>
                  <a:gd name="T35" fmla="*/ 24 h 297"/>
                  <a:gd name="T36" fmla="*/ 377 w 401"/>
                  <a:gd name="T37" fmla="*/ 29 h 297"/>
                  <a:gd name="T38" fmla="*/ 377 w 401"/>
                  <a:gd name="T39" fmla="*/ 32 h 297"/>
                  <a:gd name="T40" fmla="*/ 377 w 401"/>
                  <a:gd name="T41" fmla="*/ 184 h 297"/>
                  <a:gd name="T42" fmla="*/ 401 w 401"/>
                  <a:gd name="T43" fmla="*/ 187 h 297"/>
                  <a:gd name="T44" fmla="*/ 401 w 401"/>
                  <a:gd name="T45" fmla="*/ 32 h 297"/>
                  <a:gd name="T46" fmla="*/ 401 w 401"/>
                  <a:gd name="T47" fmla="*/ 24 h 297"/>
                  <a:gd name="T48" fmla="*/ 398 w 401"/>
                  <a:gd name="T49" fmla="*/ 19 h 297"/>
                  <a:gd name="T50" fmla="*/ 397 w 401"/>
                  <a:gd name="T51" fmla="*/ 15 h 297"/>
                  <a:gd name="T52" fmla="*/ 392 w 401"/>
                  <a:gd name="T53" fmla="*/ 10 h 297"/>
                  <a:gd name="T54" fmla="*/ 387 w 401"/>
                  <a:gd name="T55" fmla="*/ 5 h 297"/>
                  <a:gd name="T56" fmla="*/ 382 w 401"/>
                  <a:gd name="T57" fmla="*/ 2 h 297"/>
                  <a:gd name="T58" fmla="*/ 376 w 401"/>
                  <a:gd name="T59" fmla="*/ 0 h 297"/>
                  <a:gd name="T60" fmla="*/ 368 w 401"/>
                  <a:gd name="T61" fmla="*/ 0 h 297"/>
                  <a:gd name="T62" fmla="*/ 32 w 401"/>
                  <a:gd name="T63" fmla="*/ 0 h 297"/>
                  <a:gd name="T64" fmla="*/ 26 w 401"/>
                  <a:gd name="T65" fmla="*/ 0 h 297"/>
                  <a:gd name="T66" fmla="*/ 19 w 401"/>
                  <a:gd name="T67" fmla="*/ 2 h 297"/>
                  <a:gd name="T68" fmla="*/ 15 w 401"/>
                  <a:gd name="T69" fmla="*/ 5 h 297"/>
                  <a:gd name="T70" fmla="*/ 10 w 401"/>
                  <a:gd name="T71" fmla="*/ 10 h 297"/>
                  <a:gd name="T72" fmla="*/ 5 w 401"/>
                  <a:gd name="T73" fmla="*/ 15 h 297"/>
                  <a:gd name="T74" fmla="*/ 3 w 401"/>
                  <a:gd name="T75" fmla="*/ 19 h 297"/>
                  <a:gd name="T76" fmla="*/ 0 w 401"/>
                  <a:gd name="T77" fmla="*/ 24 h 297"/>
                  <a:gd name="T78" fmla="*/ 0 w 401"/>
                  <a:gd name="T79" fmla="*/ 32 h 297"/>
                  <a:gd name="T80" fmla="*/ 0 w 401"/>
                  <a:gd name="T81" fmla="*/ 265 h 297"/>
                  <a:gd name="T82" fmla="*/ 0 w 401"/>
                  <a:gd name="T83" fmla="*/ 270 h 297"/>
                  <a:gd name="T84" fmla="*/ 3 w 401"/>
                  <a:gd name="T85" fmla="*/ 274 h 297"/>
                  <a:gd name="T86" fmla="*/ 5 w 401"/>
                  <a:gd name="T87" fmla="*/ 282 h 297"/>
                  <a:gd name="T88" fmla="*/ 10 w 401"/>
                  <a:gd name="T89" fmla="*/ 287 h 297"/>
                  <a:gd name="T90" fmla="*/ 15 w 401"/>
                  <a:gd name="T91" fmla="*/ 290 h 297"/>
                  <a:gd name="T92" fmla="*/ 19 w 401"/>
                  <a:gd name="T93" fmla="*/ 294 h 297"/>
                  <a:gd name="T94" fmla="*/ 26 w 401"/>
                  <a:gd name="T95" fmla="*/ 295 h 297"/>
                  <a:gd name="T96" fmla="*/ 32 w 401"/>
                  <a:gd name="T97" fmla="*/ 297 h 297"/>
                  <a:gd name="T98" fmla="*/ 220 w 401"/>
                  <a:gd name="T99" fmla="*/ 297 h 297"/>
                  <a:gd name="T100" fmla="*/ 202 w 401"/>
                  <a:gd name="T101" fmla="*/ 274 h 297"/>
                  <a:gd name="T102" fmla="*/ 101 w 401"/>
                  <a:gd name="T103" fmla="*/ 274 h 2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401" h="297">
                    <a:moveTo>
                      <a:pt x="23" y="265"/>
                    </a:moveTo>
                    <a:lnTo>
                      <a:pt x="23" y="32"/>
                    </a:lnTo>
                    <a:lnTo>
                      <a:pt x="24" y="29"/>
                    </a:lnTo>
                    <a:lnTo>
                      <a:pt x="26" y="24"/>
                    </a:lnTo>
                    <a:lnTo>
                      <a:pt x="29" y="24"/>
                    </a:lnTo>
                    <a:lnTo>
                      <a:pt x="32" y="23"/>
                    </a:lnTo>
                    <a:lnTo>
                      <a:pt x="78" y="23"/>
                    </a:lnTo>
                    <a:lnTo>
                      <a:pt x="78" y="274"/>
                    </a:lnTo>
                    <a:lnTo>
                      <a:pt x="32" y="274"/>
                    </a:lnTo>
                    <a:lnTo>
                      <a:pt x="29" y="273"/>
                    </a:lnTo>
                    <a:lnTo>
                      <a:pt x="26" y="270"/>
                    </a:lnTo>
                    <a:lnTo>
                      <a:pt x="24" y="268"/>
                    </a:lnTo>
                    <a:lnTo>
                      <a:pt x="23" y="265"/>
                    </a:lnTo>
                    <a:close/>
                    <a:moveTo>
                      <a:pt x="101" y="274"/>
                    </a:moveTo>
                    <a:lnTo>
                      <a:pt x="101" y="23"/>
                    </a:lnTo>
                    <a:lnTo>
                      <a:pt x="368" y="23"/>
                    </a:lnTo>
                    <a:lnTo>
                      <a:pt x="373" y="24"/>
                    </a:lnTo>
                    <a:lnTo>
                      <a:pt x="376" y="24"/>
                    </a:lnTo>
                    <a:lnTo>
                      <a:pt x="377" y="29"/>
                    </a:lnTo>
                    <a:lnTo>
                      <a:pt x="377" y="32"/>
                    </a:lnTo>
                    <a:lnTo>
                      <a:pt x="377" y="184"/>
                    </a:lnTo>
                    <a:lnTo>
                      <a:pt x="401" y="187"/>
                    </a:lnTo>
                    <a:lnTo>
                      <a:pt x="401" y="32"/>
                    </a:lnTo>
                    <a:lnTo>
                      <a:pt x="401" y="24"/>
                    </a:lnTo>
                    <a:lnTo>
                      <a:pt x="398" y="19"/>
                    </a:lnTo>
                    <a:lnTo>
                      <a:pt x="397" y="15"/>
                    </a:lnTo>
                    <a:lnTo>
                      <a:pt x="392" y="10"/>
                    </a:lnTo>
                    <a:lnTo>
                      <a:pt x="387" y="5"/>
                    </a:lnTo>
                    <a:lnTo>
                      <a:pt x="382" y="2"/>
                    </a:lnTo>
                    <a:lnTo>
                      <a:pt x="376" y="0"/>
                    </a:lnTo>
                    <a:lnTo>
                      <a:pt x="368" y="0"/>
                    </a:lnTo>
                    <a:lnTo>
                      <a:pt x="32" y="0"/>
                    </a:lnTo>
                    <a:lnTo>
                      <a:pt x="26" y="0"/>
                    </a:lnTo>
                    <a:lnTo>
                      <a:pt x="19" y="2"/>
                    </a:lnTo>
                    <a:lnTo>
                      <a:pt x="15" y="5"/>
                    </a:lnTo>
                    <a:lnTo>
                      <a:pt x="10" y="10"/>
                    </a:lnTo>
                    <a:lnTo>
                      <a:pt x="5" y="15"/>
                    </a:lnTo>
                    <a:lnTo>
                      <a:pt x="3" y="19"/>
                    </a:lnTo>
                    <a:lnTo>
                      <a:pt x="0" y="24"/>
                    </a:lnTo>
                    <a:lnTo>
                      <a:pt x="0" y="32"/>
                    </a:lnTo>
                    <a:lnTo>
                      <a:pt x="0" y="265"/>
                    </a:lnTo>
                    <a:lnTo>
                      <a:pt x="0" y="270"/>
                    </a:lnTo>
                    <a:lnTo>
                      <a:pt x="3" y="274"/>
                    </a:lnTo>
                    <a:lnTo>
                      <a:pt x="5" y="282"/>
                    </a:lnTo>
                    <a:lnTo>
                      <a:pt x="10" y="287"/>
                    </a:lnTo>
                    <a:lnTo>
                      <a:pt x="15" y="290"/>
                    </a:lnTo>
                    <a:lnTo>
                      <a:pt x="19" y="294"/>
                    </a:lnTo>
                    <a:lnTo>
                      <a:pt x="26" y="295"/>
                    </a:lnTo>
                    <a:lnTo>
                      <a:pt x="32" y="297"/>
                    </a:lnTo>
                    <a:lnTo>
                      <a:pt x="220" y="297"/>
                    </a:lnTo>
                    <a:lnTo>
                      <a:pt x="202" y="274"/>
                    </a:lnTo>
                    <a:lnTo>
                      <a:pt x="101" y="27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00" name="Freeform 176">
                <a:extLst>
                  <a:ext uri="{FF2B5EF4-FFF2-40B4-BE49-F238E27FC236}">
                    <a16:creationId xmlns:a16="http://schemas.microsoft.com/office/drawing/2014/main" id="{B0A096A0-BD8F-40C7-B61E-3D2F387F1665}"/>
                  </a:ext>
                </a:extLst>
              </p:cNvPr>
              <p:cNvSpPr>
                <a:spLocks/>
              </p:cNvSpPr>
              <p:nvPr/>
            </p:nvSpPr>
            <p:spPr bwMode="auto">
              <a:xfrm>
                <a:off x="9506422" y="4300538"/>
                <a:ext cx="363537" cy="409575"/>
              </a:xfrm>
              <a:custGeom>
                <a:avLst/>
                <a:gdLst>
                  <a:gd name="T0" fmla="*/ 130 w 229"/>
                  <a:gd name="T1" fmla="*/ 94 h 258"/>
                  <a:gd name="T2" fmla="*/ 130 w 229"/>
                  <a:gd name="T3" fmla="*/ 25 h 258"/>
                  <a:gd name="T4" fmla="*/ 126 w 229"/>
                  <a:gd name="T5" fmla="*/ 13 h 258"/>
                  <a:gd name="T6" fmla="*/ 118 w 229"/>
                  <a:gd name="T7" fmla="*/ 5 h 258"/>
                  <a:gd name="T8" fmla="*/ 107 w 229"/>
                  <a:gd name="T9" fmla="*/ 0 h 258"/>
                  <a:gd name="T10" fmla="*/ 99 w 229"/>
                  <a:gd name="T11" fmla="*/ 0 h 258"/>
                  <a:gd name="T12" fmla="*/ 87 w 229"/>
                  <a:gd name="T13" fmla="*/ 1 h 258"/>
                  <a:gd name="T14" fmla="*/ 78 w 229"/>
                  <a:gd name="T15" fmla="*/ 8 h 258"/>
                  <a:gd name="T16" fmla="*/ 72 w 229"/>
                  <a:gd name="T17" fmla="*/ 17 h 258"/>
                  <a:gd name="T18" fmla="*/ 68 w 229"/>
                  <a:gd name="T19" fmla="*/ 30 h 258"/>
                  <a:gd name="T20" fmla="*/ 52 w 229"/>
                  <a:gd name="T21" fmla="*/ 129 h 258"/>
                  <a:gd name="T22" fmla="*/ 43 w 229"/>
                  <a:gd name="T23" fmla="*/ 123 h 258"/>
                  <a:gd name="T24" fmla="*/ 30 w 229"/>
                  <a:gd name="T25" fmla="*/ 121 h 258"/>
                  <a:gd name="T26" fmla="*/ 21 w 229"/>
                  <a:gd name="T27" fmla="*/ 123 h 258"/>
                  <a:gd name="T28" fmla="*/ 8 w 229"/>
                  <a:gd name="T29" fmla="*/ 129 h 258"/>
                  <a:gd name="T30" fmla="*/ 3 w 229"/>
                  <a:gd name="T31" fmla="*/ 137 h 258"/>
                  <a:gd name="T32" fmla="*/ 0 w 229"/>
                  <a:gd name="T33" fmla="*/ 147 h 258"/>
                  <a:gd name="T34" fmla="*/ 0 w 229"/>
                  <a:gd name="T35" fmla="*/ 159 h 258"/>
                  <a:gd name="T36" fmla="*/ 3 w 229"/>
                  <a:gd name="T37" fmla="*/ 169 h 258"/>
                  <a:gd name="T38" fmla="*/ 84 w 229"/>
                  <a:gd name="T39" fmla="*/ 255 h 258"/>
                  <a:gd name="T40" fmla="*/ 92 w 229"/>
                  <a:gd name="T41" fmla="*/ 258 h 258"/>
                  <a:gd name="T42" fmla="*/ 100 w 229"/>
                  <a:gd name="T43" fmla="*/ 255 h 258"/>
                  <a:gd name="T44" fmla="*/ 103 w 229"/>
                  <a:gd name="T45" fmla="*/ 247 h 258"/>
                  <a:gd name="T46" fmla="*/ 100 w 229"/>
                  <a:gd name="T47" fmla="*/ 239 h 258"/>
                  <a:gd name="T48" fmla="*/ 22 w 229"/>
                  <a:gd name="T49" fmla="*/ 156 h 258"/>
                  <a:gd name="T50" fmla="*/ 22 w 229"/>
                  <a:gd name="T51" fmla="*/ 150 h 258"/>
                  <a:gd name="T52" fmla="*/ 25 w 229"/>
                  <a:gd name="T53" fmla="*/ 145 h 258"/>
                  <a:gd name="T54" fmla="*/ 30 w 229"/>
                  <a:gd name="T55" fmla="*/ 143 h 258"/>
                  <a:gd name="T56" fmla="*/ 35 w 229"/>
                  <a:gd name="T57" fmla="*/ 145 h 258"/>
                  <a:gd name="T58" fmla="*/ 68 w 229"/>
                  <a:gd name="T59" fmla="*/ 177 h 258"/>
                  <a:gd name="T60" fmla="*/ 79 w 229"/>
                  <a:gd name="T61" fmla="*/ 177 h 258"/>
                  <a:gd name="T62" fmla="*/ 84 w 229"/>
                  <a:gd name="T63" fmla="*/ 174 h 258"/>
                  <a:gd name="T64" fmla="*/ 91 w 229"/>
                  <a:gd name="T65" fmla="*/ 156 h 258"/>
                  <a:gd name="T66" fmla="*/ 91 w 229"/>
                  <a:gd name="T67" fmla="*/ 30 h 258"/>
                  <a:gd name="T68" fmla="*/ 94 w 229"/>
                  <a:gd name="T69" fmla="*/ 25 h 258"/>
                  <a:gd name="T70" fmla="*/ 99 w 229"/>
                  <a:gd name="T71" fmla="*/ 22 h 258"/>
                  <a:gd name="T72" fmla="*/ 103 w 229"/>
                  <a:gd name="T73" fmla="*/ 22 h 258"/>
                  <a:gd name="T74" fmla="*/ 108 w 229"/>
                  <a:gd name="T75" fmla="*/ 27 h 258"/>
                  <a:gd name="T76" fmla="*/ 108 w 229"/>
                  <a:gd name="T77" fmla="*/ 115 h 258"/>
                  <a:gd name="T78" fmla="*/ 192 w 229"/>
                  <a:gd name="T79" fmla="*/ 129 h 258"/>
                  <a:gd name="T80" fmla="*/ 202 w 229"/>
                  <a:gd name="T81" fmla="*/ 135 h 258"/>
                  <a:gd name="T82" fmla="*/ 205 w 229"/>
                  <a:gd name="T83" fmla="*/ 145 h 258"/>
                  <a:gd name="T84" fmla="*/ 200 w 229"/>
                  <a:gd name="T85" fmla="*/ 241 h 258"/>
                  <a:gd name="T86" fmla="*/ 204 w 229"/>
                  <a:gd name="T87" fmla="*/ 252 h 258"/>
                  <a:gd name="T88" fmla="*/ 210 w 229"/>
                  <a:gd name="T89" fmla="*/ 255 h 258"/>
                  <a:gd name="T90" fmla="*/ 215 w 229"/>
                  <a:gd name="T91" fmla="*/ 253 h 258"/>
                  <a:gd name="T92" fmla="*/ 221 w 229"/>
                  <a:gd name="T93" fmla="*/ 249 h 258"/>
                  <a:gd name="T94" fmla="*/ 229 w 229"/>
                  <a:gd name="T95" fmla="*/ 154 h 258"/>
                  <a:gd name="T96" fmla="*/ 229 w 229"/>
                  <a:gd name="T97" fmla="*/ 142 h 258"/>
                  <a:gd name="T98" fmla="*/ 223 w 229"/>
                  <a:gd name="T99" fmla="*/ 124 h 258"/>
                  <a:gd name="T100" fmla="*/ 210 w 229"/>
                  <a:gd name="T101" fmla="*/ 111 h 258"/>
                  <a:gd name="T102" fmla="*/ 196 w 229"/>
                  <a:gd name="T103" fmla="*/ 105 h 25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229" h="258">
                    <a:moveTo>
                      <a:pt x="196" y="105"/>
                    </a:moveTo>
                    <a:lnTo>
                      <a:pt x="130" y="94"/>
                    </a:lnTo>
                    <a:lnTo>
                      <a:pt x="130" y="30"/>
                    </a:lnTo>
                    <a:lnTo>
                      <a:pt x="130" y="25"/>
                    </a:lnTo>
                    <a:lnTo>
                      <a:pt x="129" y="17"/>
                    </a:lnTo>
                    <a:lnTo>
                      <a:pt x="126" y="13"/>
                    </a:lnTo>
                    <a:lnTo>
                      <a:pt x="122" y="8"/>
                    </a:lnTo>
                    <a:lnTo>
                      <a:pt x="118" y="5"/>
                    </a:lnTo>
                    <a:lnTo>
                      <a:pt x="113" y="1"/>
                    </a:lnTo>
                    <a:lnTo>
                      <a:pt x="107" y="0"/>
                    </a:lnTo>
                    <a:lnTo>
                      <a:pt x="100" y="0"/>
                    </a:lnTo>
                    <a:lnTo>
                      <a:pt x="99" y="0"/>
                    </a:lnTo>
                    <a:lnTo>
                      <a:pt x="92" y="0"/>
                    </a:lnTo>
                    <a:lnTo>
                      <a:pt x="87" y="1"/>
                    </a:lnTo>
                    <a:lnTo>
                      <a:pt x="83" y="5"/>
                    </a:lnTo>
                    <a:lnTo>
                      <a:pt x="78" y="8"/>
                    </a:lnTo>
                    <a:lnTo>
                      <a:pt x="75" y="13"/>
                    </a:lnTo>
                    <a:lnTo>
                      <a:pt x="72" y="17"/>
                    </a:lnTo>
                    <a:lnTo>
                      <a:pt x="70" y="25"/>
                    </a:lnTo>
                    <a:lnTo>
                      <a:pt x="68" y="30"/>
                    </a:lnTo>
                    <a:lnTo>
                      <a:pt x="68" y="145"/>
                    </a:lnTo>
                    <a:lnTo>
                      <a:pt x="52" y="129"/>
                    </a:lnTo>
                    <a:lnTo>
                      <a:pt x="48" y="126"/>
                    </a:lnTo>
                    <a:lnTo>
                      <a:pt x="43" y="123"/>
                    </a:lnTo>
                    <a:lnTo>
                      <a:pt x="38" y="121"/>
                    </a:lnTo>
                    <a:lnTo>
                      <a:pt x="30" y="121"/>
                    </a:lnTo>
                    <a:lnTo>
                      <a:pt x="25" y="121"/>
                    </a:lnTo>
                    <a:lnTo>
                      <a:pt x="21" y="123"/>
                    </a:lnTo>
                    <a:lnTo>
                      <a:pt x="13" y="126"/>
                    </a:lnTo>
                    <a:lnTo>
                      <a:pt x="8" y="129"/>
                    </a:lnTo>
                    <a:lnTo>
                      <a:pt x="8" y="132"/>
                    </a:lnTo>
                    <a:lnTo>
                      <a:pt x="3" y="137"/>
                    </a:lnTo>
                    <a:lnTo>
                      <a:pt x="0" y="142"/>
                    </a:lnTo>
                    <a:lnTo>
                      <a:pt x="0" y="147"/>
                    </a:lnTo>
                    <a:lnTo>
                      <a:pt x="0" y="154"/>
                    </a:lnTo>
                    <a:lnTo>
                      <a:pt x="0" y="159"/>
                    </a:lnTo>
                    <a:lnTo>
                      <a:pt x="0" y="164"/>
                    </a:lnTo>
                    <a:lnTo>
                      <a:pt x="3" y="169"/>
                    </a:lnTo>
                    <a:lnTo>
                      <a:pt x="8" y="174"/>
                    </a:lnTo>
                    <a:lnTo>
                      <a:pt x="84" y="255"/>
                    </a:lnTo>
                    <a:lnTo>
                      <a:pt x="89" y="257"/>
                    </a:lnTo>
                    <a:lnTo>
                      <a:pt x="92" y="258"/>
                    </a:lnTo>
                    <a:lnTo>
                      <a:pt x="97" y="257"/>
                    </a:lnTo>
                    <a:lnTo>
                      <a:pt x="100" y="255"/>
                    </a:lnTo>
                    <a:lnTo>
                      <a:pt x="103" y="252"/>
                    </a:lnTo>
                    <a:lnTo>
                      <a:pt x="103" y="247"/>
                    </a:lnTo>
                    <a:lnTo>
                      <a:pt x="103" y="241"/>
                    </a:lnTo>
                    <a:lnTo>
                      <a:pt x="100" y="239"/>
                    </a:lnTo>
                    <a:lnTo>
                      <a:pt x="22" y="159"/>
                    </a:lnTo>
                    <a:lnTo>
                      <a:pt x="22" y="156"/>
                    </a:lnTo>
                    <a:lnTo>
                      <a:pt x="22" y="154"/>
                    </a:lnTo>
                    <a:lnTo>
                      <a:pt x="22" y="150"/>
                    </a:lnTo>
                    <a:lnTo>
                      <a:pt x="22" y="148"/>
                    </a:lnTo>
                    <a:lnTo>
                      <a:pt x="25" y="145"/>
                    </a:lnTo>
                    <a:lnTo>
                      <a:pt x="27" y="143"/>
                    </a:lnTo>
                    <a:lnTo>
                      <a:pt x="30" y="143"/>
                    </a:lnTo>
                    <a:lnTo>
                      <a:pt x="35" y="143"/>
                    </a:lnTo>
                    <a:lnTo>
                      <a:pt x="35" y="145"/>
                    </a:lnTo>
                    <a:lnTo>
                      <a:pt x="64" y="174"/>
                    </a:lnTo>
                    <a:lnTo>
                      <a:pt x="68" y="177"/>
                    </a:lnTo>
                    <a:lnTo>
                      <a:pt x="76" y="177"/>
                    </a:lnTo>
                    <a:lnTo>
                      <a:pt x="79" y="177"/>
                    </a:lnTo>
                    <a:lnTo>
                      <a:pt x="83" y="174"/>
                    </a:lnTo>
                    <a:lnTo>
                      <a:pt x="84" y="174"/>
                    </a:lnTo>
                    <a:lnTo>
                      <a:pt x="89" y="167"/>
                    </a:lnTo>
                    <a:lnTo>
                      <a:pt x="91" y="156"/>
                    </a:lnTo>
                    <a:lnTo>
                      <a:pt x="91" y="154"/>
                    </a:lnTo>
                    <a:lnTo>
                      <a:pt x="91" y="30"/>
                    </a:lnTo>
                    <a:lnTo>
                      <a:pt x="92" y="27"/>
                    </a:lnTo>
                    <a:lnTo>
                      <a:pt x="94" y="25"/>
                    </a:lnTo>
                    <a:lnTo>
                      <a:pt x="95" y="22"/>
                    </a:lnTo>
                    <a:lnTo>
                      <a:pt x="99" y="22"/>
                    </a:lnTo>
                    <a:lnTo>
                      <a:pt x="100" y="22"/>
                    </a:lnTo>
                    <a:lnTo>
                      <a:pt x="103" y="22"/>
                    </a:lnTo>
                    <a:lnTo>
                      <a:pt x="107" y="25"/>
                    </a:lnTo>
                    <a:lnTo>
                      <a:pt x="108" y="27"/>
                    </a:lnTo>
                    <a:lnTo>
                      <a:pt x="108" y="30"/>
                    </a:lnTo>
                    <a:lnTo>
                      <a:pt x="108" y="115"/>
                    </a:lnTo>
                    <a:lnTo>
                      <a:pt x="192" y="127"/>
                    </a:lnTo>
                    <a:lnTo>
                      <a:pt x="192" y="129"/>
                    </a:lnTo>
                    <a:lnTo>
                      <a:pt x="200" y="132"/>
                    </a:lnTo>
                    <a:lnTo>
                      <a:pt x="202" y="135"/>
                    </a:lnTo>
                    <a:lnTo>
                      <a:pt x="205" y="140"/>
                    </a:lnTo>
                    <a:lnTo>
                      <a:pt x="205" y="145"/>
                    </a:lnTo>
                    <a:lnTo>
                      <a:pt x="205" y="154"/>
                    </a:lnTo>
                    <a:lnTo>
                      <a:pt x="200" y="241"/>
                    </a:lnTo>
                    <a:lnTo>
                      <a:pt x="200" y="247"/>
                    </a:lnTo>
                    <a:lnTo>
                      <a:pt x="204" y="252"/>
                    </a:lnTo>
                    <a:lnTo>
                      <a:pt x="205" y="253"/>
                    </a:lnTo>
                    <a:lnTo>
                      <a:pt x="210" y="255"/>
                    </a:lnTo>
                    <a:lnTo>
                      <a:pt x="210" y="255"/>
                    </a:lnTo>
                    <a:lnTo>
                      <a:pt x="215" y="253"/>
                    </a:lnTo>
                    <a:lnTo>
                      <a:pt x="220" y="252"/>
                    </a:lnTo>
                    <a:lnTo>
                      <a:pt x="221" y="249"/>
                    </a:lnTo>
                    <a:lnTo>
                      <a:pt x="223" y="245"/>
                    </a:lnTo>
                    <a:lnTo>
                      <a:pt x="229" y="154"/>
                    </a:lnTo>
                    <a:lnTo>
                      <a:pt x="229" y="154"/>
                    </a:lnTo>
                    <a:lnTo>
                      <a:pt x="229" y="142"/>
                    </a:lnTo>
                    <a:lnTo>
                      <a:pt x="226" y="132"/>
                    </a:lnTo>
                    <a:lnTo>
                      <a:pt x="223" y="124"/>
                    </a:lnTo>
                    <a:lnTo>
                      <a:pt x="218" y="116"/>
                    </a:lnTo>
                    <a:lnTo>
                      <a:pt x="210" y="111"/>
                    </a:lnTo>
                    <a:lnTo>
                      <a:pt x="205" y="110"/>
                    </a:lnTo>
                    <a:lnTo>
                      <a:pt x="196" y="10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grpSp>
        <p:sp>
          <p:nvSpPr>
            <p:cNvPr id="135" name="Oval 134">
              <a:extLst>
                <a:ext uri="{FF2B5EF4-FFF2-40B4-BE49-F238E27FC236}">
                  <a16:creationId xmlns:a16="http://schemas.microsoft.com/office/drawing/2014/main" id="{1ACACE83-0CF0-4470-9939-E72974B4582B}"/>
                </a:ext>
              </a:extLst>
            </p:cNvPr>
            <p:cNvSpPr/>
            <p:nvPr/>
          </p:nvSpPr>
          <p:spPr>
            <a:xfrm>
              <a:off x="700357" y="2864173"/>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83" name="response_rate_%" descr="Pie chart showing religion breakdown for this NHS trust.">
            <a:extLst>
              <a:ext uri="{FF2B5EF4-FFF2-40B4-BE49-F238E27FC236}">
                <a16:creationId xmlns:a16="http://schemas.microsoft.com/office/drawing/2014/main" id="{2D715A54-7842-4823-8F87-D2308AE2BB34}"/>
              </a:ext>
            </a:extLst>
          </p:cNvPr>
          <p:cNvSpPr txBox="1"/>
          <p:nvPr/>
        </p:nvSpPr>
        <p:spPr>
          <a:xfrm>
            <a:off x="1240785" y="3173357"/>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41%</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179" name="no._invited_text" descr="Pie chart showing religion breakdown for this NHS trust.">
            <a:extLst>
              <a:ext uri="{FF2B5EF4-FFF2-40B4-BE49-F238E27FC236}">
                <a16:creationId xmlns:a16="http://schemas.microsoft.com/office/drawing/2014/main" id="{F64790F4-A2D2-4077-8645-A12CC4E723FF}"/>
              </a:ext>
            </a:extLst>
          </p:cNvPr>
          <p:cNvSpPr txBox="1"/>
          <p:nvPr/>
        </p:nvSpPr>
        <p:spPr>
          <a:xfrm>
            <a:off x="1098986" y="1483111"/>
            <a:ext cx="1007216"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2800" b="1" i="0" u="none" strike="noStrike" kern="1200" cap="none" spc="0" normalizeH="0" baseline="0" noProof="0">
                <a:ln>
                  <a:noFill/>
                </a:ln>
                <a:solidFill>
                  <a:srgbClr val="6D276A"/>
                </a:solidFill>
                <a:effectLst/>
                <a:uLnTx/>
                <a:uFillTx/>
                <a:latin typeface="Arial"/>
                <a:ea typeface="+mn-ea"/>
                <a:cs typeface="+mn-cs"/>
              </a:rPr>
              <a:t>1250</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70" name="invited_text">
            <a:extLst>
              <a:ext uri="{FF2B5EF4-FFF2-40B4-BE49-F238E27FC236}">
                <a16:creationId xmlns:a16="http://schemas.microsoft.com/office/drawing/2014/main" id="{9F4CC52C-B708-4794-B6A0-B299E9C56511}"/>
              </a:ext>
            </a:extLst>
          </p:cNvPr>
          <p:cNvSpPr txBox="1"/>
          <p:nvPr/>
        </p:nvSpPr>
        <p:spPr>
          <a:xfrm>
            <a:off x="2163386" y="1608196"/>
            <a:ext cx="2136748"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invited to take part</a:t>
            </a:r>
          </a:p>
        </p:txBody>
      </p:sp>
      <p:sp>
        <p:nvSpPr>
          <p:cNvPr id="180" name="no._completed_text" descr="Pie chart showing religion breakdown for this NHS trust.">
            <a:extLst>
              <a:ext uri="{FF2B5EF4-FFF2-40B4-BE49-F238E27FC236}">
                <a16:creationId xmlns:a16="http://schemas.microsoft.com/office/drawing/2014/main" id="{EF53C05F-EFFD-4611-A28C-F275098D0227}"/>
              </a:ext>
            </a:extLst>
          </p:cNvPr>
          <p:cNvSpPr txBox="1"/>
          <p:nvPr/>
        </p:nvSpPr>
        <p:spPr>
          <a:xfrm>
            <a:off x="1240785" y="1920029"/>
            <a:ext cx="865417" cy="437236"/>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lang="en-GB" sz="2800" b="1">
                <a:solidFill>
                  <a:srgbClr val="6D276A"/>
                </a:solidFill>
                <a:latin typeface="Arial"/>
              </a:rPr>
              <a:t>472</a:t>
            </a:r>
            <a:endParaRPr kumimoji="0" lang="en-GB" sz="2000" b="1" i="0" u="none" strike="noStrike" kern="1200" cap="none" spc="0" normalizeH="0" baseline="0" noProof="0" dirty="0">
              <a:ln>
                <a:noFill/>
              </a:ln>
              <a:solidFill>
                <a:prstClr val="black"/>
              </a:solidFill>
              <a:effectLst/>
              <a:uLnTx/>
              <a:uFillTx/>
              <a:latin typeface="Arial"/>
              <a:ea typeface="+mn-ea"/>
              <a:cs typeface="+mn-cs"/>
            </a:endParaRPr>
          </a:p>
        </p:txBody>
      </p:sp>
      <p:sp>
        <p:nvSpPr>
          <p:cNvPr id="91" name="completed_text">
            <a:extLst>
              <a:ext uri="{FF2B5EF4-FFF2-40B4-BE49-F238E27FC236}">
                <a16:creationId xmlns:a16="http://schemas.microsoft.com/office/drawing/2014/main" id="{5A45D473-3CCC-4019-8687-3665A73AD394}"/>
              </a:ext>
            </a:extLst>
          </p:cNvPr>
          <p:cNvSpPr txBox="1"/>
          <p:nvPr/>
        </p:nvSpPr>
        <p:spPr>
          <a:xfrm>
            <a:off x="2163386" y="2044157"/>
            <a:ext cx="1902505"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completed</a:t>
            </a:r>
          </a:p>
        </p:txBody>
      </p:sp>
      <p:grpSp>
        <p:nvGrpSpPr>
          <p:cNvPr id="9" name="take_part_logo">
            <a:extLst>
              <a:ext uri="{FF2B5EF4-FFF2-40B4-BE49-F238E27FC236}">
                <a16:creationId xmlns:a16="http://schemas.microsoft.com/office/drawing/2014/main" id="{4EBE655E-317C-4961-83EE-5BF3D8CB396A}"/>
              </a:ext>
              <a:ext uri="{C183D7F6-B498-43B3-948B-1728B52AA6E4}">
                <adec:decorative xmlns:adec="http://schemas.microsoft.com/office/drawing/2017/decorative" val="1"/>
              </a:ext>
            </a:extLst>
          </p:cNvPr>
          <p:cNvGrpSpPr/>
          <p:nvPr/>
        </p:nvGrpSpPr>
        <p:grpSpPr>
          <a:xfrm>
            <a:off x="714742" y="1537427"/>
            <a:ext cx="417411" cy="417411"/>
            <a:chOff x="134561" y="1761425"/>
            <a:chExt cx="417411" cy="417411"/>
          </a:xfrm>
        </p:grpSpPr>
        <p:grpSp>
          <p:nvGrpSpPr>
            <p:cNvPr id="126" name="Group 125">
              <a:extLst>
                <a:ext uri="{FF2B5EF4-FFF2-40B4-BE49-F238E27FC236}">
                  <a16:creationId xmlns:a16="http://schemas.microsoft.com/office/drawing/2014/main" id="{DA5455C7-9B23-4441-91D3-A72B312AD686}"/>
                </a:ext>
              </a:extLst>
            </p:cNvPr>
            <p:cNvGrpSpPr/>
            <p:nvPr/>
          </p:nvGrpSpPr>
          <p:grpSpPr>
            <a:xfrm>
              <a:off x="198539" y="1894620"/>
              <a:ext cx="289455" cy="151020"/>
              <a:chOff x="5407025" y="2968625"/>
              <a:chExt cx="730250" cy="381000"/>
            </a:xfrm>
            <a:solidFill>
              <a:schemeClr val="tx2">
                <a:lumMod val="75000"/>
              </a:schemeClr>
            </a:solidFill>
          </p:grpSpPr>
          <p:sp>
            <p:nvSpPr>
              <p:cNvPr id="127" name="Freeform 126">
                <a:extLst>
                  <a:ext uri="{FF2B5EF4-FFF2-40B4-BE49-F238E27FC236}">
                    <a16:creationId xmlns:a16="http://schemas.microsoft.com/office/drawing/2014/main" id="{C77BCA1B-69A9-42F1-9B4B-146980A079C1}"/>
                  </a:ext>
                </a:extLst>
              </p:cNvPr>
              <p:cNvSpPr>
                <a:spLocks noEditPoints="1"/>
              </p:cNvSpPr>
              <p:nvPr/>
            </p:nvSpPr>
            <p:spPr bwMode="auto">
              <a:xfrm>
                <a:off x="5594350" y="2968625"/>
                <a:ext cx="542925" cy="381000"/>
              </a:xfrm>
              <a:custGeom>
                <a:avLst/>
                <a:gdLst>
                  <a:gd name="T0" fmla="*/ 53 w 342"/>
                  <a:gd name="T1" fmla="*/ 0 h 240"/>
                  <a:gd name="T2" fmla="*/ 44 w 342"/>
                  <a:gd name="T3" fmla="*/ 2 h 240"/>
                  <a:gd name="T4" fmla="*/ 34 w 342"/>
                  <a:gd name="T5" fmla="*/ 6 h 240"/>
                  <a:gd name="T6" fmla="*/ 32 w 342"/>
                  <a:gd name="T7" fmla="*/ 10 h 240"/>
                  <a:gd name="T8" fmla="*/ 29 w 342"/>
                  <a:gd name="T9" fmla="*/ 13 h 240"/>
                  <a:gd name="T10" fmla="*/ 30 w 342"/>
                  <a:gd name="T11" fmla="*/ 20 h 240"/>
                  <a:gd name="T12" fmla="*/ 161 w 342"/>
                  <a:gd name="T13" fmla="*/ 137 h 240"/>
                  <a:gd name="T14" fmla="*/ 161 w 342"/>
                  <a:gd name="T15" fmla="*/ 137 h 240"/>
                  <a:gd name="T16" fmla="*/ 164 w 342"/>
                  <a:gd name="T17" fmla="*/ 139 h 240"/>
                  <a:gd name="T18" fmla="*/ 164 w 342"/>
                  <a:gd name="T19" fmla="*/ 139 h 240"/>
                  <a:gd name="T20" fmla="*/ 167 w 342"/>
                  <a:gd name="T21" fmla="*/ 139 h 240"/>
                  <a:gd name="T22" fmla="*/ 167 w 342"/>
                  <a:gd name="T23" fmla="*/ 139 h 240"/>
                  <a:gd name="T24" fmla="*/ 167 w 342"/>
                  <a:gd name="T25" fmla="*/ 139 h 240"/>
                  <a:gd name="T26" fmla="*/ 167 w 342"/>
                  <a:gd name="T27" fmla="*/ 139 h 240"/>
                  <a:gd name="T28" fmla="*/ 167 w 342"/>
                  <a:gd name="T29" fmla="*/ 139 h 240"/>
                  <a:gd name="T30" fmla="*/ 170 w 342"/>
                  <a:gd name="T31" fmla="*/ 139 h 240"/>
                  <a:gd name="T32" fmla="*/ 171 w 342"/>
                  <a:gd name="T33" fmla="*/ 139 h 240"/>
                  <a:gd name="T34" fmla="*/ 173 w 342"/>
                  <a:gd name="T35" fmla="*/ 137 h 240"/>
                  <a:gd name="T36" fmla="*/ 173 w 342"/>
                  <a:gd name="T37" fmla="*/ 137 h 240"/>
                  <a:gd name="T38" fmla="*/ 173 w 342"/>
                  <a:gd name="T39" fmla="*/ 137 h 240"/>
                  <a:gd name="T40" fmla="*/ 321 w 342"/>
                  <a:gd name="T41" fmla="*/ 30 h 240"/>
                  <a:gd name="T42" fmla="*/ 297 w 342"/>
                  <a:gd name="T43" fmla="*/ 209 h 240"/>
                  <a:gd name="T44" fmla="*/ 292 w 342"/>
                  <a:gd name="T45" fmla="*/ 218 h 240"/>
                  <a:gd name="T46" fmla="*/ 284 w 342"/>
                  <a:gd name="T47" fmla="*/ 220 h 240"/>
                  <a:gd name="T48" fmla="*/ 10 w 342"/>
                  <a:gd name="T49" fmla="*/ 220 h 240"/>
                  <a:gd name="T50" fmla="*/ 3 w 342"/>
                  <a:gd name="T51" fmla="*/ 223 h 240"/>
                  <a:gd name="T52" fmla="*/ 0 w 342"/>
                  <a:gd name="T53" fmla="*/ 230 h 240"/>
                  <a:gd name="T54" fmla="*/ 2 w 342"/>
                  <a:gd name="T55" fmla="*/ 235 h 240"/>
                  <a:gd name="T56" fmla="*/ 8 w 342"/>
                  <a:gd name="T57" fmla="*/ 240 h 240"/>
                  <a:gd name="T58" fmla="*/ 284 w 342"/>
                  <a:gd name="T59" fmla="*/ 240 h 240"/>
                  <a:gd name="T60" fmla="*/ 290 w 342"/>
                  <a:gd name="T61" fmla="*/ 240 h 240"/>
                  <a:gd name="T62" fmla="*/ 301 w 342"/>
                  <a:gd name="T63" fmla="*/ 236 h 240"/>
                  <a:gd name="T64" fmla="*/ 309 w 342"/>
                  <a:gd name="T65" fmla="*/ 227 h 240"/>
                  <a:gd name="T66" fmla="*/ 315 w 342"/>
                  <a:gd name="T67" fmla="*/ 218 h 240"/>
                  <a:gd name="T68" fmla="*/ 342 w 342"/>
                  <a:gd name="T69" fmla="*/ 29 h 240"/>
                  <a:gd name="T70" fmla="*/ 342 w 342"/>
                  <a:gd name="T71" fmla="*/ 23 h 240"/>
                  <a:gd name="T72" fmla="*/ 339 w 342"/>
                  <a:gd name="T73" fmla="*/ 13 h 240"/>
                  <a:gd name="T74" fmla="*/ 332 w 342"/>
                  <a:gd name="T75" fmla="*/ 6 h 240"/>
                  <a:gd name="T76" fmla="*/ 322 w 342"/>
                  <a:gd name="T77" fmla="*/ 2 h 240"/>
                  <a:gd name="T78" fmla="*/ 316 w 342"/>
                  <a:gd name="T79" fmla="*/ 0 h 240"/>
                  <a:gd name="T80" fmla="*/ 58 w 342"/>
                  <a:gd name="T81" fmla="*/ 20 h 240"/>
                  <a:gd name="T82" fmla="*/ 168 w 342"/>
                  <a:gd name="T83" fmla="*/ 11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42" h="240">
                    <a:moveTo>
                      <a:pt x="316" y="0"/>
                    </a:moveTo>
                    <a:lnTo>
                      <a:pt x="53" y="0"/>
                    </a:lnTo>
                    <a:lnTo>
                      <a:pt x="53" y="0"/>
                    </a:lnTo>
                    <a:lnTo>
                      <a:pt x="44" y="2"/>
                    </a:lnTo>
                    <a:lnTo>
                      <a:pt x="40" y="3"/>
                    </a:lnTo>
                    <a:lnTo>
                      <a:pt x="34" y="6"/>
                    </a:lnTo>
                    <a:lnTo>
                      <a:pt x="34" y="6"/>
                    </a:lnTo>
                    <a:lnTo>
                      <a:pt x="32" y="10"/>
                    </a:lnTo>
                    <a:lnTo>
                      <a:pt x="32" y="10"/>
                    </a:lnTo>
                    <a:lnTo>
                      <a:pt x="29" y="13"/>
                    </a:lnTo>
                    <a:lnTo>
                      <a:pt x="29" y="17"/>
                    </a:lnTo>
                    <a:lnTo>
                      <a:pt x="30" y="20"/>
                    </a:lnTo>
                    <a:lnTo>
                      <a:pt x="32" y="23"/>
                    </a:lnTo>
                    <a:lnTo>
                      <a:pt x="161" y="137"/>
                    </a:lnTo>
                    <a:lnTo>
                      <a:pt x="161" y="137"/>
                    </a:lnTo>
                    <a:lnTo>
                      <a:pt x="161" y="137"/>
                    </a:lnTo>
                    <a:lnTo>
                      <a:pt x="161" y="137"/>
                    </a:lnTo>
                    <a:lnTo>
                      <a:pt x="164" y="139"/>
                    </a:lnTo>
                    <a:lnTo>
                      <a:pt x="164" y="139"/>
                    </a:lnTo>
                    <a:lnTo>
                      <a:pt x="164" y="139"/>
                    </a:lnTo>
                    <a:lnTo>
                      <a:pt x="164" y="139"/>
                    </a:lnTo>
                    <a:lnTo>
                      <a:pt x="167" y="139"/>
                    </a:lnTo>
                    <a:lnTo>
                      <a:pt x="167" y="139"/>
                    </a:lnTo>
                    <a:lnTo>
                      <a:pt x="167" y="139"/>
                    </a:lnTo>
                    <a:lnTo>
                      <a:pt x="167" y="139"/>
                    </a:lnTo>
                    <a:lnTo>
                      <a:pt x="167" y="139"/>
                    </a:lnTo>
                    <a:lnTo>
                      <a:pt x="167" y="139"/>
                    </a:lnTo>
                    <a:lnTo>
                      <a:pt x="167" y="139"/>
                    </a:lnTo>
                    <a:lnTo>
                      <a:pt x="167" y="139"/>
                    </a:lnTo>
                    <a:lnTo>
                      <a:pt x="167" y="139"/>
                    </a:lnTo>
                    <a:lnTo>
                      <a:pt x="167" y="139"/>
                    </a:lnTo>
                    <a:lnTo>
                      <a:pt x="170" y="139"/>
                    </a:lnTo>
                    <a:lnTo>
                      <a:pt x="170" y="139"/>
                    </a:lnTo>
                    <a:lnTo>
                      <a:pt x="171" y="139"/>
                    </a:lnTo>
                    <a:lnTo>
                      <a:pt x="171" y="139"/>
                    </a:lnTo>
                    <a:lnTo>
                      <a:pt x="173" y="137"/>
                    </a:lnTo>
                    <a:lnTo>
                      <a:pt x="173" y="137"/>
                    </a:lnTo>
                    <a:lnTo>
                      <a:pt x="173" y="137"/>
                    </a:lnTo>
                    <a:lnTo>
                      <a:pt x="173" y="137"/>
                    </a:lnTo>
                    <a:lnTo>
                      <a:pt x="173" y="137"/>
                    </a:lnTo>
                    <a:lnTo>
                      <a:pt x="173" y="137"/>
                    </a:lnTo>
                    <a:lnTo>
                      <a:pt x="321" y="30"/>
                    </a:lnTo>
                    <a:lnTo>
                      <a:pt x="297" y="209"/>
                    </a:lnTo>
                    <a:lnTo>
                      <a:pt x="297" y="209"/>
                    </a:lnTo>
                    <a:lnTo>
                      <a:pt x="295" y="213"/>
                    </a:lnTo>
                    <a:lnTo>
                      <a:pt x="292" y="218"/>
                    </a:lnTo>
                    <a:lnTo>
                      <a:pt x="288" y="219"/>
                    </a:lnTo>
                    <a:lnTo>
                      <a:pt x="284" y="220"/>
                    </a:lnTo>
                    <a:lnTo>
                      <a:pt x="10" y="220"/>
                    </a:lnTo>
                    <a:lnTo>
                      <a:pt x="10" y="220"/>
                    </a:lnTo>
                    <a:lnTo>
                      <a:pt x="8" y="222"/>
                    </a:lnTo>
                    <a:lnTo>
                      <a:pt x="3" y="223"/>
                    </a:lnTo>
                    <a:lnTo>
                      <a:pt x="2" y="226"/>
                    </a:lnTo>
                    <a:lnTo>
                      <a:pt x="0" y="230"/>
                    </a:lnTo>
                    <a:lnTo>
                      <a:pt x="0" y="230"/>
                    </a:lnTo>
                    <a:lnTo>
                      <a:pt x="2" y="235"/>
                    </a:lnTo>
                    <a:lnTo>
                      <a:pt x="3" y="237"/>
                    </a:lnTo>
                    <a:lnTo>
                      <a:pt x="8" y="240"/>
                    </a:lnTo>
                    <a:lnTo>
                      <a:pt x="10" y="240"/>
                    </a:lnTo>
                    <a:lnTo>
                      <a:pt x="284" y="240"/>
                    </a:lnTo>
                    <a:lnTo>
                      <a:pt x="284" y="240"/>
                    </a:lnTo>
                    <a:lnTo>
                      <a:pt x="290" y="240"/>
                    </a:lnTo>
                    <a:lnTo>
                      <a:pt x="295" y="239"/>
                    </a:lnTo>
                    <a:lnTo>
                      <a:pt x="301" y="236"/>
                    </a:lnTo>
                    <a:lnTo>
                      <a:pt x="305" y="232"/>
                    </a:lnTo>
                    <a:lnTo>
                      <a:pt x="309" y="227"/>
                    </a:lnTo>
                    <a:lnTo>
                      <a:pt x="312" y="223"/>
                    </a:lnTo>
                    <a:lnTo>
                      <a:pt x="315" y="218"/>
                    </a:lnTo>
                    <a:lnTo>
                      <a:pt x="316" y="212"/>
                    </a:lnTo>
                    <a:lnTo>
                      <a:pt x="342" y="29"/>
                    </a:lnTo>
                    <a:lnTo>
                      <a:pt x="342" y="29"/>
                    </a:lnTo>
                    <a:lnTo>
                      <a:pt x="342" y="23"/>
                    </a:lnTo>
                    <a:lnTo>
                      <a:pt x="340" y="19"/>
                    </a:lnTo>
                    <a:lnTo>
                      <a:pt x="339" y="13"/>
                    </a:lnTo>
                    <a:lnTo>
                      <a:pt x="336" y="9"/>
                    </a:lnTo>
                    <a:lnTo>
                      <a:pt x="332" y="6"/>
                    </a:lnTo>
                    <a:lnTo>
                      <a:pt x="328" y="3"/>
                    </a:lnTo>
                    <a:lnTo>
                      <a:pt x="322" y="2"/>
                    </a:lnTo>
                    <a:lnTo>
                      <a:pt x="316" y="0"/>
                    </a:lnTo>
                    <a:lnTo>
                      <a:pt x="316" y="0"/>
                    </a:lnTo>
                    <a:close/>
                    <a:moveTo>
                      <a:pt x="168" y="116"/>
                    </a:moveTo>
                    <a:lnTo>
                      <a:pt x="58" y="20"/>
                    </a:lnTo>
                    <a:lnTo>
                      <a:pt x="301" y="20"/>
                    </a:lnTo>
                    <a:lnTo>
                      <a:pt x="168" y="11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8" name="Freeform 127">
                <a:extLst>
                  <a:ext uri="{FF2B5EF4-FFF2-40B4-BE49-F238E27FC236}">
                    <a16:creationId xmlns:a16="http://schemas.microsoft.com/office/drawing/2014/main" id="{0CF8E1D5-B9E9-4A46-8667-AA3F243E061D}"/>
                  </a:ext>
                </a:extLst>
              </p:cNvPr>
              <p:cNvSpPr>
                <a:spLocks/>
              </p:cNvSpPr>
              <p:nvPr/>
            </p:nvSpPr>
            <p:spPr bwMode="auto">
              <a:xfrm>
                <a:off x="5516563" y="3228975"/>
                <a:ext cx="246063" cy="31750"/>
              </a:xfrm>
              <a:custGeom>
                <a:avLst/>
                <a:gdLst>
                  <a:gd name="T0" fmla="*/ 155 w 155"/>
                  <a:gd name="T1" fmla="*/ 10 h 20"/>
                  <a:gd name="T2" fmla="*/ 155 w 155"/>
                  <a:gd name="T3" fmla="*/ 10 h 20"/>
                  <a:gd name="T4" fmla="*/ 155 w 155"/>
                  <a:gd name="T5" fmla="*/ 7 h 20"/>
                  <a:gd name="T6" fmla="*/ 152 w 155"/>
                  <a:gd name="T7" fmla="*/ 3 h 20"/>
                  <a:gd name="T8" fmla="*/ 150 w 155"/>
                  <a:gd name="T9" fmla="*/ 1 h 20"/>
                  <a:gd name="T10" fmla="*/ 145 w 155"/>
                  <a:gd name="T11" fmla="*/ 0 h 20"/>
                  <a:gd name="T12" fmla="*/ 10 w 155"/>
                  <a:gd name="T13" fmla="*/ 0 h 20"/>
                  <a:gd name="T14" fmla="*/ 10 w 155"/>
                  <a:gd name="T15" fmla="*/ 0 h 20"/>
                  <a:gd name="T16" fmla="*/ 7 w 155"/>
                  <a:gd name="T17" fmla="*/ 1 h 20"/>
                  <a:gd name="T18" fmla="*/ 3 w 155"/>
                  <a:gd name="T19" fmla="*/ 3 h 20"/>
                  <a:gd name="T20" fmla="*/ 2 w 155"/>
                  <a:gd name="T21" fmla="*/ 7 h 20"/>
                  <a:gd name="T22" fmla="*/ 0 w 155"/>
                  <a:gd name="T23" fmla="*/ 10 h 20"/>
                  <a:gd name="T24" fmla="*/ 0 w 155"/>
                  <a:gd name="T25" fmla="*/ 10 h 20"/>
                  <a:gd name="T26" fmla="*/ 2 w 155"/>
                  <a:gd name="T27" fmla="*/ 14 h 20"/>
                  <a:gd name="T28" fmla="*/ 3 w 155"/>
                  <a:gd name="T29" fmla="*/ 17 h 20"/>
                  <a:gd name="T30" fmla="*/ 7 w 155"/>
                  <a:gd name="T31" fmla="*/ 20 h 20"/>
                  <a:gd name="T32" fmla="*/ 10 w 155"/>
                  <a:gd name="T33" fmla="*/ 20 h 20"/>
                  <a:gd name="T34" fmla="*/ 145 w 155"/>
                  <a:gd name="T35" fmla="*/ 20 h 20"/>
                  <a:gd name="T36" fmla="*/ 145 w 155"/>
                  <a:gd name="T37" fmla="*/ 20 h 20"/>
                  <a:gd name="T38" fmla="*/ 150 w 155"/>
                  <a:gd name="T39" fmla="*/ 20 h 20"/>
                  <a:gd name="T40" fmla="*/ 152 w 155"/>
                  <a:gd name="T41" fmla="*/ 17 h 20"/>
                  <a:gd name="T42" fmla="*/ 155 w 155"/>
                  <a:gd name="T43" fmla="*/ 14 h 20"/>
                  <a:gd name="T44" fmla="*/ 155 w 155"/>
                  <a:gd name="T45" fmla="*/ 10 h 20"/>
                  <a:gd name="T46" fmla="*/ 155 w 15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5" h="20">
                    <a:moveTo>
                      <a:pt x="155" y="10"/>
                    </a:moveTo>
                    <a:lnTo>
                      <a:pt x="155" y="10"/>
                    </a:lnTo>
                    <a:lnTo>
                      <a:pt x="155" y="7"/>
                    </a:lnTo>
                    <a:lnTo>
                      <a:pt x="152" y="3"/>
                    </a:lnTo>
                    <a:lnTo>
                      <a:pt x="150" y="1"/>
                    </a:lnTo>
                    <a:lnTo>
                      <a:pt x="145" y="0"/>
                    </a:lnTo>
                    <a:lnTo>
                      <a:pt x="10" y="0"/>
                    </a:lnTo>
                    <a:lnTo>
                      <a:pt x="10" y="0"/>
                    </a:lnTo>
                    <a:lnTo>
                      <a:pt x="7" y="1"/>
                    </a:lnTo>
                    <a:lnTo>
                      <a:pt x="3" y="3"/>
                    </a:lnTo>
                    <a:lnTo>
                      <a:pt x="2" y="7"/>
                    </a:lnTo>
                    <a:lnTo>
                      <a:pt x="0" y="10"/>
                    </a:lnTo>
                    <a:lnTo>
                      <a:pt x="0" y="10"/>
                    </a:lnTo>
                    <a:lnTo>
                      <a:pt x="2" y="14"/>
                    </a:lnTo>
                    <a:lnTo>
                      <a:pt x="3" y="17"/>
                    </a:lnTo>
                    <a:lnTo>
                      <a:pt x="7" y="20"/>
                    </a:lnTo>
                    <a:lnTo>
                      <a:pt x="10" y="20"/>
                    </a:lnTo>
                    <a:lnTo>
                      <a:pt x="145" y="20"/>
                    </a:lnTo>
                    <a:lnTo>
                      <a:pt x="145" y="20"/>
                    </a:lnTo>
                    <a:lnTo>
                      <a:pt x="150" y="20"/>
                    </a:lnTo>
                    <a:lnTo>
                      <a:pt x="152" y="17"/>
                    </a:lnTo>
                    <a:lnTo>
                      <a:pt x="155" y="14"/>
                    </a:lnTo>
                    <a:lnTo>
                      <a:pt x="155" y="10"/>
                    </a:lnTo>
                    <a:lnTo>
                      <a:pt x="15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29" name="Freeform 128">
                <a:extLst>
                  <a:ext uri="{FF2B5EF4-FFF2-40B4-BE49-F238E27FC236}">
                    <a16:creationId xmlns:a16="http://schemas.microsoft.com/office/drawing/2014/main" id="{86D38524-5882-411A-8368-EE86CF42AF12}"/>
                  </a:ext>
                </a:extLst>
              </p:cNvPr>
              <p:cNvSpPr>
                <a:spLocks/>
              </p:cNvSpPr>
              <p:nvPr/>
            </p:nvSpPr>
            <p:spPr bwMode="auto">
              <a:xfrm>
                <a:off x="5407025" y="3152775"/>
                <a:ext cx="309563" cy="31750"/>
              </a:xfrm>
              <a:custGeom>
                <a:avLst/>
                <a:gdLst>
                  <a:gd name="T0" fmla="*/ 195 w 195"/>
                  <a:gd name="T1" fmla="*/ 10 h 20"/>
                  <a:gd name="T2" fmla="*/ 195 w 195"/>
                  <a:gd name="T3" fmla="*/ 10 h 20"/>
                  <a:gd name="T4" fmla="*/ 195 w 195"/>
                  <a:gd name="T5" fmla="*/ 6 h 20"/>
                  <a:gd name="T6" fmla="*/ 192 w 195"/>
                  <a:gd name="T7" fmla="*/ 3 h 20"/>
                  <a:gd name="T8" fmla="*/ 189 w 195"/>
                  <a:gd name="T9" fmla="*/ 1 h 20"/>
                  <a:gd name="T10" fmla="*/ 185 w 195"/>
                  <a:gd name="T11" fmla="*/ 0 h 20"/>
                  <a:gd name="T12" fmla="*/ 10 w 195"/>
                  <a:gd name="T13" fmla="*/ 0 h 20"/>
                  <a:gd name="T14" fmla="*/ 10 w 195"/>
                  <a:gd name="T15" fmla="*/ 0 h 20"/>
                  <a:gd name="T16" fmla="*/ 6 w 195"/>
                  <a:gd name="T17" fmla="*/ 1 h 20"/>
                  <a:gd name="T18" fmla="*/ 3 w 195"/>
                  <a:gd name="T19" fmla="*/ 3 h 20"/>
                  <a:gd name="T20" fmla="*/ 0 w 195"/>
                  <a:gd name="T21" fmla="*/ 6 h 20"/>
                  <a:gd name="T22" fmla="*/ 0 w 195"/>
                  <a:gd name="T23" fmla="*/ 10 h 20"/>
                  <a:gd name="T24" fmla="*/ 0 w 195"/>
                  <a:gd name="T25" fmla="*/ 10 h 20"/>
                  <a:gd name="T26" fmla="*/ 0 w 195"/>
                  <a:gd name="T27" fmla="*/ 14 h 20"/>
                  <a:gd name="T28" fmla="*/ 3 w 195"/>
                  <a:gd name="T29" fmla="*/ 17 h 20"/>
                  <a:gd name="T30" fmla="*/ 6 w 195"/>
                  <a:gd name="T31" fmla="*/ 20 h 20"/>
                  <a:gd name="T32" fmla="*/ 10 w 195"/>
                  <a:gd name="T33" fmla="*/ 20 h 20"/>
                  <a:gd name="T34" fmla="*/ 185 w 195"/>
                  <a:gd name="T35" fmla="*/ 20 h 20"/>
                  <a:gd name="T36" fmla="*/ 185 w 195"/>
                  <a:gd name="T37" fmla="*/ 20 h 20"/>
                  <a:gd name="T38" fmla="*/ 189 w 195"/>
                  <a:gd name="T39" fmla="*/ 20 h 20"/>
                  <a:gd name="T40" fmla="*/ 192 w 195"/>
                  <a:gd name="T41" fmla="*/ 17 h 20"/>
                  <a:gd name="T42" fmla="*/ 195 w 195"/>
                  <a:gd name="T43" fmla="*/ 14 h 20"/>
                  <a:gd name="T44" fmla="*/ 195 w 195"/>
                  <a:gd name="T45" fmla="*/ 10 h 20"/>
                  <a:gd name="T46" fmla="*/ 195 w 195"/>
                  <a:gd name="T4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95" h="20">
                    <a:moveTo>
                      <a:pt x="195" y="10"/>
                    </a:moveTo>
                    <a:lnTo>
                      <a:pt x="195" y="10"/>
                    </a:lnTo>
                    <a:lnTo>
                      <a:pt x="195" y="6"/>
                    </a:lnTo>
                    <a:lnTo>
                      <a:pt x="192" y="3"/>
                    </a:lnTo>
                    <a:lnTo>
                      <a:pt x="189" y="1"/>
                    </a:lnTo>
                    <a:lnTo>
                      <a:pt x="185" y="0"/>
                    </a:lnTo>
                    <a:lnTo>
                      <a:pt x="10" y="0"/>
                    </a:lnTo>
                    <a:lnTo>
                      <a:pt x="10" y="0"/>
                    </a:lnTo>
                    <a:lnTo>
                      <a:pt x="6" y="1"/>
                    </a:lnTo>
                    <a:lnTo>
                      <a:pt x="3" y="3"/>
                    </a:lnTo>
                    <a:lnTo>
                      <a:pt x="0" y="6"/>
                    </a:lnTo>
                    <a:lnTo>
                      <a:pt x="0" y="10"/>
                    </a:lnTo>
                    <a:lnTo>
                      <a:pt x="0" y="10"/>
                    </a:lnTo>
                    <a:lnTo>
                      <a:pt x="0" y="14"/>
                    </a:lnTo>
                    <a:lnTo>
                      <a:pt x="3" y="17"/>
                    </a:lnTo>
                    <a:lnTo>
                      <a:pt x="6" y="20"/>
                    </a:lnTo>
                    <a:lnTo>
                      <a:pt x="10" y="20"/>
                    </a:lnTo>
                    <a:lnTo>
                      <a:pt x="185" y="20"/>
                    </a:lnTo>
                    <a:lnTo>
                      <a:pt x="185" y="20"/>
                    </a:lnTo>
                    <a:lnTo>
                      <a:pt x="189" y="20"/>
                    </a:lnTo>
                    <a:lnTo>
                      <a:pt x="192" y="17"/>
                    </a:lnTo>
                    <a:lnTo>
                      <a:pt x="195" y="14"/>
                    </a:lnTo>
                    <a:lnTo>
                      <a:pt x="195" y="10"/>
                    </a:lnTo>
                    <a:lnTo>
                      <a:pt x="195" y="1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sp>
            <p:nvSpPr>
              <p:cNvPr id="130" name="Freeform 129">
                <a:extLst>
                  <a:ext uri="{FF2B5EF4-FFF2-40B4-BE49-F238E27FC236}">
                    <a16:creationId xmlns:a16="http://schemas.microsoft.com/office/drawing/2014/main" id="{1CED1DDA-F031-4C1E-9B39-867E053CE0DF}"/>
                  </a:ext>
                </a:extLst>
              </p:cNvPr>
              <p:cNvSpPr>
                <a:spLocks/>
              </p:cNvSpPr>
              <p:nvPr/>
            </p:nvSpPr>
            <p:spPr bwMode="auto">
              <a:xfrm>
                <a:off x="5489575" y="3076575"/>
                <a:ext cx="157163" cy="31750"/>
              </a:xfrm>
              <a:custGeom>
                <a:avLst/>
                <a:gdLst>
                  <a:gd name="T0" fmla="*/ 10 w 99"/>
                  <a:gd name="T1" fmla="*/ 20 h 20"/>
                  <a:gd name="T2" fmla="*/ 89 w 99"/>
                  <a:gd name="T3" fmla="*/ 20 h 20"/>
                  <a:gd name="T4" fmla="*/ 89 w 99"/>
                  <a:gd name="T5" fmla="*/ 20 h 20"/>
                  <a:gd name="T6" fmla="*/ 93 w 99"/>
                  <a:gd name="T7" fmla="*/ 18 h 20"/>
                  <a:gd name="T8" fmla="*/ 96 w 99"/>
                  <a:gd name="T9" fmla="*/ 17 h 20"/>
                  <a:gd name="T10" fmla="*/ 99 w 99"/>
                  <a:gd name="T11" fmla="*/ 14 h 20"/>
                  <a:gd name="T12" fmla="*/ 99 w 99"/>
                  <a:gd name="T13" fmla="*/ 10 h 20"/>
                  <a:gd name="T14" fmla="*/ 99 w 99"/>
                  <a:gd name="T15" fmla="*/ 10 h 20"/>
                  <a:gd name="T16" fmla="*/ 99 w 99"/>
                  <a:gd name="T17" fmla="*/ 6 h 20"/>
                  <a:gd name="T18" fmla="*/ 96 w 99"/>
                  <a:gd name="T19" fmla="*/ 3 h 20"/>
                  <a:gd name="T20" fmla="*/ 93 w 99"/>
                  <a:gd name="T21" fmla="*/ 2 h 20"/>
                  <a:gd name="T22" fmla="*/ 89 w 99"/>
                  <a:gd name="T23" fmla="*/ 0 h 20"/>
                  <a:gd name="T24" fmla="*/ 10 w 99"/>
                  <a:gd name="T25" fmla="*/ 0 h 20"/>
                  <a:gd name="T26" fmla="*/ 10 w 99"/>
                  <a:gd name="T27" fmla="*/ 0 h 20"/>
                  <a:gd name="T28" fmla="*/ 6 w 99"/>
                  <a:gd name="T29" fmla="*/ 2 h 20"/>
                  <a:gd name="T30" fmla="*/ 3 w 99"/>
                  <a:gd name="T31" fmla="*/ 3 h 20"/>
                  <a:gd name="T32" fmla="*/ 0 w 99"/>
                  <a:gd name="T33" fmla="*/ 6 h 20"/>
                  <a:gd name="T34" fmla="*/ 0 w 99"/>
                  <a:gd name="T35" fmla="*/ 10 h 20"/>
                  <a:gd name="T36" fmla="*/ 0 w 99"/>
                  <a:gd name="T37" fmla="*/ 10 h 20"/>
                  <a:gd name="T38" fmla="*/ 0 w 99"/>
                  <a:gd name="T39" fmla="*/ 14 h 20"/>
                  <a:gd name="T40" fmla="*/ 3 w 99"/>
                  <a:gd name="T41" fmla="*/ 17 h 20"/>
                  <a:gd name="T42" fmla="*/ 6 w 99"/>
                  <a:gd name="T43" fmla="*/ 18 h 20"/>
                  <a:gd name="T44" fmla="*/ 10 w 99"/>
                  <a:gd name="T45" fmla="*/ 20 h 20"/>
                  <a:gd name="T46" fmla="*/ 10 w 99"/>
                  <a:gd name="T47"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99" h="20">
                    <a:moveTo>
                      <a:pt x="10" y="20"/>
                    </a:moveTo>
                    <a:lnTo>
                      <a:pt x="89" y="20"/>
                    </a:lnTo>
                    <a:lnTo>
                      <a:pt x="89" y="20"/>
                    </a:lnTo>
                    <a:lnTo>
                      <a:pt x="93" y="18"/>
                    </a:lnTo>
                    <a:lnTo>
                      <a:pt x="96" y="17"/>
                    </a:lnTo>
                    <a:lnTo>
                      <a:pt x="99" y="14"/>
                    </a:lnTo>
                    <a:lnTo>
                      <a:pt x="99" y="10"/>
                    </a:lnTo>
                    <a:lnTo>
                      <a:pt x="99" y="10"/>
                    </a:lnTo>
                    <a:lnTo>
                      <a:pt x="99" y="6"/>
                    </a:lnTo>
                    <a:lnTo>
                      <a:pt x="96" y="3"/>
                    </a:lnTo>
                    <a:lnTo>
                      <a:pt x="93" y="2"/>
                    </a:lnTo>
                    <a:lnTo>
                      <a:pt x="89" y="0"/>
                    </a:lnTo>
                    <a:lnTo>
                      <a:pt x="10" y="0"/>
                    </a:lnTo>
                    <a:lnTo>
                      <a:pt x="10" y="0"/>
                    </a:lnTo>
                    <a:lnTo>
                      <a:pt x="6" y="2"/>
                    </a:lnTo>
                    <a:lnTo>
                      <a:pt x="3" y="3"/>
                    </a:lnTo>
                    <a:lnTo>
                      <a:pt x="0" y="6"/>
                    </a:lnTo>
                    <a:lnTo>
                      <a:pt x="0" y="10"/>
                    </a:lnTo>
                    <a:lnTo>
                      <a:pt x="0" y="10"/>
                    </a:lnTo>
                    <a:lnTo>
                      <a:pt x="0" y="14"/>
                    </a:lnTo>
                    <a:lnTo>
                      <a:pt x="3" y="17"/>
                    </a:lnTo>
                    <a:lnTo>
                      <a:pt x="6" y="18"/>
                    </a:lnTo>
                    <a:lnTo>
                      <a:pt x="10" y="20"/>
                    </a:lnTo>
                    <a:lnTo>
                      <a:pt x="10" y="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Arial"/>
                  <a:ea typeface="+mn-ea"/>
                  <a:cs typeface="+mn-cs"/>
                </a:endParaRPr>
              </a:p>
            </p:txBody>
          </p:sp>
        </p:grpSp>
        <p:sp>
          <p:nvSpPr>
            <p:cNvPr id="4" name="Oval 3">
              <a:extLst>
                <a:ext uri="{FF2B5EF4-FFF2-40B4-BE49-F238E27FC236}">
                  <a16:creationId xmlns:a16="http://schemas.microsoft.com/office/drawing/2014/main" id="{E9CE2C59-5890-4E04-9A31-BEB7DBAEC7DC}"/>
                </a:ext>
              </a:extLst>
            </p:cNvPr>
            <p:cNvSpPr/>
            <p:nvPr/>
          </p:nvSpPr>
          <p:spPr>
            <a:xfrm>
              <a:off x="134561" y="1761425"/>
              <a:ext cx="417411" cy="417411"/>
            </a:xfrm>
            <a:prstGeom prst="ellipse">
              <a:avLst/>
            </a:prstGeom>
            <a:noFill/>
            <a:ln>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107" name="rr_trustaverage_text">
            <a:extLst>
              <a:ext uri="{FF2B5EF4-FFF2-40B4-BE49-F238E27FC236}">
                <a16:creationId xmlns:a16="http://schemas.microsoft.com/office/drawing/2014/main" id="{1761B5D8-F921-4787-B6F8-502736A37BF5}"/>
              </a:ext>
            </a:extLst>
          </p:cNvPr>
          <p:cNvSpPr txBox="1"/>
          <p:nvPr/>
        </p:nvSpPr>
        <p:spPr>
          <a:xfrm>
            <a:off x="2163386" y="3621533"/>
            <a:ext cx="181030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average response rate for all trusts</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01" name="emergency_admission_text">
            <a:extLst>
              <a:ext uri="{FF2B5EF4-FFF2-40B4-BE49-F238E27FC236}">
                <a16:creationId xmlns:a16="http://schemas.microsoft.com/office/drawing/2014/main" id="{3893E5C3-87FF-4423-898E-6E2B5F2B849F}"/>
              </a:ext>
            </a:extLst>
          </p:cNvPr>
          <p:cNvSpPr txBox="1"/>
          <p:nvPr/>
        </p:nvSpPr>
        <p:spPr>
          <a:xfrm>
            <a:off x="2149755" y="2480855"/>
            <a:ext cx="1948853"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urgent/emergency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6" name="urg_emerg admission" descr="Pie chart showing religion breakdown for this NHS trust.">
            <a:extLst>
              <a:ext uri="{FF2B5EF4-FFF2-40B4-BE49-F238E27FC236}">
                <a16:creationId xmlns:a16="http://schemas.microsoft.com/office/drawing/2014/main" id="{0A5641DC-89B7-7365-EF25-C7A24C8BAE29}"/>
              </a:ext>
            </a:extLst>
          </p:cNvPr>
          <p:cNvSpPr txBox="1"/>
          <p:nvPr/>
        </p:nvSpPr>
        <p:spPr>
          <a:xfrm>
            <a:off x="589774" y="2419908"/>
            <a:ext cx="1485353" cy="648896"/>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82%</a:t>
            </a:r>
            <a:endParaRPr lang="en-GB" sz="1600" dirty="0">
              <a:solidFill>
                <a:srgbClr val="6D276A"/>
              </a:solidFill>
              <a:latin typeface="Arial"/>
            </a:endParaRPr>
          </a:p>
          <a:p>
            <a:pPr lvl="0" algn="r">
              <a:lnSpc>
                <a:spcPct val="110000"/>
              </a:lnSpc>
              <a:spcBef>
                <a:spcPts val="400"/>
              </a:spcBef>
              <a:spcAft>
                <a:spcPts val="600"/>
              </a:spcAft>
              <a:defRPr/>
            </a:pPr>
            <a:endParaRPr kumimoji="0" lang="en-GB" sz="1600" i="0" u="none" strike="noStrike" kern="1200" cap="none" spc="0" normalizeH="0" baseline="0" noProof="0" dirty="0">
              <a:ln>
                <a:noFill/>
              </a:ln>
              <a:solidFill>
                <a:srgbClr val="6D276A"/>
              </a:solidFill>
              <a:effectLst/>
              <a:uLnTx/>
              <a:uFillTx/>
              <a:latin typeface="Arial"/>
              <a:ea typeface="+mn-ea"/>
              <a:cs typeface="+mn-cs"/>
            </a:endParaRPr>
          </a:p>
        </p:txBody>
      </p:sp>
      <p:sp>
        <p:nvSpPr>
          <p:cNvPr id="105" name="rr_text">
            <a:extLst>
              <a:ext uri="{FF2B5EF4-FFF2-40B4-BE49-F238E27FC236}">
                <a16:creationId xmlns:a16="http://schemas.microsoft.com/office/drawing/2014/main" id="{41EB9088-5661-4756-9FFE-E0C519BF9AC2}"/>
              </a:ext>
            </a:extLst>
          </p:cNvPr>
          <p:cNvSpPr txBox="1"/>
          <p:nvPr/>
        </p:nvSpPr>
        <p:spPr>
          <a:xfrm>
            <a:off x="2163386" y="3268041"/>
            <a:ext cx="1969854" cy="218586"/>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spcBef>
                <a:spcPts val="400"/>
              </a:spcBef>
              <a:spcAft>
                <a:spcPts val="400"/>
              </a:spcAft>
              <a:buClrTx/>
              <a:buSzTx/>
              <a:buFontTx/>
              <a:buNone/>
              <a:tabLst/>
              <a:defRPr/>
            </a:pPr>
            <a:r>
              <a:rPr kumimoji="0" lang="en-GB" sz="1400" b="1" i="0" u="none" strike="noStrike" kern="1200" cap="none" spc="0" normalizeH="0" baseline="0" noProof="0" dirty="0">
                <a:ln>
                  <a:noFill/>
                </a:ln>
                <a:solidFill>
                  <a:prstClr val="black"/>
                </a:solidFill>
                <a:effectLst/>
                <a:uLnTx/>
                <a:uFillTx/>
                <a:latin typeface="Arial"/>
                <a:ea typeface="+mn-ea"/>
                <a:cs typeface="+mn-cs"/>
              </a:rPr>
              <a:t>response rate</a:t>
            </a:r>
          </a:p>
        </p:txBody>
      </p:sp>
      <p:sp>
        <p:nvSpPr>
          <p:cNvPr id="109" name="rr_lastyear_text">
            <a:extLst>
              <a:ext uri="{FF2B5EF4-FFF2-40B4-BE49-F238E27FC236}">
                <a16:creationId xmlns:a16="http://schemas.microsoft.com/office/drawing/2014/main" id="{0FC961B9-63D2-4A64-83E7-12AD0852E746}"/>
              </a:ext>
            </a:extLst>
          </p:cNvPr>
          <p:cNvSpPr txBox="1"/>
          <p:nvPr/>
        </p:nvSpPr>
        <p:spPr>
          <a:xfrm>
            <a:off x="2163386" y="3865762"/>
            <a:ext cx="2043767"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response rate for your trust last year</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184" name="avg_response_rate" descr="Pie chart showing religion breakdown for this NHS trust.">
            <a:extLst>
              <a:ext uri="{FF2B5EF4-FFF2-40B4-BE49-F238E27FC236}">
                <a16:creationId xmlns:a16="http://schemas.microsoft.com/office/drawing/2014/main" id="{20B8222A-4DC4-435A-A78B-AA639CCF1E8B}"/>
              </a:ext>
            </a:extLst>
          </p:cNvPr>
          <p:cNvSpPr txBox="1"/>
          <p:nvPr/>
        </p:nvSpPr>
        <p:spPr>
          <a:xfrm>
            <a:off x="1240785" y="3566871"/>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38%</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6" name="previous_response_rate" descr="Pie chart showing religion breakdown for this NHS trust.">
            <a:extLst>
              <a:ext uri="{FF2B5EF4-FFF2-40B4-BE49-F238E27FC236}">
                <a16:creationId xmlns:a16="http://schemas.microsoft.com/office/drawing/2014/main" id="{9A902B97-02F3-C36B-C963-1218A56B52BF}"/>
              </a:ext>
            </a:extLst>
          </p:cNvPr>
          <p:cNvSpPr txBox="1"/>
          <p:nvPr/>
        </p:nvSpPr>
        <p:spPr>
          <a:xfrm>
            <a:off x="1223041" y="3821498"/>
            <a:ext cx="865417" cy="249812"/>
          </a:xfrm>
          <a:prstGeom prst="rect">
            <a:avLst/>
          </a:prstGeom>
          <a:noFill/>
        </p:spPr>
        <p:txBody>
          <a:bodyPr wrap="square" lIns="0" tIns="0" rIns="0" bIns="0" rtlCol="0">
            <a:spAutoFit/>
          </a:bodyPr>
          <a:lstStyle/>
          <a:p>
            <a:pPr marL="0" marR="0" lvl="0" indent="0" algn="r" defTabSz="914400" rtl="0" eaLnBrk="1" fontAlgn="auto" latinLnBrk="0" hangingPunct="1">
              <a:lnSpc>
                <a:spcPct val="110000"/>
              </a:lnSpc>
              <a:spcBef>
                <a:spcPts val="400"/>
              </a:spcBef>
              <a:spcAft>
                <a:spcPts val="40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a:ea typeface="+mn-ea"/>
                <a:cs typeface="+mn-cs"/>
              </a:rPr>
              <a:t>46%</a:t>
            </a:r>
            <a:endParaRPr kumimoji="0" lang="en-GB" sz="1200" i="0" u="none" strike="noStrike" kern="1200" cap="none" spc="0" normalizeH="0" baseline="0" noProof="0" dirty="0">
              <a:ln>
                <a:noFill/>
              </a:ln>
              <a:solidFill>
                <a:prstClr val="black"/>
              </a:solidFill>
              <a:effectLst/>
              <a:uLnTx/>
              <a:uFillTx/>
              <a:latin typeface="Arial"/>
              <a:ea typeface="+mn-ea"/>
              <a:cs typeface="+mn-cs"/>
            </a:endParaRPr>
          </a:p>
        </p:txBody>
      </p:sp>
      <p:sp>
        <p:nvSpPr>
          <p:cNvPr id="124" name="resp_rate_box">
            <a:extLst>
              <a:ext uri="{FF2B5EF4-FFF2-40B4-BE49-F238E27FC236}">
                <a16:creationId xmlns:a16="http://schemas.microsoft.com/office/drawing/2014/main" id="{C649CCAB-711B-4B9C-AB3E-4083FB44B8DB}"/>
              </a:ext>
              <a:ext uri="{C183D7F6-B498-43B3-948B-1728B52AA6E4}">
                <adec:decorative xmlns:adec="http://schemas.microsoft.com/office/drawing/2017/decorative" val="1"/>
              </a:ext>
            </a:extLst>
          </p:cNvPr>
          <p:cNvSpPr/>
          <p:nvPr/>
        </p:nvSpPr>
        <p:spPr>
          <a:xfrm>
            <a:off x="525309" y="1427079"/>
            <a:ext cx="3691272" cy="272244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slide_explanation_text">
            <a:extLst>
              <a:ext uri="{FF2B5EF4-FFF2-40B4-BE49-F238E27FC236}">
                <a16:creationId xmlns:a16="http://schemas.microsoft.com/office/drawing/2014/main" id="{035CAD14-7784-4EDD-B615-00BA0AB0F489}"/>
              </a:ext>
            </a:extLst>
          </p:cNvPr>
          <p:cNvSpPr/>
          <p:nvPr/>
        </p:nvSpPr>
        <p:spPr>
          <a:xfrm>
            <a:off x="449898" y="1104363"/>
            <a:ext cx="11442517" cy="276999"/>
          </a:xfrm>
          <a:prstGeom prst="rect">
            <a:avLst/>
          </a:prstGeom>
        </p:spPr>
        <p:txBody>
          <a:bodyPr wrap="square">
            <a:spAutoFit/>
          </a:bodyPr>
          <a:lstStyle/>
          <a:p>
            <a:r>
              <a:rPr lang="en-GB" sz="1200" dirty="0">
                <a:latin typeface="Arial" panose="020B0604020202020204" pitchFamily="34" charset="0"/>
                <a:cs typeface="Arial" panose="020B0604020202020204" pitchFamily="34" charset="0"/>
              </a:rPr>
              <a:t>This slide is included to help you interpret responses and to provide information about the population of patients who took part in the survey.</a:t>
            </a:r>
          </a:p>
        </p:txBody>
      </p:sp>
      <p:sp>
        <p:nvSpPr>
          <p:cNvPr id="52" name="Slide_title">
            <a:extLst>
              <a:ext uri="{FF2B5EF4-FFF2-40B4-BE49-F238E27FC236}">
                <a16:creationId xmlns:a16="http://schemas.microsoft.com/office/drawing/2014/main" id="{612CD2E2-339E-4127-BFD6-2F06A3E1D274}"/>
              </a:ext>
            </a:extLst>
          </p:cNvPr>
          <p:cNvSpPr>
            <a:spLocks noGrp="1"/>
          </p:cNvSpPr>
          <p:nvPr>
            <p:ph type="title"/>
          </p:nvPr>
        </p:nvSpPr>
        <p:spPr>
          <a:xfrm>
            <a:off x="419970" y="586232"/>
            <a:ext cx="5106623" cy="588823"/>
          </a:xfrm>
          <a:noFill/>
        </p:spPr>
        <p:txBody>
          <a:bodyPr>
            <a:normAutofit/>
          </a:bodyPr>
          <a:lstStyle/>
          <a:p>
            <a:r>
              <a:rPr lang="en-GB" dirty="0"/>
              <a:t>Who took part in the survey?</a:t>
            </a:r>
          </a:p>
        </p:txBody>
      </p:sp>
      <p:sp>
        <p:nvSpPr>
          <p:cNvPr id="14" name="planned_admission_text">
            <a:extLst>
              <a:ext uri="{FF2B5EF4-FFF2-40B4-BE49-F238E27FC236}">
                <a16:creationId xmlns:a16="http://schemas.microsoft.com/office/drawing/2014/main" id="{F8F15077-7D1D-76A8-2BE6-C84861735085}"/>
              </a:ext>
            </a:extLst>
          </p:cNvPr>
          <p:cNvSpPr txBox="1"/>
          <p:nvPr/>
        </p:nvSpPr>
        <p:spPr>
          <a:xfrm>
            <a:off x="2154236" y="2830692"/>
            <a:ext cx="1402748" cy="140488"/>
          </a:xfrm>
          <a:prstGeom prst="rect">
            <a:avLst/>
          </a:prstGeom>
          <a:noFill/>
        </p:spPr>
        <p:txBody>
          <a:bodyPr wrap="square" lIns="0" tIns="0" rIns="0" bIns="0" rtlCol="0">
            <a:spAutoFit/>
          </a:bodyPr>
          <a:lstStyle/>
          <a:p>
            <a:pPr marL="0" marR="0" lvl="0" indent="0" algn="l" defTabSz="914400" rtl="0" eaLnBrk="1" fontAlgn="auto" latinLnBrk="0" hangingPunct="1">
              <a:lnSpc>
                <a:spcPct val="110000"/>
              </a:lnSpc>
              <a:buClrTx/>
              <a:buSzTx/>
              <a:buFontTx/>
              <a:buNone/>
              <a:tabLst/>
              <a:defRPr/>
            </a:pPr>
            <a:r>
              <a:rPr kumimoji="0" lang="en-GB" sz="900" b="0" i="0" u="none" strike="noStrike" kern="1200" cap="none" spc="0" normalizeH="0" baseline="0" noProof="0" dirty="0">
                <a:ln>
                  <a:noFill/>
                </a:ln>
                <a:solidFill>
                  <a:prstClr val="black"/>
                </a:solidFill>
                <a:effectLst/>
                <a:uLnTx/>
                <a:uFillTx/>
                <a:latin typeface="Arial"/>
                <a:ea typeface="+mn-ea"/>
                <a:cs typeface="+mn-cs"/>
              </a:rPr>
              <a:t>planned admission</a:t>
            </a:r>
            <a:endParaRPr kumimoji="0" lang="en-GB" sz="900" b="1" i="0" u="none" strike="noStrike" kern="1200" cap="none" spc="0" normalizeH="0" baseline="0" noProof="0" dirty="0">
              <a:ln>
                <a:noFill/>
              </a:ln>
              <a:solidFill>
                <a:prstClr val="black"/>
              </a:solidFill>
              <a:effectLst/>
              <a:uLnTx/>
              <a:uFillTx/>
              <a:latin typeface="Arial"/>
              <a:ea typeface="+mn-ea"/>
              <a:cs typeface="+mn-cs"/>
            </a:endParaRPr>
          </a:p>
        </p:txBody>
      </p:sp>
      <p:sp>
        <p:nvSpPr>
          <p:cNvPr id="21" name="planned admission" descr="Pie chart showing religion breakdown for this NHS trust.">
            <a:extLst>
              <a:ext uri="{FF2B5EF4-FFF2-40B4-BE49-F238E27FC236}">
                <a16:creationId xmlns:a16="http://schemas.microsoft.com/office/drawing/2014/main" id="{E79EBCF1-A7E3-46DE-4B0D-EC4897B1DB08}"/>
              </a:ext>
            </a:extLst>
          </p:cNvPr>
          <p:cNvSpPr txBox="1"/>
          <p:nvPr/>
        </p:nvSpPr>
        <p:spPr>
          <a:xfrm>
            <a:off x="589773" y="2771799"/>
            <a:ext cx="1485353" cy="249812"/>
          </a:xfrm>
          <a:prstGeom prst="rect">
            <a:avLst/>
          </a:prstGeom>
          <a:noFill/>
        </p:spPr>
        <p:txBody>
          <a:bodyPr wrap="square" lIns="0" tIns="0" rIns="0" bIns="0" rtlCol="0">
            <a:spAutoFit/>
          </a:bodyPr>
          <a:lstStyle/>
          <a:p>
            <a:pPr algn="r">
              <a:lnSpc>
                <a:spcPct val="110000"/>
              </a:lnSpc>
              <a:spcBef>
                <a:spcPts val="400"/>
              </a:spcBef>
              <a:spcAft>
                <a:spcPts val="600"/>
              </a:spcAft>
              <a:defRPr/>
            </a:pPr>
            <a:r>
              <a:rPr lang="en-GB" sz="1600">
                <a:solidFill>
                  <a:srgbClr val="6D276A"/>
                </a:solidFill>
                <a:latin typeface="Arial"/>
              </a:rPr>
              <a:t>18%</a:t>
            </a:r>
            <a:endParaRPr lang="en-GB" sz="1600" dirty="0">
              <a:solidFill>
                <a:srgbClr val="6D276A"/>
              </a:solidFill>
              <a:latin typeface="Arial"/>
            </a:endParaRPr>
          </a:p>
        </p:txBody>
      </p:sp>
      <p:graphicFrame>
        <p:nvGraphicFramePr>
          <p:cNvPr id="23" name="age_chart" descr="Bar chart showing breakdown of sex at birth for this NHS trust.">
            <a:extLst>
              <a:ext uri="{FF2B5EF4-FFF2-40B4-BE49-F238E27FC236}">
                <a16:creationId xmlns:a16="http://schemas.microsoft.com/office/drawing/2014/main" id="{76124AEE-087B-7D8C-E5C5-3E3F4787C2CE}"/>
              </a:ext>
            </a:extLst>
          </p:cNvPr>
          <p:cNvGraphicFramePr/>
          <p:nvPr>
            <p:extLst>
              <p:ext uri="{D42A27DB-BD31-4B8C-83A1-F6EECF244321}">
                <p14:modId xmlns:p14="http://schemas.microsoft.com/office/powerpoint/2010/main" val="724574309"/>
              </p:ext>
            </p:extLst>
          </p:nvPr>
        </p:nvGraphicFramePr>
        <p:xfrm>
          <a:off x="8368483" y="4864829"/>
          <a:ext cx="3298208" cy="1459537"/>
        </p:xfrm>
        <a:graphic>
          <a:graphicData uri="http://schemas.openxmlformats.org/drawingml/2006/chart">
            <c:chart xmlns:c="http://schemas.openxmlformats.org/drawingml/2006/chart" xmlns:r="http://schemas.openxmlformats.org/officeDocument/2006/relationships" r:id="rId6"/>
          </a:graphicData>
        </a:graphic>
      </p:graphicFrame>
      <p:graphicFrame>
        <p:nvGraphicFramePr>
          <p:cNvPr id="22" name="ethnicity_chart" descr="Bar chart showing breakdown of sex at birth for this NHS trust.">
            <a:extLst>
              <a:ext uri="{FF2B5EF4-FFF2-40B4-BE49-F238E27FC236}">
                <a16:creationId xmlns:a16="http://schemas.microsoft.com/office/drawing/2014/main" id="{DAB9A75C-C80E-CE37-E989-14AB376C8E16}"/>
              </a:ext>
            </a:extLst>
          </p:cNvPr>
          <p:cNvGraphicFramePr/>
          <p:nvPr>
            <p:extLst>
              <p:ext uri="{D42A27DB-BD31-4B8C-83A1-F6EECF244321}">
                <p14:modId xmlns:p14="http://schemas.microsoft.com/office/powerpoint/2010/main" val="2652667484"/>
              </p:ext>
            </p:extLst>
          </p:nvPr>
        </p:nvGraphicFramePr>
        <p:xfrm>
          <a:off x="4512408" y="1938547"/>
          <a:ext cx="3266341" cy="2061244"/>
        </p:xfrm>
        <a:graphic>
          <a:graphicData uri="http://schemas.openxmlformats.org/drawingml/2006/chart">
            <c:chart xmlns:c="http://schemas.openxmlformats.org/drawingml/2006/chart" xmlns:r="http://schemas.openxmlformats.org/officeDocument/2006/relationships" r:id="rId7"/>
          </a:graphicData>
        </a:graphic>
      </p:graphicFrame>
      <p:graphicFrame>
        <p:nvGraphicFramePr>
          <p:cNvPr id="24" name="religion_chart" descr="Bar chart showing breakdown of sex at birth for this NHS trust.">
            <a:extLst>
              <a:ext uri="{FF2B5EF4-FFF2-40B4-BE49-F238E27FC236}">
                <a16:creationId xmlns:a16="http://schemas.microsoft.com/office/drawing/2014/main" id="{552163DD-8CF6-BF67-1C5A-42DD361B25FD}"/>
              </a:ext>
            </a:extLst>
          </p:cNvPr>
          <p:cNvGraphicFramePr/>
          <p:nvPr>
            <p:extLst>
              <p:ext uri="{D42A27DB-BD31-4B8C-83A1-F6EECF244321}">
                <p14:modId xmlns:p14="http://schemas.microsoft.com/office/powerpoint/2010/main" val="658785785"/>
              </p:ext>
            </p:extLst>
          </p:nvPr>
        </p:nvGraphicFramePr>
        <p:xfrm>
          <a:off x="8379694" y="1977909"/>
          <a:ext cx="3167182" cy="2061244"/>
        </p:xfrm>
        <a:graphic>
          <a:graphicData uri="http://schemas.openxmlformats.org/drawingml/2006/chart">
            <c:chart xmlns:c="http://schemas.openxmlformats.org/drawingml/2006/chart" xmlns:r="http://schemas.openxmlformats.org/officeDocument/2006/relationships" r:id="rId8"/>
          </a:graphicData>
        </a:graphic>
      </p:graphicFrame>
    </p:spTree>
    <p:extLst>
      <p:ext uri="{BB962C8B-B14F-4D97-AF65-F5344CB8AC3E}">
        <p14:creationId xmlns:p14="http://schemas.microsoft.com/office/powerpoint/2010/main" val="34845973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in_title_text">
            <a:extLst>
              <a:ext uri="{FF2B5EF4-FFF2-40B4-BE49-F238E27FC236}">
                <a16:creationId xmlns:a16="http://schemas.microsoft.com/office/drawing/2014/main" id="{639225A6-2D56-A75F-6455-F922194B5279}"/>
              </a:ext>
            </a:extLst>
          </p:cNvPr>
          <p:cNvSpPr>
            <a:spLocks noGrp="1"/>
          </p:cNvSpPr>
          <p:nvPr>
            <p:ph type="title"/>
          </p:nvPr>
        </p:nvSpPr>
        <p:spPr/>
        <p:txBody>
          <a:bodyPr/>
          <a:lstStyle/>
          <a:p>
            <a:r>
              <a:rPr lang="en-GB" dirty="0"/>
              <a:t>Summary of findings for your trust</a:t>
            </a:r>
          </a:p>
        </p:txBody>
      </p:sp>
      <p:grpSp>
        <p:nvGrpSpPr>
          <p:cNvPr id="4" name="other_trust_comparison">
            <a:extLst>
              <a:ext uri="{FF2B5EF4-FFF2-40B4-BE49-F238E27FC236}">
                <a16:creationId xmlns:a16="http://schemas.microsoft.com/office/drawing/2014/main" id="{24C3889D-5B8C-CBAC-6B89-643F568C0028}"/>
              </a:ext>
            </a:extLst>
          </p:cNvPr>
          <p:cNvGrpSpPr/>
          <p:nvPr/>
        </p:nvGrpSpPr>
        <p:grpSpPr>
          <a:xfrm>
            <a:off x="378640" y="1261182"/>
            <a:ext cx="5700220" cy="4456146"/>
            <a:chOff x="378640" y="1261182"/>
            <a:chExt cx="5700220" cy="4456146"/>
          </a:xfrm>
        </p:grpSpPr>
        <p:sp>
          <p:nvSpPr>
            <p:cNvPr id="5" name="Rectangle 4" descr="Border box" title="Decorative">
              <a:extLst>
                <a:ext uri="{FF2B5EF4-FFF2-40B4-BE49-F238E27FC236}">
                  <a16:creationId xmlns:a16="http://schemas.microsoft.com/office/drawing/2014/main" id="{903AE7FA-91FD-0730-1147-196F43DF42F7}"/>
                </a:ext>
                <a:ext uri="{C183D7F6-B498-43B3-948B-1728B52AA6E4}">
                  <adec:decorative xmlns:adec="http://schemas.microsoft.com/office/drawing/2017/decorative" val="1"/>
                </a:ext>
              </a:extLst>
            </p:cNvPr>
            <p:cNvSpPr/>
            <p:nvPr/>
          </p:nvSpPr>
          <p:spPr>
            <a:xfrm>
              <a:off x="4434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6" name="trust_comp_title">
              <a:extLst>
                <a:ext uri="{FF2B5EF4-FFF2-40B4-BE49-F238E27FC236}">
                  <a16:creationId xmlns:a16="http://schemas.microsoft.com/office/drawing/2014/main" id="{0365E686-B190-FFD8-24B4-B5A9EE0DCFF9}"/>
                </a:ext>
              </a:extLst>
            </p:cNvPr>
            <p:cNvSpPr txBox="1"/>
            <p:nvPr/>
          </p:nvSpPr>
          <p:spPr>
            <a:xfrm>
              <a:off x="637782" y="1436093"/>
              <a:ext cx="5052059"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other trusts</a:t>
              </a:r>
            </a:p>
          </p:txBody>
        </p:sp>
        <p:sp>
          <p:nvSpPr>
            <p:cNvPr id="7" name="trust_comparison_text">
              <a:extLst>
                <a:ext uri="{FF2B5EF4-FFF2-40B4-BE49-F238E27FC236}">
                  <a16:creationId xmlns:a16="http://schemas.microsoft.com/office/drawing/2014/main" id="{29C91B76-A4E9-E144-EAD8-FCAEEB2FDC2E}"/>
                </a:ext>
              </a:extLst>
            </p:cNvPr>
            <p:cNvSpPr txBox="1"/>
            <p:nvPr/>
          </p:nvSpPr>
          <p:spPr>
            <a:xfrm>
              <a:off x="637782" y="1769507"/>
              <a:ext cx="4838786"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performed better, worse, or about the same compared with all other trusts.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8" name="band_count_chart" descr="Bar chart showing the number of questions at which this NHS trust performed better, worse, or about the same as other trusts.">
              <a:extLst>
                <a:ext uri="{FF2B5EF4-FFF2-40B4-BE49-F238E27FC236}">
                  <a16:creationId xmlns:a16="http://schemas.microsoft.com/office/drawing/2014/main" id="{7163E62C-2E81-BF6A-4BFA-BC2DD249E51D}"/>
                </a:ext>
              </a:extLst>
            </p:cNvPr>
            <p:cNvGraphicFramePr>
              <a:graphicFrameLocks/>
            </p:cNvGraphicFramePr>
            <p:nvPr>
              <p:extLst>
                <p:ext uri="{D42A27DB-BD31-4B8C-83A1-F6EECF244321}">
                  <p14:modId xmlns:p14="http://schemas.microsoft.com/office/powerpoint/2010/main" val="2268705423"/>
                </p:ext>
              </p:extLst>
            </p:nvPr>
          </p:nvGraphicFramePr>
          <p:xfrm>
            <a:off x="378640" y="2483224"/>
            <a:ext cx="5700220" cy="3113594"/>
          </p:xfrm>
          <a:graphic>
            <a:graphicData uri="http://schemas.openxmlformats.org/drawingml/2006/chart">
              <c:chart xmlns:c="http://schemas.openxmlformats.org/drawingml/2006/chart" xmlns:r="http://schemas.openxmlformats.org/officeDocument/2006/relationships" r:id="rId2"/>
            </a:graphicData>
          </a:graphic>
        </p:graphicFrame>
      </p:grpSp>
      <p:sp>
        <p:nvSpPr>
          <p:cNvPr id="10" name="last_year_comparison" descr="Border box" title="Decorative">
            <a:extLst>
              <a:ext uri="{FF2B5EF4-FFF2-40B4-BE49-F238E27FC236}">
                <a16:creationId xmlns:a16="http://schemas.microsoft.com/office/drawing/2014/main" id="{C7D90D85-5293-58BF-4F83-B52262EE4CAD}"/>
              </a:ext>
              <a:ext uri="{C183D7F6-B498-43B3-948B-1728B52AA6E4}">
                <adec:decorative xmlns:adec="http://schemas.microsoft.com/office/drawing/2017/decorative" val="1"/>
              </a:ext>
            </a:extLst>
          </p:cNvPr>
          <p:cNvSpPr/>
          <p:nvPr/>
        </p:nvSpPr>
        <p:spPr>
          <a:xfrm>
            <a:off x="6171173" y="1261182"/>
            <a:ext cx="5604835" cy="44561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sp>
        <p:nvSpPr>
          <p:cNvPr id="11" name="lastyear_comp_title">
            <a:extLst>
              <a:ext uri="{FF2B5EF4-FFF2-40B4-BE49-F238E27FC236}">
                <a16:creationId xmlns:a16="http://schemas.microsoft.com/office/drawing/2014/main" id="{F26E9FC8-2D47-0B10-F347-6399F90E40A5}"/>
              </a:ext>
            </a:extLst>
          </p:cNvPr>
          <p:cNvSpPr txBox="1"/>
          <p:nvPr/>
        </p:nvSpPr>
        <p:spPr>
          <a:xfrm>
            <a:off x="6302759" y="1397766"/>
            <a:ext cx="5011708" cy="33855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600" b="1" i="0" u="none" strike="noStrike" kern="1200" cap="none" spc="0" normalizeH="0" baseline="0" noProof="0" dirty="0">
                <a:ln>
                  <a:noFill/>
                </a:ln>
                <a:solidFill>
                  <a:srgbClr val="6D276A"/>
                </a:solidFill>
                <a:effectLst/>
                <a:uLnTx/>
                <a:uFillTx/>
                <a:latin typeface="Arial" panose="020B0604020202020204" pitchFamily="34" charset="0"/>
                <a:ea typeface="+mn-ea"/>
                <a:cs typeface="Arial" panose="020B0604020202020204" pitchFamily="34" charset="0"/>
              </a:rPr>
              <a:t>Comparison with last year’s results</a:t>
            </a:r>
          </a:p>
        </p:txBody>
      </p:sp>
      <p:sp>
        <p:nvSpPr>
          <p:cNvPr id="12" name="lastyear_comp_text">
            <a:extLst>
              <a:ext uri="{FF2B5EF4-FFF2-40B4-BE49-F238E27FC236}">
                <a16:creationId xmlns:a16="http://schemas.microsoft.com/office/drawing/2014/main" id="{51B287E1-72E9-0340-0744-5C44C57755F7}"/>
              </a:ext>
            </a:extLst>
          </p:cNvPr>
          <p:cNvSpPr/>
          <p:nvPr/>
        </p:nvSpPr>
        <p:spPr>
          <a:xfrm>
            <a:off x="6302759" y="1754834"/>
            <a:ext cx="5251459" cy="646331"/>
          </a:xfrm>
          <a:prstGeom prst="rect">
            <a:avLst/>
          </a:prstGeom>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The </a:t>
            </a:r>
            <a:r>
              <a:rPr kumimoji="0" lang="en-GB" sz="1200"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number of questions </a:t>
            </a: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which your trust has </a:t>
            </a:r>
            <a:r>
              <a:rPr kumimoji="0" lang="en-US"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performed statistically significantly better, significantly worse, or no different than your result from the previous year, 2025 vs 2024.</a:t>
            </a:r>
            <a:endPar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endParaRPr>
          </a:p>
        </p:txBody>
      </p:sp>
      <p:graphicFrame>
        <p:nvGraphicFramePr>
          <p:cNvPr id="13" name="historic_comparison_chart" descr="Bar chart showing the number of questions at which this NHS trust has performed statistically significantly better, significantly worse, or no different than the results from the previous year, 2021 vs 2020">
            <a:extLst>
              <a:ext uri="{FF2B5EF4-FFF2-40B4-BE49-F238E27FC236}">
                <a16:creationId xmlns:a16="http://schemas.microsoft.com/office/drawing/2014/main" id="{01F965A8-AC10-C870-C305-0BC6A99194FA}"/>
              </a:ext>
            </a:extLst>
          </p:cNvPr>
          <p:cNvGraphicFramePr>
            <a:graphicFrameLocks/>
          </p:cNvGraphicFramePr>
          <p:nvPr>
            <p:extLst>
              <p:ext uri="{D42A27DB-BD31-4B8C-83A1-F6EECF244321}">
                <p14:modId xmlns:p14="http://schemas.microsoft.com/office/powerpoint/2010/main" val="1715129871"/>
              </p:ext>
            </p:extLst>
          </p:nvPr>
        </p:nvGraphicFramePr>
        <p:xfrm>
          <a:off x="6071811" y="2493498"/>
          <a:ext cx="5700220" cy="3103320"/>
        </p:xfrm>
        <a:graphic>
          <a:graphicData uri="http://schemas.openxmlformats.org/drawingml/2006/chart">
            <c:chart xmlns:c="http://schemas.openxmlformats.org/drawingml/2006/chart" xmlns:r="http://schemas.openxmlformats.org/officeDocument/2006/relationships" r:id="rId3"/>
          </a:graphicData>
        </a:graphic>
      </p:graphicFrame>
      <p:sp>
        <p:nvSpPr>
          <p:cNvPr id="14" name="comparison_link_text">
            <a:extLst>
              <a:ext uri="{FF2B5EF4-FFF2-40B4-BE49-F238E27FC236}">
                <a16:creationId xmlns:a16="http://schemas.microsoft.com/office/drawing/2014/main" id="{24188FD9-4CA3-D823-8A93-B5075FF842B3}"/>
              </a:ext>
            </a:extLst>
          </p:cNvPr>
          <p:cNvSpPr/>
          <p:nvPr/>
        </p:nvSpPr>
        <p:spPr>
          <a:xfrm>
            <a:off x="419970" y="5835091"/>
            <a:ext cx="11165040" cy="461665"/>
          </a:xfrm>
          <a:prstGeom prst="rect">
            <a:avLst/>
          </a:prstGeom>
        </p:spPr>
        <p:txBody>
          <a:bodyPr wrap="square">
            <a:spAutoFit/>
          </a:bodyPr>
          <a:lstStyle/>
          <a:p>
            <a:pPr>
              <a:defRPr/>
            </a:pPr>
            <a:r>
              <a:rPr lang="en-GB" sz="1200" dirty="0">
                <a:solidFill>
                  <a:prstClr val="black"/>
                </a:solidFill>
                <a:latin typeface="Arial"/>
              </a:rPr>
              <a:t>For a breakdown of the questions where your trust has performed better or worse compared with all other trusts, please refer to the section “</a:t>
            </a:r>
            <a:r>
              <a:rPr lang="en-GB" sz="1200" dirty="0">
                <a:solidFill>
                  <a:prstClr val="black"/>
                </a:solidFill>
                <a:latin typeface="Arial"/>
                <a:hlinkClick r:id="rId4" action="ppaction://hlinksldjump"/>
              </a:rPr>
              <a:t>Comparison to other trusts</a:t>
            </a:r>
            <a:r>
              <a:rPr lang="en-GB" sz="1200" dirty="0">
                <a:solidFill>
                  <a:prstClr val="black"/>
                </a:solidFill>
                <a:latin typeface="Arial"/>
              </a:rPr>
              <a:t>”. </a:t>
            </a:r>
            <a:endParaRPr kumimoji="0" lang="en-GB" sz="1200" b="0" i="0" strike="noStrike" kern="1200" cap="none" spc="0" normalizeH="0" baseline="0" noProof="0" dirty="0">
              <a:ln>
                <a:noFill/>
              </a:ln>
              <a:solidFill>
                <a:prstClr val="black"/>
              </a:solidFill>
              <a:effectLst/>
              <a:uLnTx/>
              <a:uFillTx/>
              <a:latin typeface="Arial"/>
              <a:ea typeface="+mn-ea"/>
              <a:cs typeface="+mn-cs"/>
            </a:endParaRPr>
          </a:p>
        </p:txBody>
      </p:sp>
      <p:sp>
        <p:nvSpPr>
          <p:cNvPr id="15" name="Slide Number Placeholder 1">
            <a:extLst>
              <a:ext uri="{FF2B5EF4-FFF2-40B4-BE49-F238E27FC236}">
                <a16:creationId xmlns:a16="http://schemas.microsoft.com/office/drawing/2014/main" id="{22F87735-77B1-F7E4-68F5-32DC6E76649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fld id="{D61AABEC-672F-4B68-B914-690DA978312C}" type="slidenum">
              <a:rPr kumimoji="0" lang="en-GB" sz="900" b="1" i="0" u="none" strike="noStrike" kern="1200" cap="none" spc="0" normalizeH="0" baseline="0" noProof="0" smtClean="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pPr marL="0" marR="0" lvl="0" indent="0" algn="l" defTabSz="914400" rtl="0" eaLnBrk="1" fontAlgn="auto" latinLnBrk="0" hangingPunct="1">
                <a:lnSpc>
                  <a:spcPct val="100000"/>
                </a:lnSpc>
                <a:spcBef>
                  <a:spcPts val="0"/>
                </a:spcBef>
                <a:spcAft>
                  <a:spcPts val="0"/>
                </a:spcAft>
                <a:buClrTx/>
                <a:buSzTx/>
                <a:buFontTx/>
                <a:buNone/>
                <a:tabLst/>
                <a:defRPr/>
              </a:pPr>
              <a:t>9</a:t>
            </a:fld>
            <a:r>
              <a:rPr kumimoji="0" lang="en-GB" sz="900" b="1" i="0" u="none" strike="noStrike" kern="1200" cap="none" spc="0" normalizeH="0" baseline="0" noProof="0" dirty="0">
                <a:ln>
                  <a:noFill/>
                </a:ln>
                <a:solidFill>
                  <a:prstClr val="black">
                    <a:lumMod val="75000"/>
                    <a:lumOff val="25000"/>
                  </a:prstClr>
                </a:solidFill>
                <a:effectLst/>
                <a:uLnTx/>
                <a:uFillTx/>
                <a:latin typeface="Arial" panose="020B0604020202020204" pitchFamily="34" charset="0"/>
                <a:ea typeface="+mn-ea"/>
                <a:cs typeface="Arial" panose="020B0604020202020204" pitchFamily="34" charset="0"/>
              </a:rPr>
              <a:t>  </a:t>
            </a:r>
          </a:p>
        </p:txBody>
      </p:sp>
    </p:spTree>
    <p:extLst>
      <p:ext uri="{BB962C8B-B14F-4D97-AF65-F5344CB8AC3E}">
        <p14:creationId xmlns:p14="http://schemas.microsoft.com/office/powerpoint/2010/main" val="32929119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lide Number Placeholder 1">
            <a:extLst>
              <a:ext uri="{FF2B5EF4-FFF2-40B4-BE49-F238E27FC236}">
                <a16:creationId xmlns:a16="http://schemas.microsoft.com/office/drawing/2014/main" id="{6CBC387C-3133-4372-99EE-D99E88DBAD5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54" name="bot_scores_box">
            <a:extLst>
              <a:ext uri="{FF2B5EF4-FFF2-40B4-BE49-F238E27FC236}">
                <a16:creationId xmlns:a16="http://schemas.microsoft.com/office/drawing/2014/main" id="{0D028931-3DE0-43F5-BC72-CD25EDACF7DD}"/>
              </a:ext>
              <a:ext uri="{C183D7F6-B498-43B3-948B-1728B52AA6E4}">
                <adec:decorative xmlns:adec="http://schemas.microsoft.com/office/drawing/2017/decorative" val="1"/>
              </a:ext>
            </a:extLst>
          </p:cNvPr>
          <p:cNvSpPr/>
          <p:nvPr/>
        </p:nvSpPr>
        <p:spPr>
          <a:xfrm>
            <a:off x="6198342" y="2124224"/>
            <a:ext cx="5647046" cy="4332484"/>
          </a:xfrm>
          <a:prstGeom prst="rect">
            <a:avLst/>
          </a:prstGeom>
          <a:solidFill>
            <a:schemeClr val="bg1">
              <a:lumMod val="95000"/>
            </a:schemeClr>
          </a:solidFill>
          <a:ln>
            <a:solidFill>
              <a:srgbClr val="8497B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53" name="top_scores_box">
            <a:extLst>
              <a:ext uri="{FF2B5EF4-FFF2-40B4-BE49-F238E27FC236}">
                <a16:creationId xmlns:a16="http://schemas.microsoft.com/office/drawing/2014/main" id="{FD23427E-97E9-4210-8D9D-275D4FA4B5E2}"/>
              </a:ext>
              <a:ext uri="{C183D7F6-B498-43B3-948B-1728B52AA6E4}">
                <adec:decorative xmlns:adec="http://schemas.microsoft.com/office/drawing/2017/decorative" val="1"/>
              </a:ext>
            </a:extLst>
          </p:cNvPr>
          <p:cNvSpPr/>
          <p:nvPr/>
        </p:nvSpPr>
        <p:spPr>
          <a:xfrm>
            <a:off x="391266" y="2124225"/>
            <a:ext cx="5647046" cy="4334700"/>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pSp>
        <p:nvGrpSpPr>
          <p:cNvPr id="5" name="Group 4">
            <a:extLst>
              <a:ext uri="{FF2B5EF4-FFF2-40B4-BE49-F238E27FC236}">
                <a16:creationId xmlns:a16="http://schemas.microsoft.com/office/drawing/2014/main" id="{513ACFA5-060C-4AB1-B9CC-485165AB8F00}"/>
              </a:ext>
              <a:ext uri="{C183D7F6-B498-43B3-948B-1728B52AA6E4}">
                <adec:decorative xmlns:adec="http://schemas.microsoft.com/office/drawing/2017/decorative" val="1"/>
              </a:ext>
            </a:extLst>
          </p:cNvPr>
          <p:cNvGrpSpPr/>
          <p:nvPr/>
        </p:nvGrpSpPr>
        <p:grpSpPr>
          <a:xfrm>
            <a:off x="667489" y="2646502"/>
            <a:ext cx="3368818" cy="288720"/>
            <a:chOff x="690833" y="2272986"/>
            <a:chExt cx="3368818" cy="288720"/>
          </a:xfrm>
        </p:grpSpPr>
        <p:sp>
          <p:nvSpPr>
            <p:cNvPr id="8" name="Rectangle 7">
              <a:extLst>
                <a:ext uri="{FF2B5EF4-FFF2-40B4-BE49-F238E27FC236}">
                  <a16:creationId xmlns:a16="http://schemas.microsoft.com/office/drawing/2014/main" id="{DB81CA9B-8640-4D55-9953-E2B998A3B64B}"/>
                </a:ext>
              </a:extLst>
            </p:cNvPr>
            <p:cNvSpPr/>
            <p:nvPr/>
          </p:nvSpPr>
          <p:spPr>
            <a:xfrm>
              <a:off x="690833" y="2360063"/>
              <a:ext cx="142875" cy="144000"/>
            </a:xfrm>
            <a:prstGeom prst="rect">
              <a:avLst/>
            </a:prstGeom>
            <a:solidFill>
              <a:srgbClr val="B7ACC0"/>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2" name="TextBox 21">
              <a:extLst>
                <a:ext uri="{FF2B5EF4-FFF2-40B4-BE49-F238E27FC236}">
                  <a16:creationId xmlns:a16="http://schemas.microsoft.com/office/drawing/2014/main" id="{3C4C5960-CD3A-4E48-B475-CF0A7255FC53}"/>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3" name="Rectangle 22">
              <a:extLst>
                <a:ext uri="{FF2B5EF4-FFF2-40B4-BE49-F238E27FC236}">
                  <a16:creationId xmlns:a16="http://schemas.microsoft.com/office/drawing/2014/main" id="{30F49F56-978F-44E9-B81C-CCEA16661996}"/>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4" name="TextBox 23">
              <a:extLst>
                <a:ext uri="{FF2B5EF4-FFF2-40B4-BE49-F238E27FC236}">
                  <a16:creationId xmlns:a16="http://schemas.microsoft.com/office/drawing/2014/main" id="{7D71F102-68CF-41DD-A615-C6ED66812E83}"/>
                </a:ext>
              </a:extLst>
            </p:cNvPr>
            <p:cNvSpPr txBox="1"/>
            <p:nvPr/>
          </p:nvSpPr>
          <p:spPr>
            <a:xfrm>
              <a:off x="2152143" y="2272986"/>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pSp>
        <p:nvGrpSpPr>
          <p:cNvPr id="25" name="Group 24">
            <a:extLst>
              <a:ext uri="{FF2B5EF4-FFF2-40B4-BE49-F238E27FC236}">
                <a16:creationId xmlns:a16="http://schemas.microsoft.com/office/drawing/2014/main" id="{383F4F1F-3FE1-4313-8108-A13027E7D296}"/>
              </a:ext>
              <a:ext uri="{C183D7F6-B498-43B3-948B-1728B52AA6E4}">
                <adec:decorative xmlns:adec="http://schemas.microsoft.com/office/drawing/2017/decorative" val="1"/>
              </a:ext>
            </a:extLst>
          </p:cNvPr>
          <p:cNvGrpSpPr/>
          <p:nvPr/>
        </p:nvGrpSpPr>
        <p:grpSpPr>
          <a:xfrm>
            <a:off x="6460693" y="2605919"/>
            <a:ext cx="3368818" cy="279928"/>
            <a:chOff x="690833" y="2281778"/>
            <a:chExt cx="3368818" cy="279928"/>
          </a:xfrm>
        </p:grpSpPr>
        <p:sp>
          <p:nvSpPr>
            <p:cNvPr id="26" name="Rectangle 25">
              <a:extLst>
                <a:ext uri="{FF2B5EF4-FFF2-40B4-BE49-F238E27FC236}">
                  <a16:creationId xmlns:a16="http://schemas.microsoft.com/office/drawing/2014/main" id="{2BDA9EC0-CD16-44B0-A1DE-1DEA814D7DC0}"/>
                </a:ext>
              </a:extLst>
            </p:cNvPr>
            <p:cNvSpPr/>
            <p:nvPr/>
          </p:nvSpPr>
          <p:spPr>
            <a:xfrm>
              <a:off x="690833" y="2360063"/>
              <a:ext cx="142875" cy="144000"/>
            </a:xfrm>
            <a:prstGeom prst="rect">
              <a:avLst/>
            </a:prstGeom>
            <a:solidFill>
              <a:srgbClr val="9FAEC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7" name="TextBox 26">
              <a:extLst>
                <a:ext uri="{FF2B5EF4-FFF2-40B4-BE49-F238E27FC236}">
                  <a16:creationId xmlns:a16="http://schemas.microsoft.com/office/drawing/2014/main" id="{867A4F12-B272-49A0-BD22-155922070934}"/>
                </a:ext>
              </a:extLst>
            </p:cNvPr>
            <p:cNvSpPr txBox="1"/>
            <p:nvPr/>
          </p:nvSpPr>
          <p:spPr>
            <a:xfrm>
              <a:off x="783983" y="2284707"/>
              <a:ext cx="1321001"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ea typeface="+mn-ea"/>
                  <a:cs typeface="Arial" panose="020B0604020202020204" pitchFamily="34" charset="0"/>
                </a:rPr>
                <a:t>Your trust score</a:t>
              </a:r>
            </a:p>
          </p:txBody>
        </p:sp>
        <p:sp>
          <p:nvSpPr>
            <p:cNvPr id="28" name="Rectangle 27">
              <a:extLst>
                <a:ext uri="{FF2B5EF4-FFF2-40B4-BE49-F238E27FC236}">
                  <a16:creationId xmlns:a16="http://schemas.microsoft.com/office/drawing/2014/main" id="{F52864BE-E435-4C84-9B02-D29033EDC193}"/>
                </a:ext>
              </a:extLst>
            </p:cNvPr>
            <p:cNvSpPr/>
            <p:nvPr/>
          </p:nvSpPr>
          <p:spPr>
            <a:xfrm>
              <a:off x="2147433" y="2324242"/>
              <a:ext cx="54000" cy="180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200" b="0" i="0" u="none" strike="noStrike" kern="1200" cap="none" spc="0" normalizeH="0" baseline="0" noProof="0">
                <a:ln>
                  <a:noFill/>
                </a:ln>
                <a:solidFill>
                  <a:prstClr val="black"/>
                </a:solidFill>
                <a:effectLst/>
                <a:uLnTx/>
                <a:uFillTx/>
                <a:latin typeface="Arial"/>
                <a:ea typeface="+mn-ea"/>
                <a:cs typeface="+mn-cs"/>
              </a:endParaRPr>
            </a:p>
          </p:txBody>
        </p:sp>
        <p:sp>
          <p:nvSpPr>
            <p:cNvPr id="29" name="TextBox 28">
              <a:extLst>
                <a:ext uri="{FF2B5EF4-FFF2-40B4-BE49-F238E27FC236}">
                  <a16:creationId xmlns:a16="http://schemas.microsoft.com/office/drawing/2014/main" id="{63A719ED-1FD4-4071-A42F-E8386B2FE2E0}"/>
                </a:ext>
              </a:extLst>
            </p:cNvPr>
            <p:cNvSpPr txBox="1"/>
            <p:nvPr/>
          </p:nvSpPr>
          <p:spPr>
            <a:xfrm>
              <a:off x="2152143" y="2281778"/>
              <a:ext cx="1907508"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National average</a:t>
              </a:r>
            </a:p>
          </p:txBody>
        </p:sp>
      </p:grpSp>
      <p:graphicFrame>
        <p:nvGraphicFramePr>
          <p:cNvPr id="6" name="bot_scores_table" descr="Bottom five scores chart" title="Bottom five scores chart">
            <a:extLst>
              <a:ext uri="{FF2B5EF4-FFF2-40B4-BE49-F238E27FC236}">
                <a16:creationId xmlns:a16="http://schemas.microsoft.com/office/drawing/2014/main" id="{C284D78C-D3B4-6D65-24F4-8E1E153B8EDF}"/>
              </a:ext>
            </a:extLst>
          </p:cNvPr>
          <p:cNvGraphicFramePr>
            <a:graphicFrameLocks noGrp="1"/>
          </p:cNvGraphicFramePr>
          <p:nvPr>
            <p:extLst>
              <p:ext uri="{D42A27DB-BD31-4B8C-83A1-F6EECF244321}">
                <p14:modId xmlns:p14="http://schemas.microsoft.com/office/powerpoint/2010/main" val="22577327"/>
              </p:ext>
            </p:extLst>
          </p:nvPr>
        </p:nvGraphicFramePr>
        <p:xfrm>
          <a:off x="6300480" y="2876549"/>
          <a:ext cx="2813596" cy="3640472"/>
        </p:xfrm>
        <a:graphic>
          <a:graphicData uri="http://schemas.openxmlformats.org/drawingml/2006/table">
            <a:tbl>
              <a:tblPr firstRow="1" bandRow="1">
                <a:tableStyleId>{5C22544A-7EE6-4342-B048-85BDC9FD1C3A}</a:tableStyleId>
              </a:tblPr>
              <a:tblGrid>
                <a:gridCol w="2813596">
                  <a:extLst>
                    <a:ext uri="{9D8B030D-6E8A-4147-A177-3AD203B41FA5}">
                      <a16:colId xmlns:a16="http://schemas.microsoft.com/office/drawing/2014/main" val="1550626935"/>
                    </a:ext>
                  </a:extLst>
                </a:gridCol>
              </a:tblGrid>
              <a:tr h="733426">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q28_3 Thinking about your care and treatment, did hospital staff take into account the following individual needs? Religious needs (e.g. space to pray / meditate)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1 Admission to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q5.How long do you feel you had to wait to get to a bed on a ward, after you arrived at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793299">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q28_5 Thinking about your care and treatment, did hospital staff take into account the following individual needs? Dietary needs (e.g. medical, allergy, vegan)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588495">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2 The hospital and ward </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q7_8. Were you ever prevented from sleeping at night by any of the following? I was not prevented from sleeping</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936757">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q28_6 Thinking about your care and treatment, did hospital staff take into account the following individual needs? Mental health needs (e.g. a quiet space, emotional support)</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43" name="bot_scores_title">
            <a:extLst>
              <a:ext uri="{FF2B5EF4-FFF2-40B4-BE49-F238E27FC236}">
                <a16:creationId xmlns:a16="http://schemas.microsoft.com/office/drawing/2014/main" id="{C2DEB192-E75B-4C23-BBDA-26D9B118A492}"/>
              </a:ext>
              <a:ext uri="{C183D7F6-B498-43B3-948B-1728B52AA6E4}">
                <adec:decorative xmlns:adec="http://schemas.microsoft.com/office/drawing/2017/decorative" val="1"/>
              </a:ext>
            </a:extLst>
          </p:cNvPr>
          <p:cNvSpPr txBox="1"/>
          <p:nvPr/>
        </p:nvSpPr>
        <p:spPr>
          <a:xfrm>
            <a:off x="6369064" y="2214329"/>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9FAEC1"/>
                </a:highlight>
                <a:uLnTx/>
                <a:uFillTx/>
                <a:latin typeface="Arial" panose="020B0604020202020204" pitchFamily="34" charset="0"/>
                <a:ea typeface="+mn-ea"/>
                <a:cs typeface="Arial" panose="020B0604020202020204" pitchFamily="34" charset="0"/>
              </a:rPr>
              <a:t>Bottom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9" name="bot_scores_chart" descr="Bar chart showing the top five scores for this trust compared to the trust average.">
            <a:extLst>
              <a:ext uri="{FF2B5EF4-FFF2-40B4-BE49-F238E27FC236}">
                <a16:creationId xmlns:a16="http://schemas.microsoft.com/office/drawing/2014/main" id="{1F8BD0B3-F2DE-4CBF-965C-B8DBB127181E}"/>
              </a:ext>
            </a:extLst>
          </p:cNvPr>
          <p:cNvGraphicFramePr/>
          <p:nvPr>
            <p:extLst>
              <p:ext uri="{D42A27DB-BD31-4B8C-83A1-F6EECF244321}">
                <p14:modId xmlns:p14="http://schemas.microsoft.com/office/powerpoint/2010/main" val="946037683"/>
              </p:ext>
            </p:extLst>
          </p:nvPr>
        </p:nvGraphicFramePr>
        <p:xfrm>
          <a:off x="6262760" y="2100166"/>
          <a:ext cx="5902654" cy="433248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top_scores_table" descr="Top five scores chart" title="Top five scores chart">
            <a:extLst>
              <a:ext uri="{FF2B5EF4-FFF2-40B4-BE49-F238E27FC236}">
                <a16:creationId xmlns:a16="http://schemas.microsoft.com/office/drawing/2014/main" id="{EB3B4B07-38FA-3DFE-4BE4-B2F330A6D345}"/>
              </a:ext>
            </a:extLst>
          </p:cNvPr>
          <p:cNvGraphicFramePr>
            <a:graphicFrameLocks noGrp="1"/>
          </p:cNvGraphicFramePr>
          <p:nvPr>
            <p:extLst>
              <p:ext uri="{D42A27DB-BD31-4B8C-83A1-F6EECF244321}">
                <p14:modId xmlns:p14="http://schemas.microsoft.com/office/powerpoint/2010/main" val="3216863485"/>
              </p:ext>
            </p:extLst>
          </p:nvPr>
        </p:nvGraphicFramePr>
        <p:xfrm>
          <a:off x="474416" y="2858222"/>
          <a:ext cx="2893342" cy="3519527"/>
        </p:xfrm>
        <a:graphic>
          <a:graphicData uri="http://schemas.openxmlformats.org/drawingml/2006/table">
            <a:tbl>
              <a:tblPr firstRow="1" bandRow="1">
                <a:tableStyleId>{5C22544A-7EE6-4342-B048-85BDC9FD1C3A}</a:tableStyleId>
              </a:tblPr>
              <a:tblGrid>
                <a:gridCol w="2893342">
                  <a:extLst>
                    <a:ext uri="{9D8B030D-6E8A-4147-A177-3AD203B41FA5}">
                      <a16:colId xmlns:a16="http://schemas.microsoft.com/office/drawing/2014/main" val="1550626935"/>
                    </a:ext>
                  </a:extLst>
                </a:gridCol>
              </a:tblGrid>
              <a:tr h="741428">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8 Virtual Wards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q31. Were you given enough information about the care and treatment you would receive while on a virtual ward?</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1758081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q28_1Thinking about your care and treatment, did hospital staff take into account the following individual needs? Language needs (e.g. translation, braille)</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676270239"/>
                  </a:ext>
                </a:extLst>
              </a:tr>
              <a:tr h="689001">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693299215"/>
                  </a:ext>
                </a:extLst>
              </a:tr>
              <a:tr h="819150">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9 Leaving hospital</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q43. After leaving the hospital, did you get enough support from health or social care services to help you recover or manage your condition?</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97358530"/>
                  </a:ext>
                </a:extLst>
              </a:tr>
              <a:tr h="634974">
                <a:tc>
                  <a:txBody>
                    <a:bodyPr/>
                    <a:lstStyle/>
                    <a:p>
                      <a:pPr marL="0" marR="0" lvl="0" indent="0" algn="l" defTabSz="914400" rtl="0" eaLnBrk="1" fontAlgn="t" latinLnBrk="0" hangingPunct="1">
                        <a:lnSpc>
                          <a:spcPct val="100000"/>
                        </a:lnSpc>
                        <a:spcBef>
                          <a:spcPts val="0"/>
                        </a:spcBef>
                        <a:spcAft>
                          <a:spcPts val="0"/>
                        </a:spcAft>
                        <a:buClrTx/>
                        <a:buSzTx/>
                        <a:buFontTx/>
                        <a:buNone/>
                        <a:tabLst/>
                        <a:defRPr/>
                      </a:pPr>
                      <a:r>
                        <a:rPr lang="en-GB" sz="800" b="1" i="0" u="none" strike="noStrike">
                          <a:solidFill>
                            <a:schemeClr val="tx1"/>
                          </a:solidFill>
                          <a:effectLst/>
                          <a:latin typeface="Arial" panose="020B0604020202020204" pitchFamily="34" charset="0"/>
                          <a:cs typeface="Arial" panose="020B0604020202020204" pitchFamily="34" charset="0"/>
                        </a:rPr>
                        <a:t>Section 7 Individual needs</a:t>
                      </a:r>
                      <a:endParaRPr lang="en-GB" sz="800" b="0" i="0" u="none" strike="noStrike" dirty="0">
                        <a:solidFill>
                          <a:schemeClr val="tx1"/>
                        </a:solidFill>
                        <a:effectLst/>
                        <a:latin typeface="Arial" panose="020B0604020202020204" pitchFamily="34" charset="0"/>
                        <a:cs typeface="Arial" panose="020B0604020202020204" pitchFamily="34" charset="0"/>
                      </a:endParaRPr>
                    </a:p>
                    <a:p>
                      <a:pPr marL="0" indent="0" algn="l" fontAlgn="t"/>
                      <a:r>
                        <a:rPr lang="en-GB" sz="800" b="0" i="0" u="none" strike="noStrike">
                          <a:solidFill>
                            <a:schemeClr val="tx1"/>
                          </a:solidFill>
                          <a:effectLst/>
                          <a:latin typeface="Arial" panose="020B0604020202020204" pitchFamily="34" charset="0"/>
                          <a:cs typeface="Arial" panose="020B0604020202020204" pitchFamily="34" charset="0"/>
                        </a:rPr>
                        <a:t>q28_4 Thinking about your care and treatment, did hospital staff take into account the following individual needs? Accessibility needs (e.g. mobility needs, room adaptations)</a:t>
                      </a:r>
                      <a:endParaRPr lang="en-GB" sz="800" b="0" i="0" u="none" strike="noStrike" dirty="0">
                        <a:solidFill>
                          <a:schemeClr val="tx1"/>
                        </a:solidFill>
                        <a:effectLst/>
                        <a:latin typeface="Arial" panose="020B0604020202020204" pitchFamily="34" charset="0"/>
                        <a:cs typeface="Arial" panose="020B0604020202020204" pitchFamily="34" charset="0"/>
                      </a:endParaRPr>
                    </a:p>
                  </a:txBody>
                  <a:tcPr marL="0" marR="9525" marT="9525" marB="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4108693216"/>
                  </a:ext>
                </a:extLst>
              </a:tr>
            </a:tbl>
          </a:graphicData>
        </a:graphic>
      </p:graphicFrame>
      <p:sp>
        <p:nvSpPr>
          <p:cNvPr id="12" name="top_scores_title">
            <a:extLst>
              <a:ext uri="{FF2B5EF4-FFF2-40B4-BE49-F238E27FC236}">
                <a16:creationId xmlns:a16="http://schemas.microsoft.com/office/drawing/2014/main" id="{A63E1292-0855-4CCD-BCBF-AF71B88B603E}"/>
              </a:ext>
              <a:ext uri="{C183D7F6-B498-43B3-948B-1728B52AA6E4}">
                <adec:decorative xmlns:adec="http://schemas.microsoft.com/office/drawing/2017/decorative" val="1"/>
              </a:ext>
            </a:extLst>
          </p:cNvPr>
          <p:cNvSpPr txBox="1"/>
          <p:nvPr/>
        </p:nvSpPr>
        <p:spPr>
          <a:xfrm>
            <a:off x="569049" y="2214330"/>
            <a:ext cx="4891769" cy="276999"/>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effectLst/>
                <a:highlight>
                  <a:srgbClr val="B7ACC0"/>
                </a:highlight>
                <a:uLnTx/>
                <a:uFillTx/>
                <a:latin typeface="Arial" panose="020B0604020202020204" pitchFamily="34" charset="0"/>
                <a:ea typeface="+mn-ea"/>
                <a:cs typeface="Arial" panose="020B0604020202020204" pitchFamily="34" charset="0"/>
              </a:rPr>
              <a:t>Top five scores</a:t>
            </a:r>
            <a:r>
              <a:rPr kumimoji="0" lang="en-GB" sz="12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r>
              <a:rPr kumimoji="0" lang="en-GB" sz="120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(compared with national average)</a:t>
            </a:r>
          </a:p>
        </p:txBody>
      </p:sp>
      <p:graphicFrame>
        <p:nvGraphicFramePr>
          <p:cNvPr id="35" name="top_scores_chart" descr="Bar chart showing the top five scores for this trust compared to the trust average.">
            <a:extLst>
              <a:ext uri="{FF2B5EF4-FFF2-40B4-BE49-F238E27FC236}">
                <a16:creationId xmlns:a16="http://schemas.microsoft.com/office/drawing/2014/main" id="{DDE84C12-98A4-43AD-B7F4-93DE029E4EC2}"/>
              </a:ext>
            </a:extLst>
          </p:cNvPr>
          <p:cNvGraphicFramePr/>
          <p:nvPr>
            <p:extLst>
              <p:ext uri="{D42A27DB-BD31-4B8C-83A1-F6EECF244321}">
                <p14:modId xmlns:p14="http://schemas.microsoft.com/office/powerpoint/2010/main" val="1055894102"/>
              </p:ext>
            </p:extLst>
          </p:nvPr>
        </p:nvGraphicFramePr>
        <p:xfrm>
          <a:off x="377602" y="2144860"/>
          <a:ext cx="5902654" cy="4332484"/>
        </p:xfrm>
        <a:graphic>
          <a:graphicData uri="http://schemas.openxmlformats.org/drawingml/2006/chart">
            <c:chart xmlns:c="http://schemas.openxmlformats.org/drawingml/2006/chart" xmlns:r="http://schemas.openxmlformats.org/officeDocument/2006/relationships" r:id="rId4"/>
          </a:graphicData>
        </a:graphic>
      </p:graphicFrame>
      <p:sp>
        <p:nvSpPr>
          <p:cNvPr id="68" name="explanation_text">
            <a:extLst>
              <a:ext uri="{FF2B5EF4-FFF2-40B4-BE49-F238E27FC236}">
                <a16:creationId xmlns:a16="http://schemas.microsoft.com/office/drawing/2014/main" id="{29BA4F02-2FC2-46C6-B277-AD44415E072C}"/>
              </a:ext>
            </a:extLst>
          </p:cNvPr>
          <p:cNvSpPr txBox="1"/>
          <p:nvPr/>
        </p:nvSpPr>
        <p:spPr>
          <a:xfrm>
            <a:off x="396341" y="1063868"/>
            <a:ext cx="11316186" cy="938719"/>
          </a:xfrm>
          <a:prstGeom prst="rect">
            <a:avLst/>
          </a:prstGeom>
          <a:noFill/>
        </p:spPr>
        <p:txBody>
          <a:bodyPr wrap="square">
            <a:spAutoFit/>
          </a:bodyPr>
          <a:lstStyle/>
          <a:p>
            <a:pPr>
              <a:defRPr/>
            </a:pP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These five questions are calculated by comparing your trust’s results to the national average </a:t>
            </a:r>
            <a:r>
              <a:rPr lang="en-GB" sz="1100" dirty="0">
                <a:latin typeface="Arial" panose="020B0604020202020204" pitchFamily="34" charset="0"/>
                <a:cs typeface="Arial" panose="020B0604020202020204" pitchFamily="34" charset="0"/>
              </a:rPr>
              <a:t>(the average trust score across England).</a:t>
            </a:r>
            <a:r>
              <a:rPr kumimoji="0" lang="en-GB" sz="1100" b="0"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rPr>
              <a:t>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Top five scores</a:t>
            </a:r>
            <a:r>
              <a:rPr lang="en-GB" sz="1100" dirty="0">
                <a:latin typeface="Arial" panose="020B0604020202020204" pitchFamily="34" charset="0"/>
                <a:cs typeface="Arial" panose="020B0604020202020204" pitchFamily="34" charset="0"/>
              </a:rPr>
              <a:t>: These are the five results for your trust that are highest compared with the national average. If none of the results for your trust are above the national average, then the results that are closest to the national average have been chosen, meaning a trust’s best performance may be worse than the national average.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100" b="1" dirty="0">
                <a:latin typeface="Arial" panose="020B0604020202020204" pitchFamily="34" charset="0"/>
                <a:cs typeface="Arial" panose="020B0604020202020204" pitchFamily="34" charset="0"/>
              </a:rPr>
              <a:t>Bottom five scores: </a:t>
            </a:r>
            <a:r>
              <a:rPr lang="en-GB" sz="1100" dirty="0">
                <a:latin typeface="Arial" panose="020B0604020202020204" pitchFamily="34" charset="0"/>
                <a:cs typeface="Arial" panose="020B0604020202020204" pitchFamily="34" charset="0"/>
              </a:rPr>
              <a:t>These are the five results for your trust that are lowest compared with the national average. If none of the results for your trust are below the national average, then the results that are closest to the national average have been chosen, meaning a trust’s worst performance may be better than the national average.</a:t>
            </a:r>
            <a:endParaRPr kumimoji="0" lang="en-GB" sz="1100" b="1" i="0" u="none" strike="noStrike" kern="1200" cap="none" spc="0" normalizeH="0" baseline="0" noProof="0" dirty="0">
              <a:ln>
                <a:noFill/>
              </a:ln>
              <a:effectLst/>
              <a:uLnTx/>
              <a:uFillTx/>
              <a:latin typeface="Arial" panose="020B0604020202020204" pitchFamily="34" charset="0"/>
              <a:ea typeface="+mn-ea"/>
              <a:cs typeface="Arial" panose="020B0604020202020204" pitchFamily="34" charset="0"/>
            </a:endParaRPr>
          </a:p>
        </p:txBody>
      </p:sp>
      <p:sp>
        <p:nvSpPr>
          <p:cNvPr id="4" name="Title 3">
            <a:extLst>
              <a:ext uri="{FF2B5EF4-FFF2-40B4-BE49-F238E27FC236}">
                <a16:creationId xmlns:a16="http://schemas.microsoft.com/office/drawing/2014/main" id="{5239D303-CD38-4C8C-8EE9-D72304E7190C}"/>
              </a:ext>
            </a:extLst>
          </p:cNvPr>
          <p:cNvSpPr>
            <a:spLocks noGrp="1"/>
          </p:cNvSpPr>
          <p:nvPr>
            <p:ph type="title"/>
          </p:nvPr>
        </p:nvSpPr>
        <p:spPr>
          <a:xfrm>
            <a:off x="356470" y="540000"/>
            <a:ext cx="11417697" cy="654856"/>
          </a:xfrm>
          <a:noFill/>
        </p:spPr>
        <p:txBody>
          <a:bodyPr>
            <a:normAutofit/>
          </a:bodyPr>
          <a:lstStyle/>
          <a:p>
            <a:r>
              <a:rPr lang="en-GB" dirty="0"/>
              <a:t>Best and worst performance relative to the national average</a:t>
            </a:r>
          </a:p>
        </p:txBody>
      </p:sp>
    </p:spTree>
    <p:extLst>
      <p:ext uri="{BB962C8B-B14F-4D97-AF65-F5344CB8AC3E}">
        <p14:creationId xmlns:p14="http://schemas.microsoft.com/office/powerpoint/2010/main" val="30554066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 name="Picture 93">
            <a:extLst>
              <a:ext uri="{FF2B5EF4-FFF2-40B4-BE49-F238E27FC236}">
                <a16:creationId xmlns:a16="http://schemas.microsoft.com/office/drawing/2014/main" id="{DA13509B-F2E3-4D89-BF46-CAE9F9DCBA27}"/>
              </a:ext>
              <a:ext uri="{C183D7F6-B498-43B3-948B-1728B52AA6E4}">
                <adec:decorative xmlns:adec="http://schemas.microsoft.com/office/drawing/2017/decorative" val="1"/>
              </a:ext>
            </a:extLst>
          </p:cNvPr>
          <p:cNvPicPr>
            <a:picLocks noChangeAspect="1"/>
          </p:cNvPicPr>
          <p:nvPr/>
        </p:nvPicPr>
        <p:blipFill rotWithShape="1">
          <a:blip r:embed="rId3" cstate="hqprint">
            <a:extLst>
              <a:ext uri="{28A0092B-C50C-407E-A947-70E740481C1C}">
                <a14:useLocalDpi xmlns:a14="http://schemas.microsoft.com/office/drawing/2010/main" val="0"/>
              </a:ext>
            </a:extLst>
          </a:blip>
          <a:srcRect t="12060" r="25434" b="20699"/>
          <a:stretch/>
        </p:blipFill>
        <p:spPr>
          <a:xfrm>
            <a:off x="10256715" y="5216470"/>
            <a:ext cx="1935285" cy="1625487"/>
          </a:xfrm>
          <a:prstGeom prst="rect">
            <a:avLst/>
          </a:prstGeom>
          <a:effectLst>
            <a:outerShdw blurRad="50800" dist="38100" dir="8100000" sx="103000" sy="103000" algn="tr" rotWithShape="0">
              <a:prstClr val="black">
                <a:alpha val="40000"/>
              </a:prstClr>
            </a:outerShdw>
          </a:effectLst>
          <a:scene3d>
            <a:camera prst="orthographicFront">
              <a:rot lat="0" lon="0" rev="0"/>
            </a:camera>
            <a:lightRig rig="threePt" dir="t"/>
          </a:scene3d>
        </p:spPr>
      </p:pic>
      <p:sp>
        <p:nvSpPr>
          <p:cNvPr id="95" name="Slide Number Placeholder 1">
            <a:extLst>
              <a:ext uri="{FF2B5EF4-FFF2-40B4-BE49-F238E27FC236}">
                <a16:creationId xmlns:a16="http://schemas.microsoft.com/office/drawing/2014/main" id="{7F8BC40C-3798-465B-867E-EEE860FF7D4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a:t>
            </a:fld>
            <a:r>
              <a:rPr lang="en-GB" sz="900" b="1">
                <a:solidFill>
                  <a:schemeClr val="bg1"/>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2D28752E-30BD-4E46-8080-FF0F85038026}"/>
              </a:ext>
              <a:ext uri="{C183D7F6-B498-43B3-948B-1728B52AA6E4}">
                <adec:decorative xmlns:adec="http://schemas.microsoft.com/office/drawing/2017/decorative" val="1"/>
              </a:ext>
            </a:extLst>
          </p:cNvPr>
          <p:cNvSpPr/>
          <p:nvPr/>
        </p:nvSpPr>
        <p:spPr>
          <a:xfrm>
            <a:off x="431663" y="6541217"/>
            <a:ext cx="300412" cy="208833"/>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chemeClr val="tx1"/>
              </a:solidFill>
            </a:endParaRPr>
          </a:p>
        </p:txBody>
      </p:sp>
      <p:sp>
        <p:nvSpPr>
          <p:cNvPr id="7" name="Title 6">
            <a:extLst>
              <a:ext uri="{FF2B5EF4-FFF2-40B4-BE49-F238E27FC236}">
                <a16:creationId xmlns:a16="http://schemas.microsoft.com/office/drawing/2014/main" id="{3531356D-40DD-480C-BFB8-4BDAB963AEC3}"/>
              </a:ext>
            </a:extLst>
          </p:cNvPr>
          <p:cNvSpPr>
            <a:spLocks noGrp="1"/>
          </p:cNvSpPr>
          <p:nvPr>
            <p:ph type="title" idx="4294967295"/>
          </p:nvPr>
        </p:nvSpPr>
        <p:spPr>
          <a:xfrm>
            <a:off x="270762" y="725638"/>
            <a:ext cx="9341700" cy="483450"/>
          </a:xfrm>
        </p:spPr>
        <p:txBody>
          <a:bodyPr>
            <a:normAutofit/>
          </a:bodyPr>
          <a:lstStyle/>
          <a:p>
            <a:r>
              <a:rPr lang="en-GB" sz="2800" b="1" dirty="0">
                <a:solidFill>
                  <a:srgbClr val="005EB8"/>
                </a:solidFill>
                <a:latin typeface="Arial"/>
              </a:rPr>
              <a:t>NHS Adult Inpatient Survey 2025</a:t>
            </a:r>
          </a:p>
        </p:txBody>
      </p:sp>
      <p:sp>
        <p:nvSpPr>
          <p:cNvPr id="11" name="trust_name">
            <a:extLst>
              <a:ext uri="{FF2B5EF4-FFF2-40B4-BE49-F238E27FC236}">
                <a16:creationId xmlns:a16="http://schemas.microsoft.com/office/drawing/2014/main" id="{8971284B-1085-41CD-8B6F-4CB89E7CB02C}"/>
              </a:ext>
            </a:extLst>
          </p:cNvPr>
          <p:cNvSpPr txBox="1">
            <a:spLocks/>
          </p:cNvSpPr>
          <p:nvPr/>
        </p:nvSpPr>
        <p:spPr>
          <a:xfrm>
            <a:off x="340662" y="1196388"/>
            <a:ext cx="11580576"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lvl="0">
              <a:defRPr/>
            </a:pPr>
            <a:r>
              <a:rPr kumimoji="0" lang="en-GB" sz="2000" b="1" i="0" u="none" strike="noStrike" kern="1200" cap="none" spc="0" normalizeH="0" baseline="0" noProof="0" dirty="0">
                <a:ln>
                  <a:noFill/>
                </a:ln>
                <a:solidFill>
                  <a:srgbClr val="005EB8"/>
                </a:solidFill>
                <a:effectLst/>
                <a:uLnTx/>
                <a:uFillTx/>
                <a:latin typeface="Arial"/>
                <a:ea typeface="+mj-ea"/>
                <a:cs typeface="+mj-cs"/>
              </a:rPr>
              <a:t>Results </a:t>
            </a:r>
            <a:r>
              <a:rPr kumimoji="0" lang="en-GB" sz="2000" b="1" i="0" u="none" strike="noStrike" kern="1200" cap="none" spc="0" normalizeH="0" baseline="0" noProof="0">
                <a:ln>
                  <a:noFill/>
                </a:ln>
                <a:solidFill>
                  <a:srgbClr val="005EB8"/>
                </a:solidFill>
                <a:effectLst/>
                <a:uLnTx/>
                <a:uFillTx/>
                <a:latin typeface="Arial"/>
                <a:ea typeface="+mj-ea"/>
                <a:cs typeface="+mj-cs"/>
              </a:rPr>
              <a:t>for</a:t>
            </a:r>
            <a:r>
              <a:rPr lang="en-GB" sz="2000">
                <a:solidFill>
                  <a:srgbClr val="005EB8"/>
                </a:solidFill>
                <a:latin typeface="Arial"/>
              </a:rPr>
              <a:t> County Durham and Darlington NHS Foundation Trust</a:t>
            </a:r>
            <a:endParaRPr kumimoji="0" lang="en-GB" sz="2000" b="1" i="0" u="none" strike="noStrike" kern="1200" cap="none" spc="0" normalizeH="0" baseline="0" noProof="0" dirty="0">
              <a:ln>
                <a:noFill/>
              </a:ln>
              <a:solidFill>
                <a:srgbClr val="005EB8"/>
              </a:solidFill>
              <a:effectLst/>
              <a:uLnTx/>
              <a:uFillTx/>
              <a:latin typeface="Arial"/>
              <a:ea typeface="+mj-ea"/>
              <a:cs typeface="+mj-cs"/>
            </a:endParaRPr>
          </a:p>
        </p:txBody>
      </p:sp>
      <p:sp>
        <p:nvSpPr>
          <p:cNvPr id="21" name="best_title">
            <a:extLst>
              <a:ext uri="{FF2B5EF4-FFF2-40B4-BE49-F238E27FC236}">
                <a16:creationId xmlns:a16="http://schemas.microsoft.com/office/drawing/2014/main" id="{15364654-6F57-41EB-AA26-0ECBBBF1D9E3}"/>
              </a:ext>
            </a:extLst>
          </p:cNvPr>
          <p:cNvSpPr txBox="1">
            <a:spLocks/>
          </p:cNvSpPr>
          <p:nvPr/>
        </p:nvSpPr>
        <p:spPr>
          <a:xfrm>
            <a:off x="395007" y="1641529"/>
            <a:ext cx="5380135"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dirty="0">
                <a:ln>
                  <a:noFill/>
                </a:ln>
                <a:solidFill>
                  <a:prstClr val="black"/>
                </a:solidFill>
                <a:effectLst/>
                <a:uLnTx/>
                <a:uFillTx/>
                <a:latin typeface="Arial"/>
                <a:ea typeface="+mj-ea"/>
                <a:cs typeface="+mj-cs"/>
              </a:rPr>
              <a:t>Where patient experience </a:t>
            </a:r>
            <a:r>
              <a:rPr kumimoji="0" lang="en-GB" sz="1800" b="1" i="0" u="none" strike="noStrike" kern="1200" cap="none" spc="0" normalizeH="0" baseline="0" noProof="0" dirty="0">
                <a:ln>
                  <a:noFill/>
                </a:ln>
                <a:solidFill>
                  <a:srgbClr val="419999"/>
                </a:solidFill>
                <a:effectLst/>
                <a:uLnTx/>
                <a:uFillTx/>
                <a:latin typeface="Arial"/>
                <a:ea typeface="+mj-ea"/>
                <a:cs typeface="+mj-cs"/>
              </a:rPr>
              <a:t>is best</a:t>
            </a:r>
          </a:p>
        </p:txBody>
      </p:sp>
      <p:sp>
        <p:nvSpPr>
          <p:cNvPr id="22" name="worst_title">
            <a:extLst>
              <a:ext uri="{FF2B5EF4-FFF2-40B4-BE49-F238E27FC236}">
                <a16:creationId xmlns:a16="http://schemas.microsoft.com/office/drawing/2014/main" id="{3500BAE9-57CC-4BAF-87C0-D92C0896F54B}"/>
              </a:ext>
            </a:extLst>
          </p:cNvPr>
          <p:cNvSpPr txBox="1">
            <a:spLocks/>
          </p:cNvSpPr>
          <p:nvPr/>
        </p:nvSpPr>
        <p:spPr>
          <a:xfrm>
            <a:off x="6161818" y="1641529"/>
            <a:ext cx="5092701" cy="31043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800" b="1" i="0" u="none" strike="noStrike" kern="1200" cap="none" spc="0" normalizeH="0" baseline="0" noProof="0">
                <a:ln>
                  <a:noFill/>
                </a:ln>
                <a:solidFill>
                  <a:schemeClr val="tx1"/>
                </a:solidFill>
                <a:effectLst/>
                <a:uLnTx/>
                <a:uFillTx/>
                <a:latin typeface="Arial"/>
                <a:ea typeface="+mj-ea"/>
                <a:cs typeface="+mj-cs"/>
              </a:rPr>
              <a:t>Where patient experience </a:t>
            </a:r>
            <a:r>
              <a:rPr kumimoji="0" lang="en-GB" sz="1800" b="1" i="0" u="none" strike="noStrike" kern="1200" cap="none" spc="0" normalizeH="0" baseline="0" noProof="0">
                <a:ln>
                  <a:noFill/>
                </a:ln>
                <a:solidFill>
                  <a:schemeClr val="accent2"/>
                </a:solidFill>
                <a:effectLst/>
                <a:uLnTx/>
                <a:uFillTx/>
                <a:latin typeface="Arial"/>
                <a:ea typeface="+mj-ea"/>
                <a:cs typeface="+mj-cs"/>
              </a:rPr>
              <a:t>could improve</a:t>
            </a:r>
          </a:p>
        </p:txBody>
      </p:sp>
      <p:sp>
        <p:nvSpPr>
          <p:cNvPr id="96" name="calculation text">
            <a:extLst>
              <a:ext uri="{FF2B5EF4-FFF2-40B4-BE49-F238E27FC236}">
                <a16:creationId xmlns:a16="http://schemas.microsoft.com/office/drawing/2014/main" id="{7C88008D-3774-4309-AACC-46F832C550A4}"/>
              </a:ext>
            </a:extLst>
          </p:cNvPr>
          <p:cNvSpPr/>
          <p:nvPr/>
        </p:nvSpPr>
        <p:spPr>
          <a:xfrm>
            <a:off x="363823" y="5180840"/>
            <a:ext cx="9892892" cy="646331"/>
          </a:xfrm>
          <a:prstGeom prst="rect">
            <a:avLst/>
          </a:prstGeom>
        </p:spPr>
        <p:txBody>
          <a:bodyPr wrap="square">
            <a:spAutoFit/>
          </a:bodyPr>
          <a:lstStyle/>
          <a:p>
            <a:r>
              <a:rPr lang="en-GB" sz="1150" dirty="0">
                <a:latin typeface="Arial" panose="020B0604020202020204" pitchFamily="34" charset="0"/>
                <a:cs typeface="Arial" panose="020B0604020202020204" pitchFamily="34" charset="0"/>
              </a:rPr>
              <a:t>These questions are calculated by comparing your trust’s results to the average of all trusts. “Where patient experience is best”: These are the five results for your trust that are highest compared with the national average. “Where patient experience could improve”: These are the five results for your trust that are lowest compared with the national average.</a:t>
            </a:r>
          </a:p>
        </p:txBody>
      </p:sp>
      <p:sp>
        <p:nvSpPr>
          <p:cNvPr id="12" name="extra_text">
            <a:extLst>
              <a:ext uri="{FF2B5EF4-FFF2-40B4-BE49-F238E27FC236}">
                <a16:creationId xmlns:a16="http://schemas.microsoft.com/office/drawing/2014/main" id="{3F526089-829D-4030-9A23-CD53A806EE34}"/>
              </a:ext>
            </a:extLst>
          </p:cNvPr>
          <p:cNvSpPr txBox="1"/>
          <p:nvPr/>
        </p:nvSpPr>
        <p:spPr>
          <a:xfrm>
            <a:off x="340662" y="5914384"/>
            <a:ext cx="10073835" cy="596196"/>
          </a:xfrm>
          <a:prstGeom prst="rect">
            <a:avLst/>
          </a:prstGeom>
          <a:noFill/>
          <a:ln>
            <a:no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lvl="0">
              <a:defRPr/>
            </a:pP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This survey looked at the experiences of people who were discharged from an NHS acute hospital in November 2025. Between January 2026 and April 2026, a questionnaire was sent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to 1250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inpatients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at County Durham and Darlington NHS Foundation Trust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who had attended in late 2025. Responses were received </a:t>
            </a:r>
            <a:r>
              <a:rPr kumimoji="0" lang="en-GB" sz="1000" b="0" i="0" u="none" strike="noStrike" kern="1200" cap="none" spc="0" normalizeH="0" baseline="0" noProof="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from 472 </a:t>
            </a:r>
            <a:r>
              <a:rPr kumimoji="0" lang="en-GB" sz="1000" b="0" i="0" u="none" strike="noStrike" kern="1200" cap="none" spc="0" normalizeH="0" baseline="0" noProof="0" dirty="0">
                <a:ln>
                  <a:noFill/>
                </a:ln>
                <a:solidFill>
                  <a:prstClr val="white"/>
                </a:solidFill>
                <a:effectLst/>
                <a:uLnTx/>
                <a:uFillTx/>
                <a:latin typeface="Arial" panose="020B0604020202020204" pitchFamily="34" charset="0"/>
                <a:ea typeface="Arial" panose="020B0604020202020204" pitchFamily="34" charset="0"/>
                <a:cs typeface="Arial" panose="020B0604020202020204" pitchFamily="34" charset="0"/>
              </a:rPr>
              <a:t>patients at this trust. If you have any questions about the survey and our results, please contact [NHS TRUST TO INSERT CONTACT DETAILS].</a:t>
            </a:r>
          </a:p>
        </p:txBody>
      </p:sp>
      <p:sp>
        <p:nvSpPr>
          <p:cNvPr id="3" name="best_results" descr="Displays the top five questions for your trust that are highest when compared with the national average. ">
            <a:extLst>
              <a:ext uri="{FF2B5EF4-FFF2-40B4-BE49-F238E27FC236}">
                <a16:creationId xmlns:a16="http://schemas.microsoft.com/office/drawing/2014/main" id="{4E457820-7346-431E-B111-BA46A5930F24}"/>
              </a:ext>
            </a:extLst>
          </p:cNvPr>
          <p:cNvSpPr txBox="1">
            <a:spLocks/>
          </p:cNvSpPr>
          <p:nvPr/>
        </p:nvSpPr>
        <p:spPr>
          <a:xfrm>
            <a:off x="395007" y="1977573"/>
            <a:ext cx="5302770" cy="3107545"/>
          </a:xfrm>
          <a:prstGeom prst="rect">
            <a:avLst/>
          </a:prstGeom>
          <a:ln>
            <a:solidFill>
              <a:srgbClr val="419999"/>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Wingdings" panose="05000000000000000000" pitchFamily="2" charset="2"/>
              <a:buChar char="ü"/>
              <a:defRPr/>
            </a:pPr>
            <a:r>
              <a:rPr kumimoji="0" lang="en-GB" sz="1250" b="1" i="0" u="none" strike="noStrike" kern="1200" cap="none" spc="0" normalizeH="0" baseline="0" noProof="0">
                <a:ln>
                  <a:noFill/>
                </a:ln>
                <a:solidFill>
                  <a:prstClr val="black"/>
                </a:solidFill>
                <a:effectLst/>
                <a:uLnTx/>
                <a:uFillTx/>
                <a:latin typeface="Arial"/>
                <a:ea typeface="+mj-ea"/>
                <a:cs typeface="+mj-cs"/>
              </a:rPr>
              <a:t>Information while on virtual wards:</a:t>
            </a:r>
            <a:r>
              <a:rPr kumimoji="0" lang="en-GB" sz="1250" i="0" u="none" strike="noStrike" kern="1200" cap="none" spc="0" normalizeH="0" baseline="0" noProof="0">
                <a:ln>
                  <a:noFill/>
                </a:ln>
                <a:solidFill>
                  <a:prstClr val="black"/>
                </a:solidFill>
                <a:effectLst/>
                <a:uLnTx/>
                <a:uFillTx/>
                <a:latin typeface="Arial"/>
                <a:ea typeface="+mj-ea"/>
                <a:cs typeface="+mj-cs"/>
              </a:rPr>
              <a:t> </a:t>
            </a:r>
            <a:r>
              <a:rPr lang="en-GB" sz="1250">
                <a:solidFill>
                  <a:prstClr val="black"/>
                </a:solidFill>
                <a:latin typeface="Arial"/>
              </a:rPr>
              <a:t>Patients feeling they were given enough information about care and treatment on virtual ward</a:t>
            </a:r>
            <a:endParaRPr kumimoji="0" lang="en-GB" sz="1250"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Staff taking into account patients' individual needs: Language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Staff discussing with patients whether patients may need further health/social care services after leaving</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Leaving hospital:</a:t>
            </a:r>
            <a:r>
              <a:rPr lang="en-GB" sz="1250">
                <a:solidFill>
                  <a:prstClr val="black"/>
                </a:solidFill>
                <a:latin typeface="Arial"/>
              </a:rPr>
              <a:t> </a:t>
            </a:r>
            <a:r>
              <a:rPr lang="en-GB" sz="1250" b="0">
                <a:solidFill>
                  <a:prstClr val="black"/>
                </a:solidFill>
                <a:latin typeface="Arial"/>
              </a:rPr>
              <a:t>Patients getting enough support to recover/manage condition after leaving hospital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Wingdings" panose="05000000000000000000" pitchFamily="2" charset="2"/>
              <a:buChar char="ü"/>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Accessibility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lvl="0" indent="-285750">
              <a:lnSpc>
                <a:spcPct val="110000"/>
              </a:lnSpc>
              <a:spcBef>
                <a:spcPts val="600"/>
              </a:spcBef>
              <a:buFont typeface="Wingdings" panose="05000000000000000000" pitchFamily="2" charset="2"/>
              <a:buChar char="ü"/>
              <a:defRPr/>
            </a:pPr>
            <a:endParaRPr kumimoji="0" lang="en-GB" sz="1400" b="0" i="0" u="none" strike="noStrike" kern="1200" cap="none" spc="0" normalizeH="0" baseline="0" noProof="0" dirty="0">
              <a:ln>
                <a:noFill/>
              </a:ln>
              <a:solidFill>
                <a:prstClr val="black"/>
              </a:solidFill>
              <a:effectLst/>
              <a:uLnTx/>
              <a:uFillTx/>
              <a:latin typeface="Arial"/>
              <a:ea typeface="+mj-ea"/>
              <a:cs typeface="+mj-cs"/>
            </a:endParaRPr>
          </a:p>
        </p:txBody>
      </p:sp>
      <p:sp>
        <p:nvSpPr>
          <p:cNvPr id="4" name="worst_results" descr="Displays the bottom five questions for your trust that are highest when compared with the national average. ">
            <a:extLst>
              <a:ext uri="{FF2B5EF4-FFF2-40B4-BE49-F238E27FC236}">
                <a16:creationId xmlns:a16="http://schemas.microsoft.com/office/drawing/2014/main" id="{D3C0C139-D96C-47B8-B937-B920D71A4C0E}"/>
              </a:ext>
            </a:extLst>
          </p:cNvPr>
          <p:cNvSpPr txBox="1">
            <a:spLocks/>
          </p:cNvSpPr>
          <p:nvPr/>
        </p:nvSpPr>
        <p:spPr>
          <a:xfrm>
            <a:off x="6161818" y="1977573"/>
            <a:ext cx="5302770" cy="3107545"/>
          </a:xfrm>
          <a:prstGeom prst="rect">
            <a:avLst/>
          </a:prstGeom>
          <a:ln>
            <a:solidFill>
              <a:schemeClr val="accent2"/>
            </a:solidFill>
          </a:ln>
        </p:spPr>
        <p:txBody>
          <a:bodyPr vert="horz" wrap="square" lIns="72000" tIns="72000" rIns="72000" bIns="72000" rtlCol="0" anchor="t" anchorCtr="0">
            <a:no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1" i="0" u="none" strike="noStrike" kern="1200" cap="none" spc="0" normalizeH="0" baseline="0" noProof="0">
                <a:ln>
                  <a:noFill/>
                </a:ln>
                <a:solidFill>
                  <a:prstClr val="black"/>
                </a:solidFill>
                <a:effectLst/>
                <a:uLnTx/>
                <a:uFillTx/>
                <a:latin typeface="Arial"/>
                <a:ea typeface="+mj-ea"/>
                <a:cs typeface="+mj-cs"/>
              </a:rPr>
              <a:t>:</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prstClr val="black"/>
                </a:solidFill>
                <a:latin typeface="Arial"/>
              </a:rPr>
              <a:t>Staff taking into account patients' individual needs: Religious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Wait to get a bed:</a:t>
            </a:r>
            <a:r>
              <a:rPr lang="en-GB" sz="1250">
                <a:solidFill>
                  <a:prstClr val="black"/>
                </a:solidFill>
                <a:latin typeface="Arial"/>
              </a:rPr>
              <a:t> </a:t>
            </a:r>
            <a:r>
              <a:rPr kumimoji="0" lang="en-GB" sz="1250" b="0" i="0" u="none" strike="noStrike" kern="1200" cap="none" spc="0" normalizeH="0" baseline="0" noProof="0">
                <a:ln>
                  <a:noFill/>
                </a:ln>
                <a:solidFill>
                  <a:prstClr val="black"/>
                </a:solidFill>
                <a:effectLst/>
                <a:uLnTx/>
                <a:uFillTx/>
                <a:latin typeface="Arial"/>
                <a:ea typeface="+mj-ea"/>
                <a:cs typeface="+mj-cs"/>
              </a:rPr>
              <a:t>The wait to get a bed on a ward after arrival</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lang="en-GB" sz="1250">
                <a:solidFill>
                  <a:prstClr val="black"/>
                </a:solidFill>
                <a:latin typeface="Arial"/>
              </a:rPr>
              <a:t> </a:t>
            </a:r>
            <a:r>
              <a:rPr lang="en-GB" sz="1250" b="0" noProof="0">
                <a:solidFill>
                  <a:prstClr val="black"/>
                </a:solidFill>
                <a:latin typeface="Arial"/>
              </a:rPr>
              <a:t>Staff taking into account patients' individual needs: Dietary needs</a:t>
            </a:r>
            <a:endParaRPr kumimoji="0" lang="en-GB" sz="1250" b="1" i="0" u="none" strike="noStrike" kern="1200" cap="none" spc="0" normalizeH="0" baseline="0" noProof="0" dirty="0">
              <a:ln>
                <a:noFill/>
              </a:ln>
              <a:solidFill>
                <a:prstClr val="black"/>
              </a:solidFill>
              <a:effectLst/>
              <a:uLnTx/>
              <a:uFillTx/>
              <a:latin typeface="Arial"/>
              <a:ea typeface="+mj-ea"/>
              <a:cs typeface="+mj-cs"/>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Sleeping:</a:t>
            </a:r>
            <a:r>
              <a:rPr lang="en-GB" sz="1250">
                <a:solidFill>
                  <a:prstClr val="black"/>
                </a:solidFill>
                <a:latin typeface="Arial"/>
              </a:rPr>
              <a:t> </a:t>
            </a:r>
            <a:r>
              <a:rPr lang="en-GB" sz="1250" b="0">
                <a:solidFill>
                  <a:prstClr val="black"/>
                </a:solidFill>
                <a:latin typeface="Arial"/>
              </a:rPr>
              <a:t>Patients not being prevented from sleeping at night</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a:p>
            <a:pPr marL="285750" indent="-285750">
              <a:lnSpc>
                <a:spcPct val="110000"/>
              </a:lnSpc>
              <a:spcBef>
                <a:spcPts val="600"/>
              </a:spcBef>
              <a:buFont typeface="Courier New" panose="02070309020205020404" pitchFamily="49" charset="0"/>
              <a:buChar char="o"/>
              <a:defRPr/>
            </a:pPr>
            <a:r>
              <a:rPr lang="en-GB" sz="1250" b="1">
                <a:solidFill>
                  <a:prstClr val="black"/>
                </a:solidFill>
                <a:latin typeface="Arial"/>
              </a:rPr>
              <a:t>Individual needs:</a:t>
            </a:r>
            <a:r>
              <a:rPr kumimoji="0" lang="en-GB" sz="1250" b="0" i="0" u="none" strike="noStrike" kern="1200" cap="none" spc="0" normalizeH="0" baseline="0" noProof="0">
                <a:ln>
                  <a:noFill/>
                </a:ln>
                <a:solidFill>
                  <a:prstClr val="black"/>
                </a:solidFill>
                <a:effectLst/>
                <a:uLnTx/>
                <a:uFillTx/>
                <a:latin typeface="Arial"/>
                <a:ea typeface="+mj-ea"/>
                <a:cs typeface="+mj-cs"/>
              </a:rPr>
              <a:t> </a:t>
            </a:r>
            <a:r>
              <a:rPr lang="en-GB" sz="1250" b="0">
                <a:solidFill>
                  <a:schemeClr val="tx1"/>
                </a:solidFill>
                <a:latin typeface="Arial" panose="020B0604020202020204" pitchFamily="34" charset="0"/>
                <a:cs typeface="Arial" panose="020B0604020202020204" pitchFamily="34" charset="0"/>
              </a:rPr>
              <a:t>Staff taking into account patients' individual needs: Mental health needs</a:t>
            </a:r>
            <a:endParaRPr kumimoji="0" lang="en-GB" sz="1250" b="0" i="0" u="none" strike="noStrike" kern="1200" cap="none" spc="0" normalizeH="0" baseline="0" noProof="0" dirty="0">
              <a:ln>
                <a:noFill/>
              </a:ln>
              <a:solidFill>
                <a:schemeClr val="tx1"/>
              </a:solidFill>
              <a:effectLst/>
              <a:uLnTx/>
              <a:uFillTx/>
              <a:latin typeface="Arial" panose="020B0604020202020204" pitchFamily="34" charset="0"/>
              <a:cs typeface="Arial" panose="020B0604020202020204" pitchFamily="34" charset="0"/>
            </a:endParaRPr>
          </a:p>
        </p:txBody>
      </p:sp>
      <p:sp>
        <p:nvSpPr>
          <p:cNvPr id="6" name="Slide Number Placeholder 5">
            <a:extLst>
              <a:ext uri="{FF2B5EF4-FFF2-40B4-BE49-F238E27FC236}">
                <a16:creationId xmlns:a16="http://schemas.microsoft.com/office/drawing/2014/main" id="{38DDBA19-5AF6-8978-4083-EF42DE2FCFA7}"/>
              </a:ext>
            </a:extLst>
          </p:cNvPr>
          <p:cNvSpPr>
            <a:spLocks noGrp="1"/>
          </p:cNvSpPr>
          <p:nvPr>
            <p:ph type="sldNum" sz="quarter" idx="4"/>
          </p:nvPr>
        </p:nvSpPr>
        <p:spPr/>
        <p:txBody>
          <a:bodyPr/>
          <a:lstStyle/>
          <a:p>
            <a:fld id="{D61AABEC-672F-4B68-B914-690DA978312C}" type="slidenum">
              <a:rPr lang="en-GB" smtClean="0"/>
              <a:pPr/>
              <a:t>11</a:t>
            </a:fld>
            <a:r>
              <a:rPr lang="en-GB"/>
              <a:t> </a:t>
            </a:r>
          </a:p>
        </p:txBody>
      </p:sp>
    </p:spTree>
    <p:extLst>
      <p:ext uri="{BB962C8B-B14F-4D97-AF65-F5344CB8AC3E}">
        <p14:creationId xmlns:p14="http://schemas.microsoft.com/office/powerpoint/2010/main" val="9466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5B4B26AE-7057-4E03-B875-753343EF643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12</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181225"/>
            <a:ext cx="7573725" cy="1107996"/>
          </a:xfrm>
        </p:spPr>
        <p:txBody>
          <a:bodyPr/>
          <a:lstStyle/>
          <a:p>
            <a:r>
              <a:rPr lang="en-GB" b="1" dirty="0">
                <a:cs typeface="Arial" panose="020B0604020202020204" pitchFamily="34" charset="0"/>
              </a:rPr>
              <a:t>Scoring and benchmarking</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2767955"/>
            <a:ext cx="8877888" cy="2235933"/>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how your trust scored for each evaluative question in the survey, compared with other trusts that took part</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analysis technique called the ‘expected range’ to determine if your trust is performing about the same, better, or worse compared with most other trusts </a:t>
            </a:r>
          </a:p>
          <a:p>
            <a:pPr marL="180975" indent="-180975">
              <a:lnSpc>
                <a:spcPct val="110000"/>
              </a:lnSpc>
              <a:spcBef>
                <a:spcPts val="600"/>
              </a:spcBef>
              <a:buFont typeface="Arial" panose="020B0604020202020204" pitchFamily="34" charset="0"/>
              <a:buChar char="•"/>
            </a:pPr>
            <a:r>
              <a:rPr kumimoji="0" lang="en-GB" sz="2000" i="0" u="none" strike="noStrike" kern="1200" cap="none" spc="0" normalizeH="0" baseline="0" noProof="0" dirty="0">
                <a:ln>
                  <a:noFill/>
                </a:ln>
                <a:solidFill>
                  <a:prstClr val="white"/>
                </a:solidFill>
                <a:effectLst/>
                <a:uLnTx/>
                <a:uFillTx/>
                <a:latin typeface="Arial"/>
                <a:ea typeface="+mj-ea"/>
                <a:cs typeface="+mj-cs"/>
              </a:rPr>
              <a:t>a </a:t>
            </a:r>
            <a:r>
              <a:rPr lang="en-GB" sz="2000" dirty="0">
                <a:solidFill>
                  <a:prstClr val="white"/>
                </a:solidFill>
                <a:latin typeface="Arial"/>
              </a:rPr>
              <a:t>comparison of section scores with other trusts in your region</a:t>
            </a:r>
          </a:p>
        </p:txBody>
      </p:sp>
      <p:sp>
        <p:nvSpPr>
          <p:cNvPr id="3" name="TextBox 2">
            <a:extLst>
              <a:ext uri="{FF2B5EF4-FFF2-40B4-BE49-F238E27FC236}">
                <a16:creationId xmlns:a16="http://schemas.microsoft.com/office/drawing/2014/main" id="{7372D3C7-8490-F903-04E8-B772C17B2DD6}"/>
              </a:ext>
            </a:extLst>
          </p:cNvPr>
          <p:cNvSpPr txBox="1"/>
          <p:nvPr/>
        </p:nvSpPr>
        <p:spPr>
          <a:xfrm>
            <a:off x="741600" y="5379049"/>
            <a:ext cx="10877431" cy="646331"/>
          </a:xfrm>
          <a:prstGeom prst="rect">
            <a:avLst/>
          </a:prstGeom>
          <a:noFill/>
        </p:spPr>
        <p:txBody>
          <a:bodyPr wrap="square">
            <a:spAutoFit/>
          </a:bodyPr>
          <a:lstStyle/>
          <a:p>
            <a:r>
              <a:rPr lang="en-US" b="1" dirty="0">
                <a:solidFill>
                  <a:schemeClr val="bg1"/>
                </a:solidFill>
                <a:latin typeface="Arial" panose="020B0604020202020204" pitchFamily="34" charset="0"/>
                <a:cs typeface="Arial" panose="020B0604020202020204" pitchFamily="34" charset="0"/>
              </a:rPr>
              <a:t>Please note</a:t>
            </a:r>
            <a:r>
              <a:rPr lang="en-US" dirty="0">
                <a:solidFill>
                  <a:schemeClr val="bg1"/>
                </a:solidFill>
                <a:latin typeface="Arial" panose="020B0604020202020204" pitchFamily="34" charset="0"/>
                <a:cs typeface="Arial" panose="020B0604020202020204" pitchFamily="34" charset="0"/>
              </a:rPr>
              <a:t>: If data is missing, this is due to a low number of responses.  </a:t>
            </a:r>
          </a:p>
          <a:p>
            <a:endParaRPr lang="en-GB"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09154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questions are scored</a:t>
            </a:r>
          </a:p>
        </p:txBody>
      </p:sp>
      <p:sp>
        <p:nvSpPr>
          <p:cNvPr id="7" name="Rectangle 6">
            <a:extLst>
              <a:ext uri="{FF2B5EF4-FFF2-40B4-BE49-F238E27FC236}">
                <a16:creationId xmlns:a16="http://schemas.microsoft.com/office/drawing/2014/main" id="{80DFDC09-B9BF-4EA2-8B8A-CE19D491B28C}"/>
              </a:ext>
            </a:extLst>
          </p:cNvPr>
          <p:cNvSpPr/>
          <p:nvPr/>
        </p:nvSpPr>
        <p:spPr>
          <a:xfrm>
            <a:off x="345599" y="1231200"/>
            <a:ext cx="11502129" cy="4909036"/>
          </a:xfrm>
          <a:prstGeom prst="rect">
            <a:avLst/>
          </a:prstGeom>
        </p:spPr>
        <p:txBody>
          <a:bodyPr wrap="square">
            <a:spAutoFit/>
          </a:bodyPr>
          <a:lstStyle/>
          <a:p>
            <a:pPr>
              <a:spcBef>
                <a:spcPts val="600"/>
              </a:spcBef>
              <a:spcAft>
                <a:spcPts val="600"/>
              </a:spcAft>
            </a:pPr>
            <a:r>
              <a:rPr lang="en-GB" sz="1100" dirty="0">
                <a:latin typeface="Arial" panose="020B0604020202020204" pitchFamily="34" charset="0"/>
                <a:cs typeface="Arial" panose="020B0604020202020204" pitchFamily="34" charset="0"/>
              </a:rPr>
              <a:t>Each evaluative question is scored on a scale from 0 to 10. The scores represent the extent to which the patient’s experience could be improved. A score of 0 is assigned to all responses that reflect considerable scope for improvement, whereas a score of 10 refers to the most positive patient experience possible. Where a number of options lay between the negative and positive responses, they are placed at equal intervals along the scale. Where options were provided that did not have any bearing on the trust’s performance in terms of patient experience, the responses are classified as “not applicable” and a score is not given. Similarly, where respondents stated they could not remember or did not know the answer to a question, a score is not given.</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Example of how questions are scored</a:t>
            </a:r>
          </a:p>
          <a:p>
            <a:pPr>
              <a:spcBef>
                <a:spcPts val="600"/>
              </a:spcBef>
              <a:spcAft>
                <a:spcPts val="600"/>
              </a:spcAft>
            </a:pPr>
            <a:r>
              <a:rPr lang="en-GB" sz="1100" dirty="0">
                <a:latin typeface="Arial" panose="020B0604020202020204" pitchFamily="34" charset="0"/>
                <a:cs typeface="Arial" panose="020B0604020202020204" pitchFamily="34" charset="0"/>
              </a:rPr>
              <a:t>The following provides an example for the scoring system applied for each respondent. For question 14 “When you asked doctors questions, did you get answers you could understand”: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“Yes, always” would be given a score of 10, as this refers to the most positive patient experience possible. </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“Sometimes” would be given a score of 5, as it is placed at an equal interval along the scale.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 “No, never” would be given a score of 0, as this response reflects considerable scope for improvement.</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The answer codes “I did not have any questions” and “I did not feel able to ask questions” would not be scored, as they do not have a clear bearing on the trust’s performance in terms of patient experience.</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trust score for each question</a:t>
            </a:r>
          </a:p>
          <a:p>
            <a:pPr>
              <a:spcBef>
                <a:spcPts val="600"/>
              </a:spcBef>
              <a:spcAft>
                <a:spcPts val="600"/>
              </a:spcAft>
            </a:pPr>
            <a:r>
              <a:rPr lang="en-GB" sz="1100" dirty="0">
                <a:latin typeface="Arial" panose="020B0604020202020204" pitchFamily="34" charset="0"/>
                <a:cs typeface="Arial" panose="020B0604020202020204" pitchFamily="34" charset="0"/>
              </a:rPr>
              <a:t>The weighted mean score for each trust, for each question, is calculated by dividing the sum of the weighted scores for a question by the weighted sum of all eligible respondents to the question for each trust. An example of this is provided in the </a:t>
            </a:r>
            <a:r>
              <a:rPr lang="en-GB" sz="1100" dirty="0">
                <a:latin typeface="Arial" panose="020B0604020202020204" pitchFamily="34" charset="0"/>
                <a:cs typeface="Arial" panose="020B0604020202020204" pitchFamily="34" charset="0"/>
                <a:hlinkClick r:id="rId3"/>
              </a:rPr>
              <a:t>survey technical document.</a:t>
            </a:r>
            <a:endParaRPr lang="en-GB" sz="1100" dirty="0">
              <a:latin typeface="Arial" panose="020B0604020202020204" pitchFamily="34" charset="0"/>
              <a:cs typeface="Arial" panose="020B0604020202020204" pitchFamily="34" charset="0"/>
            </a:endParaRP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Calculating the section score</a:t>
            </a:r>
          </a:p>
          <a:p>
            <a:r>
              <a:rPr lang="en-GB" sz="1100" dirty="0">
                <a:latin typeface="Arial" panose="020B0604020202020204" pitchFamily="34" charset="0"/>
                <a:cs typeface="Arial" panose="020B0604020202020204" pitchFamily="34" charset="0"/>
              </a:rPr>
              <a:t>An arithmetic mean of each trust’s question scores is taken to provide a score for each section.</a:t>
            </a:r>
          </a:p>
          <a:p>
            <a:pPr>
              <a:spcBef>
                <a:spcPts val="600"/>
              </a:spcBef>
              <a:spcAft>
                <a:spcPts val="600"/>
              </a:spcAft>
            </a:pPr>
            <a:endParaRPr lang="en-GB" sz="11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165532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61051E-BFBC-4AAA-A693-53326749C158}"/>
              </a:ext>
              <a:ext uri="{C183D7F6-B498-43B3-948B-1728B52AA6E4}">
                <adec:decorative xmlns:adec="http://schemas.microsoft.com/office/drawing/2017/decorative" val="1"/>
              </a:ext>
            </a:extLst>
          </p:cNvPr>
          <p:cNvSpPr/>
          <p:nvPr/>
        </p:nvSpPr>
        <p:spPr>
          <a:xfrm>
            <a:off x="6070824" y="4557147"/>
            <a:ext cx="5882955" cy="193001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7" name="Rectangle 6">
            <a:extLst>
              <a:ext uri="{FF2B5EF4-FFF2-40B4-BE49-F238E27FC236}">
                <a16:creationId xmlns:a16="http://schemas.microsoft.com/office/drawing/2014/main" id="{DFF76E51-61B7-45ED-AB4F-BB4E7BC8A38C}"/>
              </a:ext>
              <a:ext uri="{C183D7F6-B498-43B3-948B-1728B52AA6E4}">
                <adec:decorative xmlns:adec="http://schemas.microsoft.com/office/drawing/2017/decorative" val="1"/>
              </a:ext>
            </a:extLst>
          </p:cNvPr>
          <p:cNvSpPr/>
          <p:nvPr/>
        </p:nvSpPr>
        <p:spPr>
          <a:xfrm>
            <a:off x="6070824" y="1497662"/>
            <a:ext cx="5882955" cy="2750752"/>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36845" y="613664"/>
            <a:ext cx="11417697" cy="654856"/>
          </a:xfrm>
        </p:spPr>
        <p:txBody>
          <a:bodyPr>
            <a:normAutofit/>
          </a:bodyPr>
          <a:lstStyle/>
          <a:p>
            <a:r>
              <a:rPr lang="en-GB" dirty="0"/>
              <a:t>How to interpret benchmarking in this report</a:t>
            </a:r>
          </a:p>
        </p:txBody>
      </p:sp>
      <p:sp>
        <p:nvSpPr>
          <p:cNvPr id="2" name="Rectangle 1">
            <a:extLst>
              <a:ext uri="{FF2B5EF4-FFF2-40B4-BE49-F238E27FC236}">
                <a16:creationId xmlns:a16="http://schemas.microsoft.com/office/drawing/2014/main" id="{C8FE1D46-5796-4660-8005-4272491A52FC}"/>
              </a:ext>
            </a:extLst>
          </p:cNvPr>
          <p:cNvSpPr/>
          <p:nvPr/>
        </p:nvSpPr>
        <p:spPr>
          <a:xfrm>
            <a:off x="345422" y="1230824"/>
            <a:ext cx="5618201" cy="5032147"/>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‘benchmarking’ section show how the score for your trust compares to the range of scores achieved by all trusts taking part in the survey. The black line shows the score for your trust. The graphs are divided into seven possible sections, comparing the score for your trust to most other trusts in the survey:</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419999"/>
                </a:highlight>
                <a:latin typeface="Arial" panose="020B0604020202020204" pitchFamily="34" charset="0"/>
                <a:cs typeface="Arial" panose="020B0604020202020204" pitchFamily="34" charset="0"/>
              </a:rPr>
              <a:t>dark green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5FBD83"/>
                </a:highlight>
                <a:latin typeface="Arial" panose="020B0604020202020204" pitchFamily="34" charset="0"/>
                <a:cs typeface="Arial" panose="020B0604020202020204" pitchFamily="34" charset="0"/>
              </a:rPr>
              <a:t>mid-green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A9D18E"/>
                </a:highlight>
                <a:latin typeface="Arial" panose="020B0604020202020204" pitchFamily="34" charset="0"/>
                <a:cs typeface="Arial" panose="020B0604020202020204" pitchFamily="34" charset="0"/>
              </a:rPr>
              <a:t>light green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better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D9D9D9"/>
                </a:highlight>
                <a:latin typeface="Arial" panose="020B0604020202020204" pitchFamily="34" charset="0"/>
                <a:cs typeface="Arial" panose="020B0604020202020204" pitchFamily="34" charset="0"/>
              </a:rPr>
              <a:t>grey section</a:t>
            </a:r>
            <a:r>
              <a:rPr lang="en-GB" sz="1100" dirty="0">
                <a:latin typeface="Arial" panose="020B0604020202020204" pitchFamily="34" charset="0"/>
                <a:cs typeface="Arial" panose="020B0604020202020204" pitchFamily="34" charset="0"/>
              </a:rPr>
              <a:t> of the graph, its result is ‘About the same’.</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FD966"/>
                </a:highlight>
                <a:latin typeface="Arial" panose="020B0604020202020204" pitchFamily="34" charset="0"/>
                <a:cs typeface="Arial" panose="020B0604020202020204" pitchFamily="34" charset="0"/>
              </a:rPr>
              <a:t>yellow section</a:t>
            </a:r>
            <a:r>
              <a:rPr lang="en-GB" sz="1100" b="1" dirty="0">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‘Somewhat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highlight>
                  <a:srgbClr val="F1BE48"/>
                </a:highlight>
                <a:latin typeface="Arial" panose="020B0604020202020204" pitchFamily="34" charset="0"/>
                <a:cs typeface="Arial" panose="020B0604020202020204" pitchFamily="34" charset="0"/>
              </a:rPr>
              <a:t>light orange section</a:t>
            </a:r>
            <a:r>
              <a:rPr lang="en-GB" sz="1100" dirty="0">
                <a:latin typeface="Arial" panose="020B0604020202020204" pitchFamily="34" charset="0"/>
                <a:cs typeface="Arial" panose="020B0604020202020204" pitchFamily="34" charset="0"/>
              </a:rPr>
              <a:t> of the graph, its result is ‘Worse than expected’.</a:t>
            </a:r>
          </a:p>
          <a:p>
            <a:pPr marL="171450" indent="-171450">
              <a:spcBef>
                <a:spcPts val="600"/>
              </a:spcBef>
              <a:spcAft>
                <a:spcPts val="600"/>
              </a:spcAft>
              <a:buFont typeface="Arial" panose="020B0604020202020204" pitchFamily="34" charset="0"/>
              <a:buChar char="•"/>
            </a:pPr>
            <a:r>
              <a:rPr lang="en-GB" sz="1100" dirty="0">
                <a:latin typeface="Arial" panose="020B0604020202020204" pitchFamily="34" charset="0"/>
                <a:cs typeface="Arial" panose="020B0604020202020204" pitchFamily="34" charset="0"/>
              </a:rPr>
              <a:t>If your trust’s score lies in the </a:t>
            </a:r>
            <a:r>
              <a:rPr lang="en-GB" sz="1100" b="1" dirty="0">
                <a:solidFill>
                  <a:schemeClr val="bg1"/>
                </a:solidFill>
                <a:highlight>
                  <a:srgbClr val="E87722"/>
                </a:highlight>
                <a:latin typeface="Arial" panose="020B0604020202020204" pitchFamily="34" charset="0"/>
                <a:cs typeface="Arial" panose="020B0604020202020204" pitchFamily="34" charset="0"/>
              </a:rPr>
              <a:t>dark orange section</a:t>
            </a:r>
            <a:r>
              <a:rPr lang="en-GB" sz="1100" b="1" dirty="0">
                <a:solidFill>
                  <a:schemeClr val="bg1"/>
                </a:solidFill>
                <a:latin typeface="Arial" panose="020B0604020202020204" pitchFamily="34" charset="0"/>
                <a:cs typeface="Arial" panose="020B0604020202020204" pitchFamily="34" charset="0"/>
              </a:rPr>
              <a:t> </a:t>
            </a:r>
            <a:r>
              <a:rPr lang="en-GB" sz="1100" dirty="0">
                <a:latin typeface="Arial" panose="020B0604020202020204" pitchFamily="34" charset="0"/>
                <a:cs typeface="Arial" panose="020B0604020202020204" pitchFamily="34" charset="0"/>
              </a:rPr>
              <a:t>of the graph, its result is ‘Much worse than expected’.</a:t>
            </a:r>
          </a:p>
          <a:p>
            <a:pPr>
              <a:spcBef>
                <a:spcPts val="600"/>
              </a:spcBef>
              <a:spcAft>
                <a:spcPts val="600"/>
              </a:spcAft>
            </a:pPr>
            <a:r>
              <a:rPr lang="en-GB" sz="1100" dirty="0">
                <a:latin typeface="Arial" panose="020B0604020202020204" pitchFamily="34" charset="0"/>
                <a:cs typeface="Arial" panose="020B0604020202020204" pitchFamily="34" charset="0"/>
              </a:rPr>
              <a:t>These groupings are based on a rigorous statistical analysis of the data termed the ‘expected range’ technique.</a:t>
            </a:r>
          </a:p>
        </p:txBody>
      </p:sp>
      <p:pic>
        <p:nvPicPr>
          <p:cNvPr id="6" name="Picture 5" descr="A screenshot of a bar chart showing the section score for all NHS trusts">
            <a:extLst>
              <a:ext uri="{FF2B5EF4-FFF2-40B4-BE49-F238E27FC236}">
                <a16:creationId xmlns:a16="http://schemas.microsoft.com/office/drawing/2014/main" id="{BE1DECE5-5F90-40E3-868B-FE1A065F1F3E}"/>
              </a:ext>
            </a:extLst>
          </p:cNvPr>
          <p:cNvPicPr>
            <a:picLocks noChangeAspect="1"/>
          </p:cNvPicPr>
          <p:nvPr/>
        </p:nvPicPr>
        <p:blipFill>
          <a:blip r:embed="rId3"/>
          <a:stretch>
            <a:fillRect/>
          </a:stretch>
        </p:blipFill>
        <p:spPr>
          <a:xfrm>
            <a:off x="6111224" y="1755546"/>
            <a:ext cx="5802153" cy="2314575"/>
          </a:xfrm>
          <a:prstGeom prst="rect">
            <a:avLst/>
          </a:prstGeom>
        </p:spPr>
      </p:pic>
      <p:pic>
        <p:nvPicPr>
          <p:cNvPr id="5" name="Picture 4">
            <a:extLst>
              <a:ext uri="{FF2B5EF4-FFF2-40B4-BE49-F238E27FC236}">
                <a16:creationId xmlns:a16="http://schemas.microsoft.com/office/drawing/2014/main" id="{542C78B8-0766-B658-DF30-74D4755CEB74}"/>
              </a:ext>
            </a:extLst>
          </p:cNvPr>
          <p:cNvPicPr>
            <a:picLocks noChangeAspect="1"/>
          </p:cNvPicPr>
          <p:nvPr/>
        </p:nvPicPr>
        <p:blipFill rotWithShape="1">
          <a:blip r:embed="rId4"/>
          <a:srcRect t="2458"/>
          <a:stretch/>
        </p:blipFill>
        <p:spPr>
          <a:xfrm>
            <a:off x="6282154" y="4691667"/>
            <a:ext cx="5460291" cy="1660975"/>
          </a:xfrm>
          <a:prstGeom prst="rect">
            <a:avLst/>
          </a:prstGeom>
        </p:spPr>
      </p:pic>
    </p:spTree>
    <p:extLst>
      <p:ext uri="{BB962C8B-B14F-4D97-AF65-F5344CB8AC3E}">
        <p14:creationId xmlns:p14="http://schemas.microsoft.com/office/powerpoint/2010/main" val="824632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xfrm>
            <a:off x="353470" y="613664"/>
            <a:ext cx="11417697" cy="654856"/>
          </a:xfrm>
        </p:spPr>
        <p:txBody>
          <a:bodyPr>
            <a:normAutofit/>
          </a:bodyPr>
          <a:lstStyle/>
          <a:p>
            <a:r>
              <a:rPr lang="en-GB" dirty="0"/>
              <a:t>How to interpret benchmarking in this report (continued)</a:t>
            </a:r>
          </a:p>
        </p:txBody>
      </p:sp>
      <p:sp>
        <p:nvSpPr>
          <p:cNvPr id="6" name="Rectangle 5">
            <a:extLst>
              <a:ext uri="{FF2B5EF4-FFF2-40B4-BE49-F238E27FC236}">
                <a16:creationId xmlns:a16="http://schemas.microsoft.com/office/drawing/2014/main" id="{349E5466-CC81-455D-BF20-84AED778DC5D}"/>
              </a:ext>
            </a:extLst>
          </p:cNvPr>
          <p:cNvSpPr/>
          <p:nvPr/>
        </p:nvSpPr>
        <p:spPr>
          <a:xfrm>
            <a:off x="345600" y="1231200"/>
            <a:ext cx="11175840" cy="5078313"/>
          </a:xfrm>
          <a:prstGeom prst="rect">
            <a:avLst/>
          </a:prstGeom>
        </p:spPr>
        <p:txBody>
          <a:bodyPr wrap="square">
            <a:spAutoFit/>
          </a:bodyPr>
          <a:lstStyle/>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Trust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‘much better than expected,’ ‘better than expected’, ‘somewhat better than expected’, ‘about the same’, ‘somewhat worse than expected’, ‘worse than expected’ and ‘much worse than expected’ categories are based on an analysis technique called the ‘expected range’. Expected range determines the range within which a trust’s score could fall without differing significantly from the average, taking into account the number of respondents for each trust, to indicate whether the trust has performed significantly above or below what would be expected.</a:t>
            </a:r>
          </a:p>
          <a:p>
            <a:pPr>
              <a:spcBef>
                <a:spcPts val="600"/>
              </a:spcBef>
              <a:spcAft>
                <a:spcPts val="600"/>
              </a:spcAft>
            </a:pPr>
            <a:r>
              <a:rPr lang="en-GB" sz="1100" dirty="0">
                <a:latin typeface="Arial" panose="020B0604020202020204" pitchFamily="34" charset="0"/>
                <a:cs typeface="Arial" panose="020B0604020202020204" pitchFamily="34" charset="0"/>
              </a:rPr>
              <a:t>If it is within this expected range, we say that the trust’s performance is ‘about the same’ as other trusts. Where a trust is identified as performing ‘better’ or ‘worse’ than the majority of other trusts, the result is unlikely to have occurred by chance.</a:t>
            </a:r>
          </a:p>
          <a:p>
            <a:pPr>
              <a:spcBef>
                <a:spcPts val="600"/>
              </a:spcBef>
              <a:spcAft>
                <a:spcPts val="600"/>
              </a:spcAft>
            </a:pPr>
            <a:r>
              <a:rPr lang="en-GB" sz="1100" dirty="0">
                <a:latin typeface="Arial" panose="020B0604020202020204" pitchFamily="34" charset="0"/>
                <a:cs typeface="Arial" panose="020B0604020202020204" pitchFamily="34" charset="0"/>
              </a:rPr>
              <a:t>The question score charts show the trust scores compared to the minimum and maximum scores achieved by any trust. In some cases this minimum or maximum limit will mean that one or more of the bands are not visible – because the range of other bands is broad enough to include the highest or lowest score achieved by a trust this year. This could be because there were few respondents, meaning the confidence intervals around your data are slightly larger, or because there was limited variation between trusts for this question this year.</a:t>
            </a:r>
          </a:p>
          <a:p>
            <a:pPr>
              <a:spcBef>
                <a:spcPts val="600"/>
              </a:spcBef>
              <a:spcAft>
                <a:spcPts val="600"/>
              </a:spcAft>
            </a:pPr>
            <a:r>
              <a:rPr lang="en-GB" sz="1100" dirty="0">
                <a:latin typeface="Arial" panose="020B0604020202020204" pitchFamily="34" charset="0"/>
                <a:cs typeface="Arial" panose="020B0604020202020204" pitchFamily="34" charset="0"/>
              </a:rPr>
              <a:t>In some cases, a trust could be categorised as ‘about the same’ whilst having a lower score than a 'worse than expected' trust, or categorised as 'about the same' whilst having a higher score than a 'better than expected' trust. This occurs as the bandings are calculated through standard error rather than standard deviation. Standard error takes into account the number of responses achieved by a trust, and therefore the banding may differ for a trust with a low numbers of responses. </a:t>
            </a:r>
          </a:p>
          <a:p>
            <a:pPr>
              <a:spcBef>
                <a:spcPts val="600"/>
              </a:spcBef>
              <a:spcAft>
                <a:spcPts val="600"/>
              </a:spcAft>
            </a:pPr>
            <a:r>
              <a:rPr lang="en-GB" sz="1200" b="1" dirty="0">
                <a:solidFill>
                  <a:srgbClr val="6D276A"/>
                </a:solidFill>
                <a:latin typeface="Arial" panose="020B0604020202020204" pitchFamily="34" charset="0"/>
                <a:cs typeface="Arial" panose="020B0604020202020204" pitchFamily="34" charset="0"/>
              </a:rPr>
              <a:t>Site level benchmarking</a:t>
            </a:r>
          </a:p>
          <a:p>
            <a:pPr>
              <a:spcBef>
                <a:spcPts val="600"/>
              </a:spcBef>
              <a:spcAft>
                <a:spcPts val="600"/>
              </a:spcAft>
            </a:pPr>
            <a:r>
              <a:rPr lang="en-GB" sz="1100" dirty="0">
                <a:latin typeface="Arial" panose="020B0604020202020204" pitchFamily="34" charset="0"/>
                <a:cs typeface="Arial" panose="020B0604020202020204" pitchFamily="34" charset="0"/>
              </a:rPr>
              <a:t>The charts in the ‘trust and site results’ section present site level benchmarking. This allows you to compare the results for sites within your trust with all other sites across trusts. It is important to note that there may be differences between the average score of the sites provided and the overall score for the trust. This may be related to the size of the sites, results for suppressed sites or weighting, as sites and trusts are weighted separately. In addition, if a single site result is presented for a trust, the ‘expected range’ category may differ: although the score achieved will be the same for both the site and for the trust, the upper and lower boundary levels will differ between the two due to them being calculated differently in each case.</a:t>
            </a:r>
          </a:p>
          <a:p>
            <a:pPr>
              <a:spcBef>
                <a:spcPts val="600"/>
              </a:spcBef>
              <a:spcAft>
                <a:spcPts val="600"/>
              </a:spcAft>
            </a:pPr>
            <a:r>
              <a:rPr lang="en-GB" sz="11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spcBef>
                <a:spcPts val="600"/>
              </a:spcBef>
              <a:spcAft>
                <a:spcPts val="600"/>
              </a:spcAft>
            </a:pPr>
            <a:r>
              <a:rPr lang="en-GB" sz="1100" dirty="0">
                <a:latin typeface="Arial" panose="020B0604020202020204" pitchFamily="34" charset="0"/>
                <a:cs typeface="Arial" panose="020B0604020202020204" pitchFamily="34" charset="0"/>
              </a:rPr>
              <a:t>Additional information on the ‘expected range’ analysis technique can be found in the survey technical report on the </a:t>
            </a:r>
            <a:r>
              <a:rPr lang="en-GB" sz="1100" dirty="0">
                <a:latin typeface="Arial" panose="020B0604020202020204" pitchFamily="34" charset="0"/>
                <a:cs typeface="Arial" panose="020B0604020202020204" pitchFamily="34" charset="0"/>
                <a:hlinkClick r:id="rId3"/>
              </a:rPr>
              <a:t>NHS Surveys website</a:t>
            </a:r>
            <a:r>
              <a:rPr lang="en-GB" sz="1100"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29461273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4" name="TextBox 13">
            <a:extLst>
              <a:ext uri="{FF2B5EF4-FFF2-40B4-BE49-F238E27FC236}">
                <a16:creationId xmlns:a16="http://schemas.microsoft.com/office/drawing/2014/main" id="{5317B5E4-1611-4B4E-A84D-BFFDF4EFCF49}"/>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12" name="TextBox 11">
            <a:extLst>
              <a:ext uri="{FF2B5EF4-FFF2-40B4-BE49-F238E27FC236}">
                <a16:creationId xmlns:a16="http://schemas.microsoft.com/office/drawing/2014/main" id="{2730B843-8A2A-4575-9B7A-A1303D135EC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15" name="Rectangle 14">
            <a:extLst>
              <a:ext uri="{FF2B5EF4-FFF2-40B4-BE49-F238E27FC236}">
                <a16:creationId xmlns:a16="http://schemas.microsoft.com/office/drawing/2014/main" id="{130DB257-64A0-4758-ACD8-00EF7F8D1ED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0" name="low_chart" descr="A bar chart showing the bottom five trust results within your region.">
            <a:extLst>
              <a:ext uri="{FF2B5EF4-FFF2-40B4-BE49-F238E27FC236}">
                <a16:creationId xmlns:a16="http://schemas.microsoft.com/office/drawing/2014/main" id="{206AFFC8-77F6-462B-BB90-7E9065935AE9}"/>
              </a:ext>
            </a:extLst>
          </p:cNvPr>
          <p:cNvGraphicFramePr/>
          <p:nvPr>
            <p:extLst>
              <p:ext uri="{D42A27DB-BD31-4B8C-83A1-F6EECF244321}">
                <p14:modId xmlns:p14="http://schemas.microsoft.com/office/powerpoint/2010/main" val="388933864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23" name="Title 6">
            <a:extLst>
              <a:ext uri="{FF2B5EF4-FFF2-40B4-BE49-F238E27FC236}">
                <a16:creationId xmlns:a16="http://schemas.microsoft.com/office/drawing/2014/main" id="{9B78A0E7-5411-4155-87FE-C99DB61066F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6" name="Rectangle 15">
            <a:extLst>
              <a:ext uri="{FF2B5EF4-FFF2-40B4-BE49-F238E27FC236}">
                <a16:creationId xmlns:a16="http://schemas.microsoft.com/office/drawing/2014/main" id="{D6948489-65C2-4CC0-9C07-653038D41E5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29" name="high_chart" descr="A bar chart showing the top five trust results within your region.">
            <a:extLst>
              <a:ext uri="{FF2B5EF4-FFF2-40B4-BE49-F238E27FC236}">
                <a16:creationId xmlns:a16="http://schemas.microsoft.com/office/drawing/2014/main" id="{B357F3FB-FCDC-4106-B7E9-2679C0998B7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92018990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4"/>
          </a:graphicData>
        </a:graphic>
      </p:graphicFrame>
      <p:sp>
        <p:nvSpPr>
          <p:cNvPr id="22" name="Title 6">
            <a:extLst>
              <a:ext uri="{FF2B5EF4-FFF2-40B4-BE49-F238E27FC236}">
                <a16:creationId xmlns:a16="http://schemas.microsoft.com/office/drawing/2014/main" id="{0AE68814-4678-4EAD-B8E7-7C893FEA43C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19" name="Title 6">
            <a:extLst>
              <a:ext uri="{FF2B5EF4-FFF2-40B4-BE49-F238E27FC236}">
                <a16:creationId xmlns:a16="http://schemas.microsoft.com/office/drawing/2014/main" id="{871D2CF0-CC4E-4D79-9488-B60283713D2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A909A451-E3B1-40E2-8A67-56560CDF6D1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E4FA08AF-2114-4A2B-9695-6E541341080D}"/>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3" name="Title 16">
            <a:extLst>
              <a:ext uri="{FF2B5EF4-FFF2-40B4-BE49-F238E27FC236}">
                <a16:creationId xmlns:a16="http://schemas.microsoft.com/office/drawing/2014/main" id="{CEFC3553-9C57-45FB-A6E8-BDB74912B9E4}"/>
              </a:ext>
            </a:extLst>
          </p:cNvPr>
          <p:cNvSpPr>
            <a:spLocks noGrp="1"/>
          </p:cNvSpPr>
          <p:nvPr>
            <p:ph type="title"/>
          </p:nvPr>
        </p:nvSpPr>
        <p:spPr>
          <a:xfrm>
            <a:off x="419970" y="537464"/>
            <a:ext cx="11417697" cy="654856"/>
          </a:xfrm>
        </p:spPr>
        <p:txBody>
          <a:bodyPr>
            <a:normAutofit/>
          </a:bodyPr>
          <a:lstStyle/>
          <a:p>
            <a:r>
              <a:rPr lang="en-GB" dirty="0"/>
              <a:t>Section 1. Admission to hospital</a:t>
            </a:r>
          </a:p>
        </p:txBody>
      </p:sp>
      <p:graphicFrame>
        <p:nvGraphicFramePr>
          <p:cNvPr id="4" name="section_table">
            <a:extLst>
              <a:ext uri="{FF2B5EF4-FFF2-40B4-BE49-F238E27FC236}">
                <a16:creationId xmlns:a16="http://schemas.microsoft.com/office/drawing/2014/main" id="{57A19E35-0F8C-E77A-453A-4053B5104947}"/>
              </a:ext>
            </a:extLst>
          </p:cNvPr>
          <p:cNvGraphicFramePr>
            <a:graphicFrameLocks noGrp="1"/>
          </p:cNvGraphicFramePr>
          <p:nvPr>
            <p:extLst>
              <p:ext uri="{D42A27DB-BD31-4B8C-83A1-F6EECF244321}">
                <p14:modId xmlns:p14="http://schemas.microsoft.com/office/powerpoint/2010/main" val="218714993"/>
              </p:ext>
            </p:extLst>
          </p:nvPr>
        </p:nvGraphicFramePr>
        <p:xfrm>
          <a:off x="464360" y="2071933"/>
          <a:ext cx="8521704" cy="285360"/>
        </p:xfrm>
        <a:graphic>
          <a:graphicData uri="http://schemas.openxmlformats.org/drawingml/2006/table">
            <a:tbl>
              <a:tblPr firstRow="1" bandRow="1">
                <a:tableStyleId>{5C22544A-7EE6-4342-B048-85BDC9FD1C3A}</a:tableStyleId>
              </a:tblPr>
              <a:tblGrid>
                <a:gridCol w="2325091">
                  <a:extLst>
                    <a:ext uri="{9D8B030D-6E8A-4147-A177-3AD203B41FA5}">
                      <a16:colId xmlns:a16="http://schemas.microsoft.com/office/drawing/2014/main" val="20000"/>
                    </a:ext>
                  </a:extLst>
                </a:gridCol>
                <a:gridCol w="426128">
                  <a:extLst>
                    <a:ext uri="{9D8B030D-6E8A-4147-A177-3AD203B41FA5}">
                      <a16:colId xmlns:a16="http://schemas.microsoft.com/office/drawing/2014/main" val="20001"/>
                    </a:ext>
                  </a:extLst>
                </a:gridCol>
                <a:gridCol w="577048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6" name="Section 1" descr="A bar chart showing the range of section scores for all NHS trusts for Section 1 (Health and social care workers).">
            <a:extLst>
              <a:ext uri="{FF2B5EF4-FFF2-40B4-BE49-F238E27FC236}">
                <a16:creationId xmlns:a16="http://schemas.microsoft.com/office/drawing/2014/main" id="{55501549-0EC3-BBCE-E188-1AC3350B8B77}"/>
              </a:ext>
            </a:extLst>
          </p:cNvPr>
          <p:cNvGraphicFramePr/>
          <p:nvPr>
            <p:extLst>
              <p:ext uri="{D42A27DB-BD31-4B8C-83A1-F6EECF244321}">
                <p14:modId xmlns:p14="http://schemas.microsoft.com/office/powerpoint/2010/main" val="1772903748"/>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5277501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526E6CD-A880-A39D-1DDB-00FD2CF78375}"/>
              </a:ext>
            </a:extLst>
          </p:cNvPr>
          <p:cNvGraphicFramePr>
            <a:graphicFrameLocks noGrp="1"/>
          </p:cNvGraphicFramePr>
          <p:nvPr>
            <p:extLst>
              <p:ext uri="{D42A27DB-BD31-4B8C-83A1-F6EECF244321}">
                <p14:modId xmlns:p14="http://schemas.microsoft.com/office/powerpoint/2010/main" val="3324375250"/>
              </p:ext>
            </p:extLst>
          </p:nvPr>
        </p:nvGraphicFramePr>
        <p:xfrm>
          <a:off x="8585541" y="1767430"/>
          <a:ext cx="3382605" cy="328011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dirty="0">
                          <a:latin typeface="Arial" panose="020B0604020202020204" pitchFamily="34" charset="0"/>
                          <a:cs typeface="Arial" panose="020B0604020202020204" pitchFamily="34" charset="0"/>
                        </a:rPr>
                        <a:t>Lowest score</a:t>
                      </a:r>
                      <a:endParaRPr lang="en-GB" sz="900" b="1" dirty="0">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5.4</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9.4</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628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707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18691480"/>
                  </a:ext>
                </a:extLst>
              </a:tr>
            </a:tbl>
          </a:graphicData>
        </a:graphic>
      </p:graphicFrame>
      <p:sp>
        <p:nvSpPr>
          <p:cNvPr id="9" name="Rectangle 8">
            <a:extLst>
              <a:ext uri="{FF2B5EF4-FFF2-40B4-BE49-F238E27FC236}">
                <a16:creationId xmlns:a16="http://schemas.microsoft.com/office/drawing/2014/main" id="{99A4C961-C9F1-394E-8CE3-BDFDB6AF1152}"/>
              </a:ext>
            </a:extLst>
          </p:cNvPr>
          <p:cNvSpPr/>
          <p:nvPr/>
        </p:nvSpPr>
        <p:spPr>
          <a:xfrm>
            <a:off x="10568762"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3" name="Q5" descr="A chart showing how your Trust scored for Q15 compared with other trusts that took part; using the ‘expected range’ analysis technique. ">
            <a:extLst>
              <a:ext uri="{FF2B5EF4-FFF2-40B4-BE49-F238E27FC236}">
                <a16:creationId xmlns:a16="http://schemas.microsoft.com/office/drawing/2014/main" id="{1E1B85E3-9DEB-8469-8F7D-D37C3A5E59AB}"/>
              </a:ext>
            </a:extLst>
          </p:cNvPr>
          <p:cNvGraphicFramePr/>
          <p:nvPr>
            <p:extLst>
              <p:ext uri="{D42A27DB-BD31-4B8C-83A1-F6EECF244321}">
                <p14:modId xmlns:p14="http://schemas.microsoft.com/office/powerpoint/2010/main" val="981407929"/>
              </p:ext>
            </p:extLst>
          </p:nvPr>
        </p:nvGraphicFramePr>
        <p:xfrm>
          <a:off x="103910" y="3190609"/>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4" descr="A chart showing how your Trust scored for Q15 compared with other trusts that took part; using the ‘expected range’ analysis technique. ">
            <a:extLst>
              <a:ext uri="{FF2B5EF4-FFF2-40B4-BE49-F238E27FC236}">
                <a16:creationId xmlns:a16="http://schemas.microsoft.com/office/drawing/2014/main" id="{D7E0F77F-80DA-F6AA-4CC6-75757B1E4635}"/>
              </a:ext>
            </a:extLst>
          </p:cNvPr>
          <p:cNvGraphicFramePr/>
          <p:nvPr>
            <p:extLst>
              <p:ext uri="{D42A27DB-BD31-4B8C-83A1-F6EECF244321}">
                <p14:modId xmlns:p14="http://schemas.microsoft.com/office/powerpoint/2010/main" val="2854240630"/>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 Admission to hospital (continued)</a:t>
            </a:r>
          </a:p>
        </p:txBody>
      </p:sp>
      <p:grpSp>
        <p:nvGrpSpPr>
          <p:cNvPr id="15" name="Section 1" descr="A chart showing how your Trust scored for Q14 compared with other trusts that took part; using the ‘expected range’ analysis technique. ">
            <a:extLst>
              <a:ext uri="{FF2B5EF4-FFF2-40B4-BE49-F238E27FC236}">
                <a16:creationId xmlns:a16="http://schemas.microsoft.com/office/drawing/2014/main" id="{0446465E-74F6-B63F-FA87-EE09CAA4C6ED}"/>
              </a:ext>
            </a:extLst>
          </p:cNvPr>
          <p:cNvGrpSpPr/>
          <p:nvPr/>
        </p:nvGrpSpPr>
        <p:grpSpPr>
          <a:xfrm>
            <a:off x="103911" y="1525503"/>
            <a:ext cx="8246527" cy="1512887"/>
            <a:chOff x="380078" y="1436456"/>
            <a:chExt cx="8246527" cy="1512887"/>
          </a:xfrm>
        </p:grpSpPr>
        <p:sp>
          <p:nvSpPr>
            <p:cNvPr id="16" name="Rectangle 15">
              <a:extLst>
                <a:ext uri="{FF2B5EF4-FFF2-40B4-BE49-F238E27FC236}">
                  <a16:creationId xmlns:a16="http://schemas.microsoft.com/office/drawing/2014/main" id="{61257920-16BD-FEEE-B1F8-BA9A9720CEC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7" name="Q2">
              <a:extLst>
                <a:ext uri="{FF2B5EF4-FFF2-40B4-BE49-F238E27FC236}">
                  <a16:creationId xmlns:a16="http://schemas.microsoft.com/office/drawing/2014/main" id="{FD9E8F2E-FCA7-1868-F2F0-5F5AD7CF9714}"/>
                </a:ext>
              </a:extLst>
            </p:cNvPr>
            <p:cNvGraphicFramePr/>
            <p:nvPr>
              <p:extLst>
                <p:ext uri="{D42A27DB-BD31-4B8C-83A1-F6EECF244321}">
                  <p14:modId xmlns:p14="http://schemas.microsoft.com/office/powerpoint/2010/main" val="370286069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Tree>
    <p:extLst>
      <p:ext uri="{BB962C8B-B14F-4D97-AF65-F5344CB8AC3E}">
        <p14:creationId xmlns:p14="http://schemas.microsoft.com/office/powerpoint/2010/main" val="1246098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D0B35FF7-A909-4E95-89F1-A3674C32F1F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0782E3DF-8121-4193-8A6A-67AE672D60B7}"/>
              </a:ext>
            </a:extLst>
          </p:cNvPr>
          <p:cNvSpPr txBox="1"/>
          <p:nvPr/>
        </p:nvSpPr>
        <p:spPr>
          <a:xfrm>
            <a:off x="1551962" y="6101443"/>
            <a:ext cx="3430747"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62EFD24C-7A4F-4514-96B3-0632CB0C74C9}"/>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B7341DA2-6736-4751-9A5F-5FD6E5F90DC7}"/>
              </a:ext>
            </a:extLst>
          </p:cNvPr>
          <p:cNvGraphicFramePr/>
          <p:nvPr>
            <p:extLst>
              <p:ext uri="{D42A27DB-BD31-4B8C-83A1-F6EECF244321}">
                <p14:modId xmlns:p14="http://schemas.microsoft.com/office/powerpoint/2010/main" val="37647215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2185B6B9-B100-4F04-98DC-9A78CB61ACC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BEBC4D50-D760-473F-B7A1-6B7B616E47F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B827F2AC-9742-4142-A996-C384DE4BCDA1}"/>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81860431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7E1203E7-1CBA-46C8-BF15-18A7D77249F7}"/>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E81DB32E-7E27-4E8A-A8B0-427CF11F5AA5}"/>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E858FB88-2ADD-4E0B-99C1-FC606D00BB11}"/>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A803DB53-AA29-4BAD-B768-1D9D0BEEFE42}"/>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18">
            <a:extLst>
              <a:ext uri="{FF2B5EF4-FFF2-40B4-BE49-F238E27FC236}">
                <a16:creationId xmlns:a16="http://schemas.microsoft.com/office/drawing/2014/main" id="{E256D5F4-C134-493D-B0BC-FACB9F4464D5}"/>
              </a:ext>
            </a:extLst>
          </p:cNvPr>
          <p:cNvSpPr>
            <a:spLocks noGrp="1"/>
          </p:cNvSpPr>
          <p:nvPr>
            <p:ph type="title"/>
          </p:nvPr>
        </p:nvSpPr>
        <p:spPr>
          <a:xfrm>
            <a:off x="419970" y="537464"/>
            <a:ext cx="11417697" cy="654856"/>
          </a:xfrm>
        </p:spPr>
        <p:txBody>
          <a:bodyPr>
            <a:normAutofit/>
          </a:bodyPr>
          <a:lstStyle/>
          <a:p>
            <a:r>
              <a:rPr lang="en-GB"/>
              <a:t>Section 2. The hospital and ward</a:t>
            </a:r>
          </a:p>
        </p:txBody>
      </p:sp>
      <p:graphicFrame>
        <p:nvGraphicFramePr>
          <p:cNvPr id="4" name="section_table">
            <a:extLst>
              <a:ext uri="{FF2B5EF4-FFF2-40B4-BE49-F238E27FC236}">
                <a16:creationId xmlns:a16="http://schemas.microsoft.com/office/drawing/2014/main" id="{1560ED76-2F50-0869-7C0F-A9B700550DCA}"/>
              </a:ext>
            </a:extLst>
          </p:cNvPr>
          <p:cNvGraphicFramePr>
            <a:graphicFrameLocks noGrp="1"/>
          </p:cNvGraphicFramePr>
          <p:nvPr>
            <p:extLst>
              <p:ext uri="{D42A27DB-BD31-4B8C-83A1-F6EECF244321}">
                <p14:modId xmlns:p14="http://schemas.microsoft.com/office/powerpoint/2010/main" val="2530777782"/>
              </p:ext>
            </p:extLst>
          </p:nvPr>
        </p:nvGraphicFramePr>
        <p:xfrm>
          <a:off x="347087" y="2036298"/>
          <a:ext cx="8512827" cy="285360"/>
        </p:xfrm>
        <a:graphic>
          <a:graphicData uri="http://schemas.openxmlformats.org/drawingml/2006/table">
            <a:tbl>
              <a:tblPr firstRow="1" bandRow="1">
                <a:tableStyleId>{5C22544A-7EE6-4342-B048-85BDC9FD1C3A}</a:tableStyleId>
              </a:tblPr>
              <a:tblGrid>
                <a:gridCol w="2458257">
                  <a:extLst>
                    <a:ext uri="{9D8B030D-6E8A-4147-A177-3AD203B41FA5}">
                      <a16:colId xmlns:a16="http://schemas.microsoft.com/office/drawing/2014/main" val="20000"/>
                    </a:ext>
                  </a:extLst>
                </a:gridCol>
                <a:gridCol w="523782">
                  <a:extLst>
                    <a:ext uri="{9D8B030D-6E8A-4147-A177-3AD203B41FA5}">
                      <a16:colId xmlns:a16="http://schemas.microsoft.com/office/drawing/2014/main" val="20001"/>
                    </a:ext>
                  </a:extLst>
                </a:gridCol>
                <a:gridCol w="55307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2" descr="A bar chart showing the range of section scores for all NHS trusts for Section 1 (Health and social care workers).">
            <a:extLst>
              <a:ext uri="{FF2B5EF4-FFF2-40B4-BE49-F238E27FC236}">
                <a16:creationId xmlns:a16="http://schemas.microsoft.com/office/drawing/2014/main" id="{AFFEA555-6CD5-0421-D062-1105AB782223}"/>
              </a:ext>
            </a:extLst>
          </p:cNvPr>
          <p:cNvGraphicFramePr/>
          <p:nvPr>
            <p:extLst>
              <p:ext uri="{D42A27DB-BD31-4B8C-83A1-F6EECF244321}">
                <p14:modId xmlns:p14="http://schemas.microsoft.com/office/powerpoint/2010/main" val="1209406730"/>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97940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A7229B5A-07A8-4052-2678-DD8B7B1FFD52}"/>
              </a:ext>
            </a:extLst>
          </p:cNvPr>
          <p:cNvGraphicFramePr>
            <a:graphicFrameLocks noGrp="1"/>
          </p:cNvGraphicFramePr>
          <p:nvPr>
            <p:extLst>
              <p:ext uri="{D42A27DB-BD31-4B8C-83A1-F6EECF244321}">
                <p14:modId xmlns:p14="http://schemas.microsoft.com/office/powerpoint/2010/main" val="1115013073"/>
              </p:ext>
            </p:extLst>
          </p:nvPr>
        </p:nvGraphicFramePr>
        <p:xfrm>
          <a:off x="8585541" y="1767430"/>
          <a:ext cx="3382605" cy="475168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dirty="0">
                          <a:solidFill>
                            <a:schemeClr val="bg1"/>
                          </a:solidFill>
                          <a:latin typeface="Arial" panose="020B0604020202020204" pitchFamily="34" charset="0"/>
                          <a:cs typeface="Arial" panose="020B0604020202020204" pitchFamily="34" charset="0"/>
                        </a:rPr>
                        <a:t>Number of respondents</a:t>
                      </a:r>
                      <a:endParaRPr lang="en-GB" sz="900" b="1" dirty="0">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28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1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281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080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80087">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2001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17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kern="1200" dirty="0">
                        <a:solidFill>
                          <a:schemeClr val="tx1"/>
                        </a:solidFill>
                        <a:latin typeface="Arial" panose="020B0604020202020204" pitchFamily="34" charset="0"/>
                        <a:ea typeface="+mn-ea"/>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51373062"/>
                  </a:ext>
                </a:extLst>
              </a:tr>
              <a:tr h="4889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363723734"/>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8" name="Rectangle 7">
            <a:extLst>
              <a:ext uri="{FF2B5EF4-FFF2-40B4-BE49-F238E27FC236}">
                <a16:creationId xmlns:a16="http://schemas.microsoft.com/office/drawing/2014/main" id="{2EDF58A0-7537-8882-758F-41512FA7E07A}"/>
              </a:ext>
            </a:extLst>
          </p:cNvPr>
          <p:cNvSpPr/>
          <p:nvPr/>
        </p:nvSpPr>
        <p:spPr>
          <a:xfrm>
            <a:off x="10568763" y="1508022"/>
            <a:ext cx="1399383"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7_8" descr="A chart showing how your Trust scored for Q16 compared with other trusts that took part; using the ‘expected range’ analysis technique. ">
            <a:extLst>
              <a:ext uri="{FF2B5EF4-FFF2-40B4-BE49-F238E27FC236}">
                <a16:creationId xmlns:a16="http://schemas.microsoft.com/office/drawing/2014/main" id="{487B2E75-6D31-DD27-5938-13320DE00450}"/>
              </a:ext>
            </a:extLst>
          </p:cNvPr>
          <p:cNvGraphicFramePr/>
          <p:nvPr>
            <p:extLst>
              <p:ext uri="{D42A27DB-BD31-4B8C-83A1-F6EECF244321}">
                <p14:modId xmlns:p14="http://schemas.microsoft.com/office/powerpoint/2010/main" val="3065791241"/>
              </p:ext>
            </p:extLst>
          </p:nvPr>
        </p:nvGraphicFramePr>
        <p:xfrm>
          <a:off x="103910" y="4760514"/>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7_6" descr="A chart showing how your Trust scored for Q16 compared with other trusts that took part; using the ‘expected range’ analysis technique. ">
            <a:extLst>
              <a:ext uri="{FF2B5EF4-FFF2-40B4-BE49-F238E27FC236}">
                <a16:creationId xmlns:a16="http://schemas.microsoft.com/office/drawing/2014/main" id="{13165E70-9549-C8BA-E07D-50E85F32562D}"/>
              </a:ext>
            </a:extLst>
          </p:cNvPr>
          <p:cNvGraphicFramePr/>
          <p:nvPr>
            <p:extLst>
              <p:ext uri="{D42A27DB-BD31-4B8C-83A1-F6EECF244321}">
                <p14:modId xmlns:p14="http://schemas.microsoft.com/office/powerpoint/2010/main" val="2832339719"/>
              </p:ext>
            </p:extLst>
          </p:nvPr>
        </p:nvGraphicFramePr>
        <p:xfrm>
          <a:off x="103910" y="3929051"/>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 descr="A chart showing how your Trust scored for Q16 compared with other trusts that took part; using the ‘expected range’ analysis technique. ">
            <a:extLst>
              <a:ext uri="{FF2B5EF4-FFF2-40B4-BE49-F238E27FC236}">
                <a16:creationId xmlns:a16="http://schemas.microsoft.com/office/drawing/2014/main" id="{3D00F57D-4668-FB85-39CC-4E6416B8181F}"/>
              </a:ext>
            </a:extLst>
          </p:cNvPr>
          <p:cNvGraphicFramePr/>
          <p:nvPr>
            <p:extLst>
              <p:ext uri="{D42A27DB-BD31-4B8C-83A1-F6EECF244321}">
                <p14:modId xmlns:p14="http://schemas.microsoft.com/office/powerpoint/2010/main" val="3061970619"/>
              </p:ext>
            </p:extLst>
          </p:nvPr>
        </p:nvGraphicFramePr>
        <p:xfrm>
          <a:off x="103910" y="312425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7_2" descr="A chart showing how your Trust scored for Q15 compared with other trusts that took part; using the ‘expected range’ analysis technique. ">
            <a:extLst>
              <a:ext uri="{FF2B5EF4-FFF2-40B4-BE49-F238E27FC236}">
                <a16:creationId xmlns:a16="http://schemas.microsoft.com/office/drawing/2014/main" id="{873A14AD-B665-CD62-3207-7BF2C8619045}"/>
              </a:ext>
            </a:extLst>
          </p:cNvPr>
          <p:cNvGraphicFramePr/>
          <p:nvPr>
            <p:extLst>
              <p:ext uri="{D42A27DB-BD31-4B8C-83A1-F6EECF244321}">
                <p14:modId xmlns:p14="http://schemas.microsoft.com/office/powerpoint/2010/main" val="4003350307"/>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2" descr="A chart showing how your Trust scored for Q14 compared with other trusts that took part; using the ‘expected range’ analysis technique. ">
            <a:extLst>
              <a:ext uri="{FF2B5EF4-FFF2-40B4-BE49-F238E27FC236}">
                <a16:creationId xmlns:a16="http://schemas.microsoft.com/office/drawing/2014/main" id="{81E766C4-7704-D13E-9454-2AF7ABD4E43D}"/>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0FD0F74D-C32F-0E77-8D1F-6B281DAF888F}"/>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7_1">
              <a:extLst>
                <a:ext uri="{FF2B5EF4-FFF2-40B4-BE49-F238E27FC236}">
                  <a16:creationId xmlns:a16="http://schemas.microsoft.com/office/drawing/2014/main" id="{58C01F5F-7975-F698-45AC-D5E983EA7CB2}"/>
                </a:ext>
              </a:extLst>
            </p:cNvPr>
            <p:cNvGraphicFramePr/>
            <p:nvPr>
              <p:extLst>
                <p:ext uri="{D42A27DB-BD31-4B8C-83A1-F6EECF244321}">
                  <p14:modId xmlns:p14="http://schemas.microsoft.com/office/powerpoint/2010/main" val="199647887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5938" y="1027462"/>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1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16791209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5B7E3A-9F7D-7F51-57A4-7ED580D3C120}"/>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3E8E3AB5-4E79-341A-D1C5-83865EC872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46FD63B9-94A7-F03B-2B29-FC596F9F9D38}"/>
              </a:ext>
            </a:extLst>
          </p:cNvPr>
          <p:cNvGraphicFramePr>
            <a:graphicFrameLocks noGrp="1"/>
          </p:cNvGraphicFramePr>
          <p:nvPr>
            <p:extLst>
              <p:ext uri="{D42A27DB-BD31-4B8C-83A1-F6EECF244321}">
                <p14:modId xmlns:p14="http://schemas.microsoft.com/office/powerpoint/2010/main" val="3524476400"/>
              </p:ext>
            </p:extLst>
          </p:nvPr>
        </p:nvGraphicFramePr>
        <p:xfrm>
          <a:off x="8585541" y="1767430"/>
          <a:ext cx="3382605" cy="109007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dirty="0">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518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03A2723D-B3C4-E880-7687-9AE1E5691C4A}"/>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19B7EDE1-DF61-D4BF-2026-42BC710D9619}"/>
              </a:ext>
            </a:extLst>
          </p:cNvPr>
          <p:cNvGrpSpPr/>
          <p:nvPr/>
        </p:nvGrpSpPr>
        <p:grpSpPr>
          <a:xfrm>
            <a:off x="140735" y="1436456"/>
            <a:ext cx="8246527" cy="1512887"/>
            <a:chOff x="380078" y="1436456"/>
            <a:chExt cx="8246527" cy="1512887"/>
          </a:xfrm>
        </p:grpSpPr>
        <p:graphicFrame>
          <p:nvGraphicFramePr>
            <p:cNvPr id="3" name="Q8">
              <a:extLst>
                <a:ext uri="{FF2B5EF4-FFF2-40B4-BE49-F238E27FC236}">
                  <a16:creationId xmlns:a16="http://schemas.microsoft.com/office/drawing/2014/main" id="{A34EAE9F-FA58-435B-C558-CA9F951ECC37}"/>
                </a:ext>
              </a:extLst>
            </p:cNvPr>
            <p:cNvGraphicFramePr/>
            <p:nvPr>
              <p:extLst>
                <p:ext uri="{D42A27DB-BD31-4B8C-83A1-F6EECF244321}">
                  <p14:modId xmlns:p14="http://schemas.microsoft.com/office/powerpoint/2010/main" val="679243241"/>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268E98F-7FA7-2505-BF07-18A620CDADD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D3BF3A2E-A3FA-951F-78F4-ECE716495F5C}"/>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F5E3E54C-BBD3-C746-7DD9-0D9C1C873A7B}"/>
              </a:ext>
            </a:extLst>
          </p:cNvPr>
          <p:cNvSpPr>
            <a:spLocks noGrp="1"/>
          </p:cNvSpPr>
          <p:nvPr>
            <p:ph type="title"/>
          </p:nvPr>
        </p:nvSpPr>
        <p:spPr>
          <a:xfrm>
            <a:off x="419970" y="536400"/>
            <a:ext cx="11417697" cy="654856"/>
          </a:xfrm>
        </p:spPr>
        <p:txBody>
          <a:bodyPr/>
          <a:lstStyle/>
          <a:p>
            <a:r>
              <a:rPr lang="en-GB" dirty="0"/>
              <a:t>Section 2. The hospital and ward (continued)</a:t>
            </a:r>
          </a:p>
        </p:txBody>
      </p:sp>
    </p:spTree>
    <p:extLst>
      <p:ext uri="{BB962C8B-B14F-4D97-AF65-F5344CB8AC3E}">
        <p14:creationId xmlns:p14="http://schemas.microsoft.com/office/powerpoint/2010/main" val="957628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7A5E7B7-68AF-8D09-9B39-D97BB8665F21}"/>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435BF1B-643A-72B4-191E-0023E494C69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45" name="TextBox 44">
            <a:extLst>
              <a:ext uri="{FF2B5EF4-FFF2-40B4-BE49-F238E27FC236}">
                <a16:creationId xmlns:a16="http://schemas.microsoft.com/office/drawing/2014/main" id="{026C467A-C1F6-1538-301C-746764C9F771}"/>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44" name="TextBox 43">
            <a:extLst>
              <a:ext uri="{FF2B5EF4-FFF2-40B4-BE49-F238E27FC236}">
                <a16:creationId xmlns:a16="http://schemas.microsoft.com/office/drawing/2014/main" id="{2615B566-B465-273A-2305-3CD37896F2FF}"/>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46" name="Rectangle 45">
            <a:extLst>
              <a:ext uri="{FF2B5EF4-FFF2-40B4-BE49-F238E27FC236}">
                <a16:creationId xmlns:a16="http://schemas.microsoft.com/office/drawing/2014/main" id="{771BDA14-7C9F-2B54-333F-E301F54CA2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3" name="low_chart" descr="A bar chart showing the bottom five trust results within your region.">
            <a:extLst>
              <a:ext uri="{FF2B5EF4-FFF2-40B4-BE49-F238E27FC236}">
                <a16:creationId xmlns:a16="http://schemas.microsoft.com/office/drawing/2014/main" id="{53409045-53FC-31EE-5513-FF50FF317367}"/>
              </a:ext>
            </a:extLst>
          </p:cNvPr>
          <p:cNvGraphicFramePr/>
          <p:nvPr>
            <p:extLst>
              <p:ext uri="{D42A27DB-BD31-4B8C-83A1-F6EECF244321}">
                <p14:modId xmlns:p14="http://schemas.microsoft.com/office/powerpoint/2010/main" val="30970798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51" name="Title 6">
            <a:extLst>
              <a:ext uri="{FF2B5EF4-FFF2-40B4-BE49-F238E27FC236}">
                <a16:creationId xmlns:a16="http://schemas.microsoft.com/office/drawing/2014/main" id="{E1BDF536-CE0E-09B6-65D5-59FFE002410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7" name="Rectangle 46">
            <a:extLst>
              <a:ext uri="{FF2B5EF4-FFF2-40B4-BE49-F238E27FC236}">
                <a16:creationId xmlns:a16="http://schemas.microsoft.com/office/drawing/2014/main" id="{3530E47F-C083-0CAD-24FA-0F9CB9A5169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52" name="high_chart" descr="A bar chart showing the top five trust results within your region.">
            <a:extLst>
              <a:ext uri="{FF2B5EF4-FFF2-40B4-BE49-F238E27FC236}">
                <a16:creationId xmlns:a16="http://schemas.microsoft.com/office/drawing/2014/main" id="{463892E2-C218-6F2E-A632-28A7C47912D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9041565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50" name="Title 6">
            <a:extLst>
              <a:ext uri="{FF2B5EF4-FFF2-40B4-BE49-F238E27FC236}">
                <a16:creationId xmlns:a16="http://schemas.microsoft.com/office/drawing/2014/main" id="{B1FDCE53-D6D4-FECB-3C53-CB77FC21FFD9}"/>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48" name="Title 6">
            <a:extLst>
              <a:ext uri="{FF2B5EF4-FFF2-40B4-BE49-F238E27FC236}">
                <a16:creationId xmlns:a16="http://schemas.microsoft.com/office/drawing/2014/main" id="{66CA0A5A-D62F-1EDF-BADE-D80645E53671}"/>
              </a:ext>
            </a:extLst>
          </p:cNvPr>
          <p:cNvSpPr txBox="1">
            <a:spLocks/>
          </p:cNvSpPr>
          <p:nvPr/>
        </p:nvSpPr>
        <p:spPr>
          <a:xfrm>
            <a:off x="6870070" y="2141411"/>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DBA7B409-4BFA-8BD4-7ED3-CB16C7ADB528}"/>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0583C326-0183-2073-2014-B30BFBCD3D2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1">
            <a:extLst>
              <a:ext uri="{FF2B5EF4-FFF2-40B4-BE49-F238E27FC236}">
                <a16:creationId xmlns:a16="http://schemas.microsoft.com/office/drawing/2014/main" id="{58EC8EE6-974B-A908-2C55-C62C515B93B3}"/>
              </a:ext>
            </a:extLst>
          </p:cNvPr>
          <p:cNvSpPr>
            <a:spLocks noGrp="1"/>
          </p:cNvSpPr>
          <p:nvPr>
            <p:ph type="title"/>
          </p:nvPr>
        </p:nvSpPr>
        <p:spPr>
          <a:xfrm>
            <a:off x="419970" y="537464"/>
            <a:ext cx="11417697" cy="654856"/>
          </a:xfrm>
        </p:spPr>
        <p:txBody>
          <a:bodyPr>
            <a:normAutofit/>
          </a:bodyPr>
          <a:lstStyle/>
          <a:p>
            <a:r>
              <a:rPr lang="en-GB" dirty="0"/>
              <a:t>Section 3. Basic needs</a:t>
            </a:r>
          </a:p>
        </p:txBody>
      </p:sp>
      <p:graphicFrame>
        <p:nvGraphicFramePr>
          <p:cNvPr id="4" name="section_table">
            <a:extLst>
              <a:ext uri="{FF2B5EF4-FFF2-40B4-BE49-F238E27FC236}">
                <a16:creationId xmlns:a16="http://schemas.microsoft.com/office/drawing/2014/main" id="{BB5BBE79-3B30-AD04-FA98-37D1DF476EDF}"/>
              </a:ext>
            </a:extLst>
          </p:cNvPr>
          <p:cNvGraphicFramePr>
            <a:graphicFrameLocks noGrp="1"/>
          </p:cNvGraphicFramePr>
          <p:nvPr>
            <p:extLst>
              <p:ext uri="{D42A27DB-BD31-4B8C-83A1-F6EECF244321}">
                <p14:modId xmlns:p14="http://schemas.microsoft.com/office/powerpoint/2010/main" val="1122554006"/>
              </p:ext>
            </p:extLst>
          </p:nvPr>
        </p:nvGraphicFramePr>
        <p:xfrm>
          <a:off x="347088" y="2036298"/>
          <a:ext cx="9231918" cy="285360"/>
        </p:xfrm>
        <a:graphic>
          <a:graphicData uri="http://schemas.openxmlformats.org/drawingml/2006/table">
            <a:tbl>
              <a:tblPr firstRow="1" bandRow="1">
                <a:tableStyleId>{5C22544A-7EE6-4342-B048-85BDC9FD1C3A}</a:tableStyleId>
              </a:tblPr>
              <a:tblGrid>
                <a:gridCol w="244050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27651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3" name="Section 3" descr="A bar chart showing the range of section scores for all NHS trusts for Section 1 (Health and social care workers).">
            <a:extLst>
              <a:ext uri="{FF2B5EF4-FFF2-40B4-BE49-F238E27FC236}">
                <a16:creationId xmlns:a16="http://schemas.microsoft.com/office/drawing/2014/main" id="{CD2F679E-5C02-8E8B-FC8F-FD88D10D67AA}"/>
              </a:ext>
            </a:extLst>
          </p:cNvPr>
          <p:cNvGraphicFramePr/>
          <p:nvPr>
            <p:extLst>
              <p:ext uri="{D42A27DB-BD31-4B8C-83A1-F6EECF244321}">
                <p14:modId xmlns:p14="http://schemas.microsoft.com/office/powerpoint/2010/main" val="400893221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516424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36FB4E-C437-0425-3D7A-2DD1F6869B25}"/>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4EC78D63-EDAD-720A-5B71-EFA86D01351E}"/>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491724A-BD6C-9B7E-CFF6-C0B4B595A284}"/>
              </a:ext>
            </a:extLst>
          </p:cNvPr>
          <p:cNvGraphicFramePr>
            <a:graphicFrameLocks noGrp="1"/>
          </p:cNvGraphicFramePr>
          <p:nvPr>
            <p:extLst>
              <p:ext uri="{D42A27DB-BD31-4B8C-83A1-F6EECF244321}">
                <p14:modId xmlns:p14="http://schemas.microsoft.com/office/powerpoint/2010/main" val="573232277"/>
              </p:ext>
            </p:extLst>
          </p:nvPr>
        </p:nvGraphicFramePr>
        <p:xfrm>
          <a:off x="8585541" y="1767431"/>
          <a:ext cx="3382605" cy="428094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42054">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754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857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334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190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180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r h="5429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3262546548"/>
                  </a:ext>
                </a:extLst>
              </a:tr>
            </a:tbl>
          </a:graphicData>
        </a:graphic>
      </p:graphicFrame>
      <p:sp>
        <p:nvSpPr>
          <p:cNvPr id="8" name="Rectangle 7">
            <a:extLst>
              <a:ext uri="{FF2B5EF4-FFF2-40B4-BE49-F238E27FC236}">
                <a16:creationId xmlns:a16="http://schemas.microsoft.com/office/drawing/2014/main" id="{AA6A75DB-6291-9E07-DC2B-C48B7F87AFD4}"/>
              </a:ext>
            </a:extLst>
          </p:cNvPr>
          <p:cNvSpPr/>
          <p:nvPr/>
        </p:nvSpPr>
        <p:spPr>
          <a:xfrm>
            <a:off x="10576560" y="1508022"/>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3" name="Q13" descr="A chart showing how your Trust scored for Q16 compared with other trusts that took part; using the ‘expected range’ analysis technique. ">
            <a:extLst>
              <a:ext uri="{FF2B5EF4-FFF2-40B4-BE49-F238E27FC236}">
                <a16:creationId xmlns:a16="http://schemas.microsoft.com/office/drawing/2014/main" id="{555EF795-3629-9DFF-3DA2-FB231972674E}"/>
              </a:ext>
            </a:extLst>
          </p:cNvPr>
          <p:cNvGraphicFramePr/>
          <p:nvPr>
            <p:extLst>
              <p:ext uri="{D42A27DB-BD31-4B8C-83A1-F6EECF244321}">
                <p14:modId xmlns:p14="http://schemas.microsoft.com/office/powerpoint/2010/main" val="987053325"/>
              </p:ext>
            </p:extLst>
          </p:nvPr>
        </p:nvGraphicFramePr>
        <p:xfrm>
          <a:off x="103906" y="5022120"/>
          <a:ext cx="8246527" cy="989234"/>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12" descr="A chart showing how your Trust scored for Q16 compared with other trusts that took part; using the ‘expected range’ analysis technique. ">
            <a:extLst>
              <a:ext uri="{FF2B5EF4-FFF2-40B4-BE49-F238E27FC236}">
                <a16:creationId xmlns:a16="http://schemas.microsoft.com/office/drawing/2014/main" id="{2F06B9C0-51BC-79AA-377C-CE1B11E9315F}"/>
              </a:ext>
            </a:extLst>
          </p:cNvPr>
          <p:cNvGraphicFramePr/>
          <p:nvPr>
            <p:extLst>
              <p:ext uri="{D42A27DB-BD31-4B8C-83A1-F6EECF244321}">
                <p14:modId xmlns:p14="http://schemas.microsoft.com/office/powerpoint/2010/main" val="3171805911"/>
              </p:ext>
            </p:extLst>
          </p:nvPr>
        </p:nvGraphicFramePr>
        <p:xfrm>
          <a:off x="103908" y="434410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1" name="Q11" descr="A chart showing how your Trust scored for Q16 compared with other trusts that took part; using the ‘expected range’ analysis technique. ">
            <a:extLst>
              <a:ext uri="{FF2B5EF4-FFF2-40B4-BE49-F238E27FC236}">
                <a16:creationId xmlns:a16="http://schemas.microsoft.com/office/drawing/2014/main" id="{69959101-9063-D05E-F0CB-7D58B486E65E}"/>
              </a:ext>
            </a:extLst>
          </p:cNvPr>
          <p:cNvGraphicFramePr/>
          <p:nvPr>
            <p:extLst>
              <p:ext uri="{D42A27DB-BD31-4B8C-83A1-F6EECF244321}">
                <p14:modId xmlns:p14="http://schemas.microsoft.com/office/powerpoint/2010/main" val="2434667210"/>
              </p:ext>
            </p:extLst>
          </p:nvPr>
        </p:nvGraphicFramePr>
        <p:xfrm>
          <a:off x="103910" y="3534834"/>
          <a:ext cx="8246527" cy="960018"/>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9" name="Q10" descr="A chart showing how your Trust scored for Q16 compared with other trusts that took part; using the ‘expected range’ analysis technique. ">
            <a:extLst>
              <a:ext uri="{FF2B5EF4-FFF2-40B4-BE49-F238E27FC236}">
                <a16:creationId xmlns:a16="http://schemas.microsoft.com/office/drawing/2014/main" id="{823B0B12-D339-1228-45CB-B009E665ECAC}"/>
              </a:ext>
            </a:extLst>
          </p:cNvPr>
          <p:cNvGraphicFramePr/>
          <p:nvPr>
            <p:extLst>
              <p:ext uri="{D42A27DB-BD31-4B8C-83A1-F6EECF244321}">
                <p14:modId xmlns:p14="http://schemas.microsoft.com/office/powerpoint/2010/main" val="1600195405"/>
              </p:ext>
            </p:extLst>
          </p:nvPr>
        </p:nvGraphicFramePr>
        <p:xfrm>
          <a:off x="103909" y="2831215"/>
          <a:ext cx="8246527" cy="885193"/>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43323266-0CBB-F0FB-E622-919468075CD1}"/>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650F980A-A4DA-E093-6AFD-854EC0495E7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9">
              <a:extLst>
                <a:ext uri="{FF2B5EF4-FFF2-40B4-BE49-F238E27FC236}">
                  <a16:creationId xmlns:a16="http://schemas.microsoft.com/office/drawing/2014/main" id="{C8FDEF1E-A63D-ED0C-22E4-1422375F831F}"/>
                </a:ext>
              </a:extLst>
            </p:cNvPr>
            <p:cNvGraphicFramePr/>
            <p:nvPr>
              <p:extLst>
                <p:ext uri="{D42A27DB-BD31-4B8C-83A1-F6EECF244321}">
                  <p14:modId xmlns:p14="http://schemas.microsoft.com/office/powerpoint/2010/main" val="194139017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grpSp>
      <p:sp>
        <p:nvSpPr>
          <p:cNvPr id="35" name="Title 6">
            <a:extLst>
              <a:ext uri="{FF2B5EF4-FFF2-40B4-BE49-F238E27FC236}">
                <a16:creationId xmlns:a16="http://schemas.microsoft.com/office/drawing/2014/main" id="{13E6E677-8C5D-6B1F-9978-B9F4107042B6}"/>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2">
            <a:extLst>
              <a:ext uri="{FF2B5EF4-FFF2-40B4-BE49-F238E27FC236}">
                <a16:creationId xmlns:a16="http://schemas.microsoft.com/office/drawing/2014/main" id="{3BF38DCA-F20F-774B-E2AB-DB71880148C1}"/>
              </a:ext>
            </a:extLst>
          </p:cNvPr>
          <p:cNvSpPr>
            <a:spLocks noGrp="1"/>
          </p:cNvSpPr>
          <p:nvPr>
            <p:ph type="title"/>
          </p:nvPr>
        </p:nvSpPr>
        <p:spPr>
          <a:xfrm>
            <a:off x="419970" y="536400"/>
            <a:ext cx="11417697" cy="654856"/>
          </a:xfrm>
        </p:spPr>
        <p:txBody>
          <a:bodyPr/>
          <a:lstStyle/>
          <a:p>
            <a:r>
              <a:rPr lang="en-GB" dirty="0"/>
              <a:t>Section 3. Basic needs (continued)</a:t>
            </a:r>
          </a:p>
        </p:txBody>
      </p:sp>
    </p:spTree>
    <p:extLst>
      <p:ext uri="{BB962C8B-B14F-4D97-AF65-F5344CB8AC3E}">
        <p14:creationId xmlns:p14="http://schemas.microsoft.com/office/powerpoint/2010/main" val="1777606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04826"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23</a:t>
            </a:fld>
            <a:r>
              <a:rPr lang="en-GB" sz="900" b="1" dirty="0">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49D6B9A-7269-49E6-9875-A041EA65118E}"/>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28450EE6-40C6-4978-AF42-1C9C0DF30F87}"/>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2A714CA4-7AE8-4916-99C4-38B67725049A}"/>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0767F018-8C8E-471B-A474-0DA8E39318DD}"/>
              </a:ext>
            </a:extLst>
          </p:cNvPr>
          <p:cNvGraphicFramePr/>
          <p:nvPr>
            <p:extLst>
              <p:ext uri="{D42A27DB-BD31-4B8C-83A1-F6EECF244321}">
                <p14:modId xmlns:p14="http://schemas.microsoft.com/office/powerpoint/2010/main" val="217830448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2BE7CAD2-3339-4EE1-AAAB-5A643BC9C6C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C747C060-021D-4554-B22E-0F8B81D1E28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C5385470-B688-4B00-819F-A61A38FCD002}"/>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175019793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4EC9A55-FB5E-4BCF-9B87-0D886EF395D4}"/>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5AD9A65-9A01-4416-9A68-8DF8AEB2096A}"/>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334BD91D-3F43-FF7C-A0E4-5640E43BB5CC}"/>
              </a:ext>
            </a:extLst>
          </p:cNvPr>
          <p:cNvGraphicFramePr>
            <a:graphicFrameLocks noGrp="1"/>
          </p:cNvGraphicFramePr>
          <p:nvPr>
            <p:extLst>
              <p:ext uri="{D42A27DB-BD31-4B8C-83A1-F6EECF244321}">
                <p14:modId xmlns:p14="http://schemas.microsoft.com/office/powerpoint/2010/main" val="1399687032"/>
              </p:ext>
            </p:extLst>
          </p:nvPr>
        </p:nvGraphicFramePr>
        <p:xfrm>
          <a:off x="340461" y="2047412"/>
          <a:ext cx="9859982" cy="285360"/>
        </p:xfrm>
        <a:graphic>
          <a:graphicData uri="http://schemas.openxmlformats.org/drawingml/2006/table">
            <a:tbl>
              <a:tblPr firstRow="1" bandRow="1">
                <a:tableStyleId>{5C22544A-7EE6-4342-B048-85BDC9FD1C3A}</a:tableStyleId>
              </a:tblPr>
              <a:tblGrid>
                <a:gridCol w="2456005">
                  <a:extLst>
                    <a:ext uri="{9D8B030D-6E8A-4147-A177-3AD203B41FA5}">
                      <a16:colId xmlns:a16="http://schemas.microsoft.com/office/drawing/2014/main" val="20000"/>
                    </a:ext>
                  </a:extLst>
                </a:gridCol>
                <a:gridCol w="497150">
                  <a:extLst>
                    <a:ext uri="{9D8B030D-6E8A-4147-A177-3AD203B41FA5}">
                      <a16:colId xmlns:a16="http://schemas.microsoft.com/office/drawing/2014/main" val="20001"/>
                    </a:ext>
                  </a:extLst>
                </a:gridCol>
                <a:gridCol w="690682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4" name="TextBox 13">
            <a:extLst>
              <a:ext uri="{FF2B5EF4-FFF2-40B4-BE49-F238E27FC236}">
                <a16:creationId xmlns:a16="http://schemas.microsoft.com/office/drawing/2014/main" id="{390442A6-63FA-4DC9-8044-CD18098AD20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3" name="Title 6">
            <a:extLst>
              <a:ext uri="{FF2B5EF4-FFF2-40B4-BE49-F238E27FC236}">
                <a16:creationId xmlns:a16="http://schemas.microsoft.com/office/drawing/2014/main" id="{77B18608-8677-49F7-A6A8-9BF86D95770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2" name="Title 23">
            <a:extLst>
              <a:ext uri="{FF2B5EF4-FFF2-40B4-BE49-F238E27FC236}">
                <a16:creationId xmlns:a16="http://schemas.microsoft.com/office/drawing/2014/main" id="{BBDB104E-73D7-445F-92E7-F487E07E51A4}"/>
              </a:ext>
            </a:extLst>
          </p:cNvPr>
          <p:cNvSpPr>
            <a:spLocks noGrp="1"/>
          </p:cNvSpPr>
          <p:nvPr>
            <p:ph type="title"/>
          </p:nvPr>
        </p:nvSpPr>
        <p:spPr>
          <a:xfrm>
            <a:off x="419970" y="537464"/>
            <a:ext cx="11417697" cy="654856"/>
          </a:xfrm>
        </p:spPr>
        <p:txBody>
          <a:bodyPr>
            <a:normAutofit/>
          </a:bodyPr>
          <a:lstStyle/>
          <a:p>
            <a:r>
              <a:rPr lang="en-GB" dirty="0"/>
              <a:t>Section 4. Doctors</a:t>
            </a:r>
          </a:p>
        </p:txBody>
      </p:sp>
      <p:graphicFrame>
        <p:nvGraphicFramePr>
          <p:cNvPr id="5" name="Section 4" descr="A bar chart showing the range of section scores for all NHS trusts for Section 1 (Health and social care workers).">
            <a:extLst>
              <a:ext uri="{FF2B5EF4-FFF2-40B4-BE49-F238E27FC236}">
                <a16:creationId xmlns:a16="http://schemas.microsoft.com/office/drawing/2014/main" id="{5E4999CE-F601-CF3F-E7A0-4F24629B37BE}"/>
              </a:ext>
            </a:extLst>
          </p:cNvPr>
          <p:cNvGraphicFramePr/>
          <p:nvPr>
            <p:extLst>
              <p:ext uri="{D42A27DB-BD31-4B8C-83A1-F6EECF244321}">
                <p14:modId xmlns:p14="http://schemas.microsoft.com/office/powerpoint/2010/main" val="25706251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061226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8"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6B86C2E-4D83-6DD0-4534-36D92BEEAB2E}"/>
              </a:ext>
            </a:extLst>
          </p:cNvPr>
          <p:cNvGraphicFramePr>
            <a:graphicFrameLocks noGrp="1"/>
          </p:cNvGraphicFramePr>
          <p:nvPr>
            <p:extLst>
              <p:ext uri="{D42A27DB-BD31-4B8C-83A1-F6EECF244321}">
                <p14:modId xmlns:p14="http://schemas.microsoft.com/office/powerpoint/2010/main" val="1362567536"/>
              </p:ext>
            </p:extLst>
          </p:nvPr>
        </p:nvGraphicFramePr>
        <p:xfrm>
          <a:off x="8585541" y="1767430"/>
          <a:ext cx="3382605" cy="289982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0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7" name="Rectangle 6">
            <a:extLst>
              <a:ext uri="{FF2B5EF4-FFF2-40B4-BE49-F238E27FC236}">
                <a16:creationId xmlns:a16="http://schemas.microsoft.com/office/drawing/2014/main" id="{27D21471-72EB-5840-C45E-5EB8AB4BF17B}"/>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9" name="Q16" descr="A chart showing how your Trust scored for Q15 compared with other trusts that took part; using the ‘expected range’ analysis technique. ">
            <a:extLst>
              <a:ext uri="{FF2B5EF4-FFF2-40B4-BE49-F238E27FC236}">
                <a16:creationId xmlns:a16="http://schemas.microsoft.com/office/drawing/2014/main" id="{C6934402-3AEC-BE70-B184-FF8B0F492EBB}"/>
              </a:ext>
            </a:extLst>
          </p:cNvPr>
          <p:cNvGraphicFramePr/>
          <p:nvPr>
            <p:extLst>
              <p:ext uri="{D42A27DB-BD31-4B8C-83A1-F6EECF244321}">
                <p14:modId xmlns:p14="http://schemas.microsoft.com/office/powerpoint/2010/main" val="197106891"/>
              </p:ext>
            </p:extLst>
          </p:nvPr>
        </p:nvGraphicFramePr>
        <p:xfrm>
          <a:off x="103910" y="3123934"/>
          <a:ext cx="8246527" cy="1587906"/>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6" name="Q15" descr="A chart showing how your Trust scored for Q15 compared with other trusts that took part; using the ‘expected range’ analysis technique. ">
            <a:extLst>
              <a:ext uri="{FF2B5EF4-FFF2-40B4-BE49-F238E27FC236}">
                <a16:creationId xmlns:a16="http://schemas.microsoft.com/office/drawing/2014/main" id="{ADFE8159-E009-48F4-1D54-9E86F1A1C866}"/>
              </a:ext>
            </a:extLst>
          </p:cNvPr>
          <p:cNvGraphicFramePr/>
          <p:nvPr>
            <p:extLst>
              <p:ext uri="{D42A27DB-BD31-4B8C-83A1-F6EECF244321}">
                <p14:modId xmlns:p14="http://schemas.microsoft.com/office/powerpoint/2010/main" val="3830241107"/>
              </p:ext>
            </p:extLst>
          </p:nvPr>
        </p:nvGraphicFramePr>
        <p:xfrm>
          <a:off x="103910" y="2283290"/>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2" name="Section 4" descr="A chart showing how your Trust scored for Q14 compared with other trusts that took part; using the ‘expected range’ analysis technique. ">
            <a:extLst>
              <a:ext uri="{FF2B5EF4-FFF2-40B4-BE49-F238E27FC236}">
                <a16:creationId xmlns:a16="http://schemas.microsoft.com/office/drawing/2014/main" id="{13ED8C85-0401-A695-F069-E82CF097F292}"/>
              </a:ext>
            </a:extLst>
          </p:cNvPr>
          <p:cNvGrpSpPr/>
          <p:nvPr/>
        </p:nvGrpSpPr>
        <p:grpSpPr>
          <a:xfrm>
            <a:off x="103911" y="1525503"/>
            <a:ext cx="8246527" cy="1512887"/>
            <a:chOff x="380078" y="1436456"/>
            <a:chExt cx="8246527" cy="1512887"/>
          </a:xfrm>
        </p:grpSpPr>
        <p:sp>
          <p:nvSpPr>
            <p:cNvPr id="3" name="Rectangle 2">
              <a:extLst>
                <a:ext uri="{FF2B5EF4-FFF2-40B4-BE49-F238E27FC236}">
                  <a16:creationId xmlns:a16="http://schemas.microsoft.com/office/drawing/2014/main" id="{C3F17E96-FD07-51C5-23AF-CC9FAE12E5F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14">
              <a:extLst>
                <a:ext uri="{FF2B5EF4-FFF2-40B4-BE49-F238E27FC236}">
                  <a16:creationId xmlns:a16="http://schemas.microsoft.com/office/drawing/2014/main" id="{1563991D-C5BA-BC35-31A4-78BFAD2B6402}"/>
                </a:ext>
              </a:extLst>
            </p:cNvPr>
            <p:cNvGraphicFramePr/>
            <p:nvPr>
              <p:extLst>
                <p:ext uri="{D42A27DB-BD31-4B8C-83A1-F6EECF244321}">
                  <p14:modId xmlns:p14="http://schemas.microsoft.com/office/powerpoint/2010/main" val="55745760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4. Doctors (continued)</a:t>
            </a:r>
          </a:p>
        </p:txBody>
      </p:sp>
    </p:spTree>
    <p:extLst>
      <p:ext uri="{BB962C8B-B14F-4D97-AF65-F5344CB8AC3E}">
        <p14:creationId xmlns:p14="http://schemas.microsoft.com/office/powerpoint/2010/main" val="378533555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16B5788C-EB28-471C-A5CD-90372C407715}"/>
              </a:ext>
            </a:extLst>
          </p:cNvPr>
          <p:cNvSpPr txBox="1"/>
          <p:nvPr/>
        </p:nvSpPr>
        <p:spPr>
          <a:xfrm>
            <a:off x="1239068" y="6252872"/>
            <a:ext cx="4394152" cy="261610"/>
          </a:xfrm>
          <a:prstGeom prst="rect">
            <a:avLst/>
          </a:prstGeom>
          <a:noFill/>
        </p:spPr>
        <p:txBody>
          <a:bodyPr wrap="none" rtlCol="0">
            <a:spAutoFit/>
          </a:bodyPr>
          <a:lstStyle/>
          <a:p>
            <a:pPr algn="ctr"/>
            <a:r>
              <a:rPr lang="en-GB" sz="110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4DA716B2-D297-4AB6-B4DA-D153134DAF40}"/>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C476C06-0832-4EBE-9B9F-F4457E2DF88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8D643381-30E6-407A-8AEB-D367A847B356}"/>
              </a:ext>
            </a:extLst>
          </p:cNvPr>
          <p:cNvGraphicFramePr/>
          <p:nvPr>
            <p:extLst>
              <p:ext uri="{D42A27DB-BD31-4B8C-83A1-F6EECF244321}">
                <p14:modId xmlns:p14="http://schemas.microsoft.com/office/powerpoint/2010/main" val="1392032446"/>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C69BFCA-015D-4E77-8E7B-F338EF9F1A8A}"/>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FE93B37E-D968-45AC-92C8-97B4A9D0F6DE}"/>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0A29E460-CD5B-4F8C-85A2-7F4562F568BB}"/>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90200010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1505317D-37F8-42D5-99D9-55C9010E0B3B}"/>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4A070A56-E72C-4E5E-9551-77D30CE1A879}"/>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6A45E4FA-9517-D354-80E6-CC2148FF9591}"/>
              </a:ext>
            </a:extLst>
          </p:cNvPr>
          <p:cNvGraphicFramePr>
            <a:graphicFrameLocks noGrp="1"/>
          </p:cNvGraphicFramePr>
          <p:nvPr>
            <p:extLst>
              <p:ext uri="{D42A27DB-BD31-4B8C-83A1-F6EECF244321}">
                <p14:modId xmlns:p14="http://schemas.microsoft.com/office/powerpoint/2010/main" val="3910663020"/>
              </p:ext>
            </p:extLst>
          </p:nvPr>
        </p:nvGraphicFramePr>
        <p:xfrm>
          <a:off x="340462" y="2036298"/>
          <a:ext cx="9868858" cy="285360"/>
        </p:xfrm>
        <a:graphic>
          <a:graphicData uri="http://schemas.openxmlformats.org/drawingml/2006/table">
            <a:tbl>
              <a:tblPr firstRow="1" bandRow="1">
                <a:tableStyleId>{5C22544A-7EE6-4342-B048-85BDC9FD1C3A}</a:tableStyleId>
              </a:tblPr>
              <a:tblGrid>
                <a:gridCol w="2473759">
                  <a:extLst>
                    <a:ext uri="{9D8B030D-6E8A-4147-A177-3AD203B41FA5}">
                      <a16:colId xmlns:a16="http://schemas.microsoft.com/office/drawing/2014/main" val="20000"/>
                    </a:ext>
                  </a:extLst>
                </a:gridCol>
                <a:gridCol w="479395">
                  <a:extLst>
                    <a:ext uri="{9D8B030D-6E8A-4147-A177-3AD203B41FA5}">
                      <a16:colId xmlns:a16="http://schemas.microsoft.com/office/drawing/2014/main" val="20001"/>
                    </a:ext>
                  </a:extLst>
                </a:gridCol>
                <a:gridCol w="6915704">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8.5</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6" name="TextBox 15">
            <a:extLst>
              <a:ext uri="{FF2B5EF4-FFF2-40B4-BE49-F238E27FC236}">
                <a16:creationId xmlns:a16="http://schemas.microsoft.com/office/drawing/2014/main" id="{75226332-7E8F-43DE-9C7E-EF9521AC1BAA}"/>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4" name="Title 6">
            <a:extLst>
              <a:ext uri="{FF2B5EF4-FFF2-40B4-BE49-F238E27FC236}">
                <a16:creationId xmlns:a16="http://schemas.microsoft.com/office/drawing/2014/main" id="{49C23E59-6ECD-42B0-882A-24FC764332F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25">
            <a:extLst>
              <a:ext uri="{FF2B5EF4-FFF2-40B4-BE49-F238E27FC236}">
                <a16:creationId xmlns:a16="http://schemas.microsoft.com/office/drawing/2014/main" id="{E947A1A2-0A9F-475A-8E1D-B95B9D789511}"/>
              </a:ext>
            </a:extLst>
          </p:cNvPr>
          <p:cNvSpPr>
            <a:spLocks noGrp="1"/>
          </p:cNvSpPr>
          <p:nvPr>
            <p:ph type="title"/>
          </p:nvPr>
        </p:nvSpPr>
        <p:spPr>
          <a:xfrm>
            <a:off x="419970" y="537464"/>
            <a:ext cx="11417697" cy="654856"/>
          </a:xfrm>
        </p:spPr>
        <p:txBody>
          <a:bodyPr>
            <a:normAutofit/>
          </a:bodyPr>
          <a:lstStyle/>
          <a:p>
            <a:r>
              <a:rPr lang="en-GB" dirty="0"/>
              <a:t>Section 5. Nurses</a:t>
            </a:r>
          </a:p>
        </p:txBody>
      </p:sp>
      <p:graphicFrame>
        <p:nvGraphicFramePr>
          <p:cNvPr id="4" name="Section 5" descr="A bar chart showing the range of section scores for all NHS trusts for Section 1 (Health and social care workers).">
            <a:extLst>
              <a:ext uri="{FF2B5EF4-FFF2-40B4-BE49-F238E27FC236}">
                <a16:creationId xmlns:a16="http://schemas.microsoft.com/office/drawing/2014/main" id="{844128DC-FE76-2DA3-BAA8-E0D5F2C99E9D}"/>
              </a:ext>
            </a:extLst>
          </p:cNvPr>
          <p:cNvGraphicFramePr/>
          <p:nvPr>
            <p:extLst>
              <p:ext uri="{D42A27DB-BD31-4B8C-83A1-F6EECF244321}">
                <p14:modId xmlns:p14="http://schemas.microsoft.com/office/powerpoint/2010/main" val="3121884551"/>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7047064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168ADF8C-EDBA-C8F1-2340-EAF49181146B}"/>
              </a:ext>
            </a:extLst>
          </p:cNvPr>
          <p:cNvGraphicFramePr>
            <a:graphicFrameLocks noGrp="1"/>
          </p:cNvGraphicFramePr>
          <p:nvPr>
            <p:extLst>
              <p:ext uri="{D42A27DB-BD31-4B8C-83A1-F6EECF244321}">
                <p14:modId xmlns:p14="http://schemas.microsoft.com/office/powerpoint/2010/main" val="2880008138"/>
              </p:ext>
            </p:extLst>
          </p:nvPr>
        </p:nvGraphicFramePr>
        <p:xfrm>
          <a:off x="8585541" y="1736950"/>
          <a:ext cx="3382605" cy="414875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293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667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952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619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12" name="Rectangle 11">
            <a:extLst>
              <a:ext uri="{FF2B5EF4-FFF2-40B4-BE49-F238E27FC236}">
                <a16:creationId xmlns:a16="http://schemas.microsoft.com/office/drawing/2014/main" id="{A1D6425C-56E8-703B-C82B-746BEDD88B85}"/>
              </a:ext>
            </a:extLst>
          </p:cNvPr>
          <p:cNvSpPr/>
          <p:nvPr/>
        </p:nvSpPr>
        <p:spPr>
          <a:xfrm>
            <a:off x="10575850" y="147754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0" descr="A chart showing how your Trust scored for Q16 compared with other trusts that took part; using the ‘expected range’ analysis technique. ">
            <a:extLst>
              <a:ext uri="{FF2B5EF4-FFF2-40B4-BE49-F238E27FC236}">
                <a16:creationId xmlns:a16="http://schemas.microsoft.com/office/drawing/2014/main" id="{F3956D87-779F-E8AA-F66A-3A214DB97063}"/>
              </a:ext>
            </a:extLst>
          </p:cNvPr>
          <p:cNvGraphicFramePr/>
          <p:nvPr>
            <p:extLst>
              <p:ext uri="{D42A27DB-BD31-4B8C-83A1-F6EECF244321}">
                <p14:modId xmlns:p14="http://schemas.microsoft.com/office/powerpoint/2010/main" val="3420043"/>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19" descr="A chart showing how your Trust scored for Q16 compared with other trusts that took part; using the ‘expected range’ analysis technique. ">
            <a:extLst>
              <a:ext uri="{FF2B5EF4-FFF2-40B4-BE49-F238E27FC236}">
                <a16:creationId xmlns:a16="http://schemas.microsoft.com/office/drawing/2014/main" id="{D56B6E31-2AF8-038A-D2EA-4574C4139C6F}"/>
              </a:ext>
            </a:extLst>
          </p:cNvPr>
          <p:cNvGraphicFramePr/>
          <p:nvPr>
            <p:extLst>
              <p:ext uri="{D42A27DB-BD31-4B8C-83A1-F6EECF244321}">
                <p14:modId xmlns:p14="http://schemas.microsoft.com/office/powerpoint/2010/main" val="2134312185"/>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18" descr="A chart showing how your Trust scored for Q15 compared with other trusts that took part; using the ‘expected range’ analysis technique. ">
            <a:extLst>
              <a:ext uri="{FF2B5EF4-FFF2-40B4-BE49-F238E27FC236}">
                <a16:creationId xmlns:a16="http://schemas.microsoft.com/office/drawing/2014/main" id="{74A5AE39-65E7-C7D4-331B-3ABAEE3EE330}"/>
              </a:ext>
            </a:extLst>
          </p:cNvPr>
          <p:cNvGraphicFramePr/>
          <p:nvPr>
            <p:extLst>
              <p:ext uri="{D42A27DB-BD31-4B8C-83A1-F6EECF244321}">
                <p14:modId xmlns:p14="http://schemas.microsoft.com/office/powerpoint/2010/main" val="1674298618"/>
              </p:ext>
            </p:extLst>
          </p:nvPr>
        </p:nvGraphicFramePr>
        <p:xfrm>
          <a:off x="103911" y="2244437"/>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5" descr="A chart showing how your Trust scored for Q14 compared with other trusts that took part; using the ‘expected range’ analysis technique. ">
            <a:extLst>
              <a:ext uri="{FF2B5EF4-FFF2-40B4-BE49-F238E27FC236}">
                <a16:creationId xmlns:a16="http://schemas.microsoft.com/office/drawing/2014/main" id="{2549FBED-11ED-3B9D-BE52-EC362D553EB5}"/>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A0EE6FEB-6A45-B5B8-E508-D046240AC64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17">
              <a:extLst>
                <a:ext uri="{FF2B5EF4-FFF2-40B4-BE49-F238E27FC236}">
                  <a16:creationId xmlns:a16="http://schemas.microsoft.com/office/drawing/2014/main" id="{B71418D7-09A1-60EA-7A54-52B3F85E74C1}"/>
                </a:ext>
              </a:extLst>
            </p:cNvPr>
            <p:cNvGraphicFramePr/>
            <p:nvPr>
              <p:extLst>
                <p:ext uri="{D42A27DB-BD31-4B8C-83A1-F6EECF244321}">
                  <p14:modId xmlns:p14="http://schemas.microsoft.com/office/powerpoint/2010/main" val="2950849088"/>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5. Nurses (continued)</a:t>
            </a:r>
          </a:p>
        </p:txBody>
      </p:sp>
    </p:spTree>
    <p:extLst>
      <p:ext uri="{BB962C8B-B14F-4D97-AF65-F5344CB8AC3E}">
        <p14:creationId xmlns:p14="http://schemas.microsoft.com/office/powerpoint/2010/main" val="1294905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94959EA3-F668-4D1B-9814-7C0C88106FC7}"/>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E7A1FC79-28EE-446D-80B9-38EC022D22B1}"/>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DC2062E8-287B-4E08-BD52-7DCA8EB52E48}"/>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68C77024-8CC4-4311-9312-73BB5344DFED}"/>
              </a:ext>
            </a:extLst>
          </p:cNvPr>
          <p:cNvGraphicFramePr/>
          <p:nvPr>
            <p:extLst>
              <p:ext uri="{D42A27DB-BD31-4B8C-83A1-F6EECF244321}">
                <p14:modId xmlns:p14="http://schemas.microsoft.com/office/powerpoint/2010/main" val="176643020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66D85512-E50B-4403-909C-A39CDFA919B0}"/>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4D055DFF-DBE1-42C3-9FC6-2DFB5DAF1C8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4DC630B7-83F2-4F49-BFA2-A13F5C77BD2F}"/>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17202169"/>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3996F5FB-B0B8-4695-BB93-4D5FE126227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F0E8BE74-16F7-4BDD-9CD2-70C1356D251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E4935A9A-BEBD-6D3E-9CFD-72691ABB97B6}"/>
              </a:ext>
            </a:extLst>
          </p:cNvPr>
          <p:cNvGraphicFramePr>
            <a:graphicFrameLocks noGrp="1"/>
          </p:cNvGraphicFramePr>
          <p:nvPr>
            <p:extLst>
              <p:ext uri="{D42A27DB-BD31-4B8C-83A1-F6EECF244321}">
                <p14:modId xmlns:p14="http://schemas.microsoft.com/office/powerpoint/2010/main" val="1351551434"/>
              </p:ext>
            </p:extLst>
          </p:nvPr>
        </p:nvGraphicFramePr>
        <p:xfrm>
          <a:off x="340461" y="2036298"/>
          <a:ext cx="9851102" cy="285360"/>
        </p:xfrm>
        <a:graphic>
          <a:graphicData uri="http://schemas.openxmlformats.org/drawingml/2006/table">
            <a:tbl>
              <a:tblPr firstRow="1" bandRow="1">
                <a:tableStyleId>{5C22544A-7EE6-4342-B048-85BDC9FD1C3A}</a:tableStyleId>
              </a:tblPr>
              <a:tblGrid>
                <a:gridCol w="2438250">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897947">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8.4</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E696DCB8-CD54-46C6-8EEC-2D5CE86C099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DCA9F199-22E4-4072-A930-5E41CAB6E5C9}"/>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27">
            <a:extLst>
              <a:ext uri="{FF2B5EF4-FFF2-40B4-BE49-F238E27FC236}">
                <a16:creationId xmlns:a16="http://schemas.microsoft.com/office/drawing/2014/main" id="{436783E9-A5D0-43AB-AAD1-7E7585DDBB38}"/>
              </a:ext>
            </a:extLst>
          </p:cNvPr>
          <p:cNvSpPr>
            <a:spLocks noGrp="1"/>
          </p:cNvSpPr>
          <p:nvPr>
            <p:ph type="title"/>
          </p:nvPr>
        </p:nvSpPr>
        <p:spPr>
          <a:xfrm>
            <a:off x="419970" y="537464"/>
            <a:ext cx="11417697" cy="654856"/>
          </a:xfrm>
        </p:spPr>
        <p:txBody>
          <a:bodyPr>
            <a:normAutofit/>
          </a:bodyPr>
          <a:lstStyle/>
          <a:p>
            <a:r>
              <a:rPr lang="en-GB" dirty="0"/>
              <a:t>Section 6. Your care and treatment</a:t>
            </a:r>
          </a:p>
        </p:txBody>
      </p:sp>
      <p:graphicFrame>
        <p:nvGraphicFramePr>
          <p:cNvPr id="4" name="Section 6" descr="A bar chart showing the range of section scores for all NHS trusts for Section 1 (Health and social care workers).">
            <a:extLst>
              <a:ext uri="{FF2B5EF4-FFF2-40B4-BE49-F238E27FC236}">
                <a16:creationId xmlns:a16="http://schemas.microsoft.com/office/drawing/2014/main" id="{7997F0C1-045F-517E-595F-07E066667C6A}"/>
              </a:ext>
            </a:extLst>
          </p:cNvPr>
          <p:cNvGraphicFramePr/>
          <p:nvPr>
            <p:extLst>
              <p:ext uri="{D42A27DB-BD31-4B8C-83A1-F6EECF244321}">
                <p14:modId xmlns:p14="http://schemas.microsoft.com/office/powerpoint/2010/main" val="216455518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273564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3123056601"/>
              </p:ext>
            </p:extLst>
          </p:nvPr>
        </p:nvGraphicFramePr>
        <p:xfrm>
          <a:off x="8585541" y="1767430"/>
          <a:ext cx="3382605" cy="409922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477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571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15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2381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810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2476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8025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
        <p:nvSpPr>
          <p:cNvPr id="2" name="Rectangle 1">
            <a:extLst>
              <a:ext uri="{FF2B5EF4-FFF2-40B4-BE49-F238E27FC236}">
                <a16:creationId xmlns:a16="http://schemas.microsoft.com/office/drawing/2014/main" id="{1D812F7D-CD48-F375-10DB-610E2C0DE1A6}"/>
              </a:ext>
            </a:extLst>
          </p:cNvPr>
          <p:cNvSpPr/>
          <p:nvPr/>
        </p:nvSpPr>
        <p:spPr>
          <a:xfrm>
            <a:off x="10575850" y="1508022"/>
            <a:ext cx="139229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0" name="Q24" descr="A chart showing how your Trust scored for Q16 compared with other trusts that took part; using the ‘expected range’ analysis technique. ">
            <a:extLst>
              <a:ext uri="{FF2B5EF4-FFF2-40B4-BE49-F238E27FC236}">
                <a16:creationId xmlns:a16="http://schemas.microsoft.com/office/drawing/2014/main" id="{ED347381-DC9B-7BAD-3B8A-6440E4153B61}"/>
              </a:ext>
            </a:extLst>
          </p:cNvPr>
          <p:cNvGraphicFramePr/>
          <p:nvPr>
            <p:extLst>
              <p:ext uri="{D42A27DB-BD31-4B8C-83A1-F6EECF244321}">
                <p14:modId xmlns:p14="http://schemas.microsoft.com/office/powerpoint/2010/main" val="757846432"/>
              </p:ext>
            </p:extLst>
          </p:nvPr>
        </p:nvGraphicFramePr>
        <p:xfrm>
          <a:off x="103911" y="4000279"/>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8" name="Q23"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1956512777"/>
              </p:ext>
            </p:extLst>
          </p:nvPr>
        </p:nvGraphicFramePr>
        <p:xfrm>
          <a:off x="103912" y="317260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22"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3498454893"/>
              </p:ext>
            </p:extLst>
          </p:nvPr>
        </p:nvGraphicFramePr>
        <p:xfrm>
          <a:off x="103910" y="2317146"/>
          <a:ext cx="8246527" cy="1587906"/>
        </p:xfrm>
        <a:graphic>
          <a:graphicData uri="http://schemas.openxmlformats.org/drawingml/2006/chart">
            <c:chart xmlns:c="http://schemas.openxmlformats.org/drawingml/2006/chart" xmlns:r="http://schemas.openxmlformats.org/officeDocument/2006/relationships" r:id="rId5"/>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3"/>
            <a:ext cx="8246527" cy="1512887"/>
            <a:chOff x="380078" y="1436456"/>
            <a:chExt cx="8246527" cy="1512887"/>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1">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667212602"/>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Question scores</a:t>
            </a:r>
          </a:p>
        </p:txBody>
      </p:sp>
      <p:sp>
        <p:nvSpPr>
          <p:cNvPr id="4" name="Title 2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41621420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29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08CAA03-8248-312C-9F54-1EF51454A05E}"/>
              </a:ext>
            </a:extLst>
          </p:cNvPr>
          <p:cNvGraphicFramePr>
            <a:graphicFrameLocks noGrp="1"/>
          </p:cNvGraphicFramePr>
          <p:nvPr>
            <p:extLst>
              <p:ext uri="{D42A27DB-BD31-4B8C-83A1-F6EECF244321}">
                <p14:modId xmlns:p14="http://schemas.microsoft.com/office/powerpoint/2010/main" val="2765366228"/>
              </p:ext>
            </p:extLst>
          </p:nvPr>
        </p:nvGraphicFramePr>
        <p:xfrm>
          <a:off x="8585541" y="1767430"/>
          <a:ext cx="3382605" cy="290934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85245">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9055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2762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9055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387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8.8</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04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6197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bl>
          </a:graphicData>
        </a:graphic>
      </p:graphicFrame>
      <p:sp>
        <p:nvSpPr>
          <p:cNvPr id="2" name="Rectangle 1">
            <a:extLst>
              <a:ext uri="{FF2B5EF4-FFF2-40B4-BE49-F238E27FC236}">
                <a16:creationId xmlns:a16="http://schemas.microsoft.com/office/drawing/2014/main" id="{36E69C47-FA70-3822-EB9E-8782ADA18622}"/>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27" descr="A chart showing how your Trust scored for Q16 compared with other trusts that took part; using the ‘expected range’ analysis technique. ">
            <a:extLst>
              <a:ext uri="{FF2B5EF4-FFF2-40B4-BE49-F238E27FC236}">
                <a16:creationId xmlns:a16="http://schemas.microsoft.com/office/drawing/2014/main" id="{36A797E6-4D29-2E5D-FBB9-D4664AA45281}"/>
              </a:ext>
            </a:extLst>
          </p:cNvPr>
          <p:cNvGraphicFramePr/>
          <p:nvPr>
            <p:extLst>
              <p:ext uri="{D42A27DB-BD31-4B8C-83A1-F6EECF244321}">
                <p14:modId xmlns:p14="http://schemas.microsoft.com/office/powerpoint/2010/main" val="3589061100"/>
              </p:ext>
            </p:extLst>
          </p:nvPr>
        </p:nvGraphicFramePr>
        <p:xfrm>
          <a:off x="103911" y="3814279"/>
          <a:ext cx="8246527" cy="861515"/>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26" descr="A chart showing how your Trust scored for Q15 compared with other trusts that took part; using the ‘expected range’ analysis technique. ">
            <a:extLst>
              <a:ext uri="{FF2B5EF4-FFF2-40B4-BE49-F238E27FC236}">
                <a16:creationId xmlns:a16="http://schemas.microsoft.com/office/drawing/2014/main" id="{966AD7EB-D88A-DDBD-74EA-05CC1358050F}"/>
              </a:ext>
            </a:extLst>
          </p:cNvPr>
          <p:cNvGraphicFramePr/>
          <p:nvPr>
            <p:extLst>
              <p:ext uri="{D42A27DB-BD31-4B8C-83A1-F6EECF244321}">
                <p14:modId xmlns:p14="http://schemas.microsoft.com/office/powerpoint/2010/main" val="2230815209"/>
              </p:ext>
            </p:extLst>
          </p:nvPr>
        </p:nvGraphicFramePr>
        <p:xfrm>
          <a:off x="103911" y="2281946"/>
          <a:ext cx="8246527" cy="1587906"/>
        </p:xfrm>
        <a:graphic>
          <a:graphicData uri="http://schemas.openxmlformats.org/drawingml/2006/chart">
            <c:chart xmlns:c="http://schemas.openxmlformats.org/drawingml/2006/chart" xmlns:r="http://schemas.openxmlformats.org/officeDocument/2006/relationships" r:id="rId4"/>
          </a:graphicData>
        </a:graphic>
      </p:graphicFrame>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FCA3B495-C282-34E5-D725-C51F25F136A7}"/>
              </a:ext>
            </a:extLst>
          </p:cNvPr>
          <p:cNvGrpSpPr/>
          <p:nvPr/>
        </p:nvGrpSpPr>
        <p:grpSpPr>
          <a:xfrm>
            <a:off x="103911" y="1525504"/>
            <a:ext cx="8246527" cy="1398672"/>
            <a:chOff x="380078" y="1436457"/>
            <a:chExt cx="8246527" cy="1398672"/>
          </a:xfrm>
        </p:grpSpPr>
        <p:sp>
          <p:nvSpPr>
            <p:cNvPr id="5" name="Rectangle 4">
              <a:extLst>
                <a:ext uri="{FF2B5EF4-FFF2-40B4-BE49-F238E27FC236}">
                  <a16:creationId xmlns:a16="http://schemas.microsoft.com/office/drawing/2014/main" id="{DCFB9DD9-E7FA-6CC7-8628-9E4E6778B826}"/>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5">
              <a:extLst>
                <a:ext uri="{FF2B5EF4-FFF2-40B4-BE49-F238E27FC236}">
                  <a16:creationId xmlns:a16="http://schemas.microsoft.com/office/drawing/2014/main" id="{1F8DCEDD-5803-9094-8601-8E35F662EA2A}"/>
                </a:ext>
              </a:extLst>
            </p:cNvPr>
            <p:cNvGraphicFramePr/>
            <p:nvPr>
              <p:extLst>
                <p:ext uri="{D42A27DB-BD31-4B8C-83A1-F6EECF244321}">
                  <p14:modId xmlns:p14="http://schemas.microsoft.com/office/powerpoint/2010/main" val="3790889847"/>
                </p:ext>
              </p:extLst>
            </p:nvPr>
          </p:nvGraphicFramePr>
          <p:xfrm>
            <a:off x="380078" y="1436457"/>
            <a:ext cx="8246527" cy="1398672"/>
          </p:xfrm>
          <a:graphic>
            <a:graphicData uri="http://schemas.openxmlformats.org/drawingml/2006/chart">
              <c:chart xmlns:c="http://schemas.openxmlformats.org/drawingml/2006/chart" xmlns:r="http://schemas.openxmlformats.org/officeDocument/2006/relationships" r:id="rId5"/>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29">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6. Your care and treatment (continued)</a:t>
            </a:r>
          </a:p>
        </p:txBody>
      </p:sp>
    </p:spTree>
    <p:extLst>
      <p:ext uri="{BB962C8B-B14F-4D97-AF65-F5344CB8AC3E}">
        <p14:creationId xmlns:p14="http://schemas.microsoft.com/office/powerpoint/2010/main" val="356206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11656C-ED3D-D848-7FC6-1290CC88B7E3}"/>
            </a:ext>
          </a:extLst>
        </p:cNvPr>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99580D5A-E658-6757-EFEC-4066DEEBE169}"/>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23876F1F-5D96-9E12-69E6-65731EA23640}"/>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A3DE23A-F585-5513-14F6-0AFFFF052478}"/>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4DBAED0F-14A2-09B1-B692-53BB645E2A37}"/>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26C7375-E107-9089-5B4F-C6D1834C447D}"/>
              </a:ext>
            </a:extLst>
          </p:cNvPr>
          <p:cNvGraphicFramePr/>
          <p:nvPr>
            <p:extLst>
              <p:ext uri="{D42A27DB-BD31-4B8C-83A1-F6EECF244321}">
                <p14:modId xmlns:p14="http://schemas.microsoft.com/office/powerpoint/2010/main" val="302746930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4AA75610-1C90-7B1B-5424-B9A8151BDFF8}"/>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1A0746C7-CD3B-C317-C601-30F26F3409E2}"/>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B3617D21-7146-0E7D-5287-74AEF6C5FA55}"/>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6066928"/>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FAB868B6-27BB-E1A5-43E7-EC7B6B18E9EC}"/>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0D45C382-1153-CC9D-8EDB-89A35F5C877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E23D738-1D93-2DD0-200C-E68AFE14D1BD}"/>
              </a:ext>
            </a:extLst>
          </p:cNvPr>
          <p:cNvGraphicFramePr>
            <a:graphicFrameLocks noGrp="1"/>
          </p:cNvGraphicFramePr>
          <p:nvPr>
            <p:extLst>
              <p:ext uri="{D42A27DB-BD31-4B8C-83A1-F6EECF244321}">
                <p14:modId xmlns:p14="http://schemas.microsoft.com/office/powerpoint/2010/main" val="1088497835"/>
              </p:ext>
            </p:extLst>
          </p:nvPr>
        </p:nvGraphicFramePr>
        <p:xfrm>
          <a:off x="322706" y="2036298"/>
          <a:ext cx="9877736" cy="285360"/>
        </p:xfrm>
        <a:graphic>
          <a:graphicData uri="http://schemas.openxmlformats.org/drawingml/2006/table">
            <a:tbl>
              <a:tblPr firstRow="1" bandRow="1">
                <a:tableStyleId>{5C22544A-7EE6-4342-B048-85BDC9FD1C3A}</a:tableStyleId>
              </a:tblPr>
              <a:tblGrid>
                <a:gridCol w="2438249">
                  <a:extLst>
                    <a:ext uri="{9D8B030D-6E8A-4147-A177-3AD203B41FA5}">
                      <a16:colId xmlns:a16="http://schemas.microsoft.com/office/drawing/2014/main" val="20000"/>
                    </a:ext>
                  </a:extLst>
                </a:gridCol>
                <a:gridCol w="461639">
                  <a:extLst>
                    <a:ext uri="{9D8B030D-6E8A-4147-A177-3AD203B41FA5}">
                      <a16:colId xmlns:a16="http://schemas.microsoft.com/office/drawing/2014/main" val="20001"/>
                    </a:ext>
                  </a:extLst>
                </a:gridCol>
                <a:gridCol w="697784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163FAC21-723F-0DCB-D27A-B768CBB41C90}"/>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7700D645-34CA-AE2F-10CC-1DDE83E18633}"/>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0">
            <a:extLst>
              <a:ext uri="{FF2B5EF4-FFF2-40B4-BE49-F238E27FC236}">
                <a16:creationId xmlns:a16="http://schemas.microsoft.com/office/drawing/2014/main" id="{8BA8EA8D-740B-4885-BBFC-CD8207E3EA27}"/>
              </a:ext>
            </a:extLst>
          </p:cNvPr>
          <p:cNvSpPr>
            <a:spLocks noGrp="1"/>
          </p:cNvSpPr>
          <p:nvPr>
            <p:ph type="title"/>
          </p:nvPr>
        </p:nvSpPr>
        <p:spPr>
          <a:xfrm>
            <a:off x="419970" y="537464"/>
            <a:ext cx="11417697" cy="654856"/>
          </a:xfrm>
        </p:spPr>
        <p:txBody>
          <a:bodyPr>
            <a:normAutofit/>
          </a:bodyPr>
          <a:lstStyle/>
          <a:p>
            <a:r>
              <a:rPr lang="en-GB" dirty="0"/>
              <a:t>Section 7. Individual needs</a:t>
            </a:r>
          </a:p>
        </p:txBody>
      </p:sp>
      <p:graphicFrame>
        <p:nvGraphicFramePr>
          <p:cNvPr id="4" name="Section 7" descr="A bar chart showing the range of section scores for all NHS trusts for Section 1 (Health and social care workers).">
            <a:extLst>
              <a:ext uri="{FF2B5EF4-FFF2-40B4-BE49-F238E27FC236}">
                <a16:creationId xmlns:a16="http://schemas.microsoft.com/office/drawing/2014/main" id="{138201BD-B3AB-1CDC-2BB5-DFD89932BD3E}"/>
              </a:ext>
            </a:extLst>
          </p:cNvPr>
          <p:cNvGraphicFramePr/>
          <p:nvPr>
            <p:extLst>
              <p:ext uri="{D42A27DB-BD31-4B8C-83A1-F6EECF244321}">
                <p14:modId xmlns:p14="http://schemas.microsoft.com/office/powerpoint/2010/main" val="3276877253"/>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031070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4E9A64-E8B1-70FA-5D4C-A1945E772AE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843D891E-5B45-8155-3636-410FC94FA60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0"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01BF808-BA6E-FA38-A6F7-7EEA597F5E1B}"/>
              </a:ext>
            </a:extLst>
          </p:cNvPr>
          <p:cNvGraphicFramePr>
            <a:graphicFrameLocks noGrp="1"/>
          </p:cNvGraphicFramePr>
          <p:nvPr>
            <p:extLst>
              <p:ext uri="{D42A27DB-BD31-4B8C-83A1-F6EECF244321}">
                <p14:modId xmlns:p14="http://schemas.microsoft.com/office/powerpoint/2010/main" val="272399320"/>
              </p:ext>
            </p:extLst>
          </p:nvPr>
        </p:nvGraphicFramePr>
        <p:xfrm>
          <a:off x="8585541" y="1706880"/>
          <a:ext cx="3382605" cy="4411596"/>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5755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8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5FBD83"/>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9.9</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2037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4864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8.1</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7528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7967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4014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588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165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59026">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173875178"/>
                  </a:ext>
                </a:extLst>
              </a:tr>
            </a:tbl>
          </a:graphicData>
        </a:graphic>
      </p:graphicFrame>
      <p:sp>
        <p:nvSpPr>
          <p:cNvPr id="8" name="Rectangle 7">
            <a:extLst>
              <a:ext uri="{FF2B5EF4-FFF2-40B4-BE49-F238E27FC236}">
                <a16:creationId xmlns:a16="http://schemas.microsoft.com/office/drawing/2014/main" id="{697F1633-C231-78B5-997C-4C28084F7813}"/>
              </a:ext>
            </a:extLst>
          </p:cNvPr>
          <p:cNvSpPr/>
          <p:nvPr/>
        </p:nvSpPr>
        <p:spPr>
          <a:xfrm>
            <a:off x="10576560" y="1432248"/>
            <a:ext cx="1391586"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a:solidFill>
                  <a:schemeClr val="tx1"/>
                </a:solidFill>
                <a:latin typeface="Arial" panose="020B0604020202020204" pitchFamily="34" charset="0"/>
                <a:cs typeface="Arial" panose="020B0604020202020204" pitchFamily="34" charset="0"/>
              </a:rPr>
              <a:t>All trusts in England</a:t>
            </a:r>
          </a:p>
        </p:txBody>
      </p:sp>
      <p:graphicFrame>
        <p:nvGraphicFramePr>
          <p:cNvPr id="12" name="Q28_4" descr="A chart showing how your Trust scored for Q16 compared with other trusts that took part; using the ‘expected range’ analysis technique. ">
            <a:extLst>
              <a:ext uri="{FF2B5EF4-FFF2-40B4-BE49-F238E27FC236}">
                <a16:creationId xmlns:a16="http://schemas.microsoft.com/office/drawing/2014/main" id="{18E68746-D030-E727-841C-FFCA615DD670}"/>
              </a:ext>
            </a:extLst>
          </p:cNvPr>
          <p:cNvGraphicFramePr/>
          <p:nvPr>
            <p:extLst>
              <p:ext uri="{D42A27DB-BD31-4B8C-83A1-F6EECF244321}">
                <p14:modId xmlns:p14="http://schemas.microsoft.com/office/powerpoint/2010/main" val="3280988887"/>
              </p:ext>
            </p:extLst>
          </p:nvPr>
        </p:nvGraphicFramePr>
        <p:xfrm>
          <a:off x="103906" y="4955598"/>
          <a:ext cx="8246527" cy="88519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1" name="Q28_3" descr="A chart showing how your Trust scored for Q16 compared with other trusts that took part; using the ‘expected range’ analysis technique. ">
            <a:extLst>
              <a:ext uri="{FF2B5EF4-FFF2-40B4-BE49-F238E27FC236}">
                <a16:creationId xmlns:a16="http://schemas.microsoft.com/office/drawing/2014/main" id="{CDAEF304-7166-C9D3-9FA7-12A6E307FA0D}"/>
              </a:ext>
            </a:extLst>
          </p:cNvPr>
          <p:cNvGraphicFramePr/>
          <p:nvPr>
            <p:extLst>
              <p:ext uri="{D42A27DB-BD31-4B8C-83A1-F6EECF244321}">
                <p14:modId xmlns:p14="http://schemas.microsoft.com/office/powerpoint/2010/main" val="1660392789"/>
              </p:ext>
            </p:extLst>
          </p:nvPr>
        </p:nvGraphicFramePr>
        <p:xfrm>
          <a:off x="103906" y="4019422"/>
          <a:ext cx="8246527" cy="885193"/>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28_2" descr="A chart showing how your Trust scored for Q16 compared with other trusts that took part; using the ‘expected range’ analysis technique. ">
            <a:extLst>
              <a:ext uri="{FF2B5EF4-FFF2-40B4-BE49-F238E27FC236}">
                <a16:creationId xmlns:a16="http://schemas.microsoft.com/office/drawing/2014/main" id="{0DA2B421-82A1-5D8E-33C1-F676D70B103B}"/>
              </a:ext>
            </a:extLst>
          </p:cNvPr>
          <p:cNvGraphicFramePr/>
          <p:nvPr>
            <p:extLst>
              <p:ext uri="{D42A27DB-BD31-4B8C-83A1-F6EECF244321}">
                <p14:modId xmlns:p14="http://schemas.microsoft.com/office/powerpoint/2010/main" val="405642732"/>
              </p:ext>
            </p:extLst>
          </p:nvPr>
        </p:nvGraphicFramePr>
        <p:xfrm>
          <a:off x="103906" y="3095500"/>
          <a:ext cx="8246527" cy="872939"/>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3" descr="A chart showing how your Trust scored for Q14 compared with other trusts that took part; using the ‘expected range’ analysis technique. ">
            <a:extLst>
              <a:ext uri="{FF2B5EF4-FFF2-40B4-BE49-F238E27FC236}">
                <a16:creationId xmlns:a16="http://schemas.microsoft.com/office/drawing/2014/main" id="{718AA7D1-873F-F4A1-7BA9-4BA7252CC4B5}"/>
              </a:ext>
            </a:extLst>
          </p:cNvPr>
          <p:cNvGrpSpPr/>
          <p:nvPr/>
        </p:nvGrpSpPr>
        <p:grpSpPr>
          <a:xfrm>
            <a:off x="103905" y="1439410"/>
            <a:ext cx="8246527" cy="1512887"/>
            <a:chOff x="380078" y="1436456"/>
            <a:chExt cx="8246527" cy="1512887"/>
          </a:xfrm>
        </p:grpSpPr>
        <p:sp>
          <p:nvSpPr>
            <p:cNvPr id="3" name="Rectangle 2">
              <a:extLst>
                <a:ext uri="{FF2B5EF4-FFF2-40B4-BE49-F238E27FC236}">
                  <a16:creationId xmlns:a16="http://schemas.microsoft.com/office/drawing/2014/main" id="{AC12260B-57F6-B0EF-6587-7240F496E239}"/>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5" name="Q28_1">
              <a:extLst>
                <a:ext uri="{FF2B5EF4-FFF2-40B4-BE49-F238E27FC236}">
                  <a16:creationId xmlns:a16="http://schemas.microsoft.com/office/drawing/2014/main" id="{84DF9723-3240-5D9F-67E5-E16CA8940D8C}"/>
                </a:ext>
              </a:extLst>
            </p:cNvPr>
            <p:cNvGraphicFramePr/>
            <p:nvPr>
              <p:extLst>
                <p:ext uri="{D42A27DB-BD31-4B8C-83A1-F6EECF244321}">
                  <p14:modId xmlns:p14="http://schemas.microsoft.com/office/powerpoint/2010/main" val="200385203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sp>
        <p:nvSpPr>
          <p:cNvPr id="35" name="Title 6">
            <a:extLst>
              <a:ext uri="{FF2B5EF4-FFF2-40B4-BE49-F238E27FC236}">
                <a16:creationId xmlns:a16="http://schemas.microsoft.com/office/drawing/2014/main" id="{83C03546-05D7-E2BB-C6C8-7C350DB6AB4D}"/>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1">
            <a:extLst>
              <a:ext uri="{FF2B5EF4-FFF2-40B4-BE49-F238E27FC236}">
                <a16:creationId xmlns:a16="http://schemas.microsoft.com/office/drawing/2014/main" id="{4512D09D-E572-0426-B921-F6BE41609FBE}"/>
              </a:ext>
            </a:extLst>
          </p:cNvPr>
          <p:cNvSpPr>
            <a:spLocks noGrp="1"/>
          </p:cNvSpPr>
          <p:nvPr>
            <p:ph type="title"/>
          </p:nvPr>
        </p:nvSpPr>
        <p:spPr>
          <a:xfrm>
            <a:off x="419970" y="536400"/>
            <a:ext cx="11417697" cy="654856"/>
          </a:xfrm>
        </p:spPr>
        <p:txBody>
          <a:bodyPr/>
          <a:lstStyle/>
          <a:p>
            <a:r>
              <a:rPr lang="en-GB" dirty="0"/>
              <a:t>Section 7. Individual needs (continued)</a:t>
            </a:r>
          </a:p>
        </p:txBody>
      </p:sp>
    </p:spTree>
    <p:extLst>
      <p:ext uri="{BB962C8B-B14F-4D97-AF65-F5344CB8AC3E}">
        <p14:creationId xmlns:p14="http://schemas.microsoft.com/office/powerpoint/2010/main" val="38311192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19690F-7B9C-B23F-9C4F-BA316AB16893}"/>
            </a:ext>
          </a:extLst>
        </p:cNvPr>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7C9AE2D7-29DA-E61F-9BD4-CC558DC4BB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80166A0F-224C-16CB-75D1-46ABC6D53E17}"/>
              </a:ext>
            </a:extLst>
          </p:cNvPr>
          <p:cNvGraphicFramePr>
            <a:graphicFrameLocks noGrp="1"/>
          </p:cNvGraphicFramePr>
          <p:nvPr>
            <p:extLst>
              <p:ext uri="{D42A27DB-BD31-4B8C-83A1-F6EECF244321}">
                <p14:modId xmlns:p14="http://schemas.microsoft.com/office/powerpoint/2010/main" val="1649246322"/>
              </p:ext>
            </p:extLst>
          </p:nvPr>
        </p:nvGraphicFramePr>
        <p:xfrm>
          <a:off x="8585540" y="1706871"/>
          <a:ext cx="3382605" cy="265253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7912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3465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105</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70783">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60960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endParaRPr lang="en-GB" sz="900" b="0" dirty="0">
                        <a:solidFill>
                          <a:schemeClr val="tx1"/>
                        </a:solidFill>
                        <a:latin typeface="Arial" panose="020B0604020202020204" pitchFamily="34" charset="0"/>
                        <a:cs typeface="Arial" panose="020B0604020202020204" pitchFamily="34" charset="0"/>
                      </a:endParaRP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5836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BAA2DE55-A5BD-32A9-5D71-6FE1AD9C66F6}"/>
              </a:ext>
            </a:extLst>
          </p:cNvPr>
          <p:cNvSpPr/>
          <p:nvPr/>
        </p:nvSpPr>
        <p:spPr>
          <a:xfrm>
            <a:off x="10575850" y="1432248"/>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3" name="Section 6" descr="A chart showing how your Trust scored for Q14 compared with other trusts that took part; using the ‘expected range’ analysis technique. ">
            <a:extLst>
              <a:ext uri="{FF2B5EF4-FFF2-40B4-BE49-F238E27FC236}">
                <a16:creationId xmlns:a16="http://schemas.microsoft.com/office/drawing/2014/main" id="{CEF7A471-6162-7C6A-B136-A2E28284132D}"/>
              </a:ext>
            </a:extLst>
          </p:cNvPr>
          <p:cNvGrpSpPr/>
          <p:nvPr/>
        </p:nvGrpSpPr>
        <p:grpSpPr>
          <a:xfrm>
            <a:off x="103910" y="1470764"/>
            <a:ext cx="8246527" cy="1512887"/>
            <a:chOff x="380078" y="1436456"/>
            <a:chExt cx="8246527" cy="1512887"/>
          </a:xfrm>
        </p:grpSpPr>
        <p:sp>
          <p:nvSpPr>
            <p:cNvPr id="5" name="Rectangle 4">
              <a:extLst>
                <a:ext uri="{FF2B5EF4-FFF2-40B4-BE49-F238E27FC236}">
                  <a16:creationId xmlns:a16="http://schemas.microsoft.com/office/drawing/2014/main" id="{487A7BA6-39DB-45B0-AFA2-4CC1D1FBA943}"/>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6" name="Q28_5">
              <a:extLst>
                <a:ext uri="{FF2B5EF4-FFF2-40B4-BE49-F238E27FC236}">
                  <a16:creationId xmlns:a16="http://schemas.microsoft.com/office/drawing/2014/main" id="{0BE68219-CF5A-54D1-7BAB-98518F2523DA}"/>
                </a:ext>
              </a:extLst>
            </p:cNvPr>
            <p:cNvGraphicFramePr/>
            <p:nvPr>
              <p:extLst>
                <p:ext uri="{D42A27DB-BD31-4B8C-83A1-F6EECF244321}">
                  <p14:modId xmlns:p14="http://schemas.microsoft.com/office/powerpoint/2010/main" val="3837227580"/>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grpSp>
      <p:sp>
        <p:nvSpPr>
          <p:cNvPr id="35" name="Title 6">
            <a:extLst>
              <a:ext uri="{FF2B5EF4-FFF2-40B4-BE49-F238E27FC236}">
                <a16:creationId xmlns:a16="http://schemas.microsoft.com/office/drawing/2014/main" id="{4EF3CC1C-7896-8350-B0D3-F70B0E99F98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2">
            <a:extLst>
              <a:ext uri="{FF2B5EF4-FFF2-40B4-BE49-F238E27FC236}">
                <a16:creationId xmlns:a16="http://schemas.microsoft.com/office/drawing/2014/main" id="{D03D0F96-76D0-68B8-6F59-920D51D34F5B}"/>
              </a:ext>
            </a:extLst>
          </p:cNvPr>
          <p:cNvSpPr>
            <a:spLocks noGrp="1"/>
          </p:cNvSpPr>
          <p:nvPr>
            <p:ph type="title"/>
          </p:nvPr>
        </p:nvSpPr>
        <p:spPr>
          <a:xfrm>
            <a:off x="419970" y="536400"/>
            <a:ext cx="11417697" cy="654856"/>
          </a:xfrm>
        </p:spPr>
        <p:txBody>
          <a:bodyPr/>
          <a:lstStyle/>
          <a:p>
            <a:r>
              <a:rPr lang="en-GB" dirty="0"/>
              <a:t>Section 7. Individual needs (continued)</a:t>
            </a:r>
          </a:p>
        </p:txBody>
      </p:sp>
      <p:graphicFrame>
        <p:nvGraphicFramePr>
          <p:cNvPr id="8" name="Q28_6" descr="A chart showing how your Trust scored for Q16 compared with other trusts that took part; using the ‘expected range’ analysis technique. ">
            <a:extLst>
              <a:ext uri="{FF2B5EF4-FFF2-40B4-BE49-F238E27FC236}">
                <a16:creationId xmlns:a16="http://schemas.microsoft.com/office/drawing/2014/main" id="{44D55B32-E07A-B7F4-C627-029A9178A2EC}"/>
              </a:ext>
            </a:extLst>
          </p:cNvPr>
          <p:cNvGraphicFramePr/>
          <p:nvPr>
            <p:extLst>
              <p:ext uri="{D42A27DB-BD31-4B8C-83A1-F6EECF244321}">
                <p14:modId xmlns:p14="http://schemas.microsoft.com/office/powerpoint/2010/main" val="2235384560"/>
              </p:ext>
            </p:extLst>
          </p:nvPr>
        </p:nvGraphicFramePr>
        <p:xfrm>
          <a:off x="103910" y="3088603"/>
          <a:ext cx="8246527" cy="885193"/>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496284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EE10F492-3E68-4FC0-B69A-5B85556DA63C}"/>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8B39C58F-821B-4E81-9698-708F4022EFF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B3FCFA56-442F-4715-BF55-27C8EF6D4F32}"/>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DAE04D98-ED34-420F-9B9C-58431256B354}"/>
              </a:ext>
            </a:extLst>
          </p:cNvPr>
          <p:cNvGraphicFramePr/>
          <p:nvPr>
            <p:extLst>
              <p:ext uri="{D42A27DB-BD31-4B8C-83A1-F6EECF244321}">
                <p14:modId xmlns:p14="http://schemas.microsoft.com/office/powerpoint/2010/main" val="366163462"/>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E5FA1251-CDA6-4887-BD72-658AFE1A88E5}"/>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67F370E6-E681-494F-97B2-0D348087F233}"/>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7DD1456A-234E-4833-8A07-2AC082BB5A1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820689873"/>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6FC77999-F986-48C8-B7B5-415BB15CD3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9847F73A-9737-4AF2-A999-1B451795CBC3}"/>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sp>
        <p:nvSpPr>
          <p:cNvPr id="17" name="TextBox 16">
            <a:extLst>
              <a:ext uri="{FF2B5EF4-FFF2-40B4-BE49-F238E27FC236}">
                <a16:creationId xmlns:a16="http://schemas.microsoft.com/office/drawing/2014/main" id="{C4642BB4-BEBC-46D9-B8A5-F71BEA7B9DD3}"/>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FD44E486-C62A-4A3B-B8C2-18649022DB20}"/>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dirty="0">
                <a:ln>
                  <a:noFill/>
                </a:ln>
                <a:solidFill>
                  <a:prstClr val="black"/>
                </a:solidFill>
                <a:effectLst/>
                <a:uLnTx/>
                <a:uFillTx/>
                <a:latin typeface="Arial"/>
                <a:ea typeface="+mj-ea"/>
                <a:cs typeface="+mj-cs"/>
              </a:rPr>
              <a:t>Section score</a:t>
            </a:r>
          </a:p>
        </p:txBody>
      </p:sp>
      <p:sp>
        <p:nvSpPr>
          <p:cNvPr id="13" name="Title 33">
            <a:extLst>
              <a:ext uri="{FF2B5EF4-FFF2-40B4-BE49-F238E27FC236}">
                <a16:creationId xmlns:a16="http://schemas.microsoft.com/office/drawing/2014/main" id="{ED098B1C-71E0-4336-9CF1-B1F3E5F01739}"/>
              </a:ext>
            </a:extLst>
          </p:cNvPr>
          <p:cNvSpPr>
            <a:spLocks noGrp="1"/>
          </p:cNvSpPr>
          <p:nvPr>
            <p:ph type="title"/>
          </p:nvPr>
        </p:nvSpPr>
        <p:spPr>
          <a:xfrm>
            <a:off x="419970" y="537464"/>
            <a:ext cx="11417697" cy="654856"/>
          </a:xfrm>
        </p:spPr>
        <p:txBody>
          <a:bodyPr>
            <a:normAutofit/>
          </a:bodyPr>
          <a:lstStyle/>
          <a:p>
            <a:r>
              <a:rPr lang="en-GB" dirty="0"/>
              <a:t>Section 8. Virtual wards</a:t>
            </a:r>
          </a:p>
        </p:txBody>
      </p:sp>
      <p:graphicFrame>
        <p:nvGraphicFramePr>
          <p:cNvPr id="4" name="section_table">
            <a:extLst>
              <a:ext uri="{FF2B5EF4-FFF2-40B4-BE49-F238E27FC236}">
                <a16:creationId xmlns:a16="http://schemas.microsoft.com/office/drawing/2014/main" id="{F15C0219-19BB-4034-F531-BAD9E6B23FD9}"/>
              </a:ext>
            </a:extLst>
          </p:cNvPr>
          <p:cNvGraphicFramePr>
            <a:graphicFrameLocks noGrp="1"/>
          </p:cNvGraphicFramePr>
          <p:nvPr>
            <p:extLst>
              <p:ext uri="{D42A27DB-BD31-4B8C-83A1-F6EECF244321}">
                <p14:modId xmlns:p14="http://schemas.microsoft.com/office/powerpoint/2010/main" val="3308426941"/>
              </p:ext>
            </p:extLst>
          </p:nvPr>
        </p:nvGraphicFramePr>
        <p:xfrm>
          <a:off x="347088" y="2036298"/>
          <a:ext cx="9879988" cy="285360"/>
        </p:xfrm>
        <a:graphic>
          <a:graphicData uri="http://schemas.openxmlformats.org/drawingml/2006/table">
            <a:tbl>
              <a:tblPr firstRow="1" bandRow="1">
                <a:tableStyleId>{5C22544A-7EE6-4342-B048-85BDC9FD1C3A}</a:tableStyleId>
              </a:tblPr>
              <a:tblGrid>
                <a:gridCol w="2449378">
                  <a:extLst>
                    <a:ext uri="{9D8B030D-6E8A-4147-A177-3AD203B41FA5}">
                      <a16:colId xmlns:a16="http://schemas.microsoft.com/office/drawing/2014/main" val="20000"/>
                    </a:ext>
                  </a:extLst>
                </a:gridCol>
                <a:gridCol w="514905">
                  <a:extLst>
                    <a:ext uri="{9D8B030D-6E8A-4147-A177-3AD203B41FA5}">
                      <a16:colId xmlns:a16="http://schemas.microsoft.com/office/drawing/2014/main" val="20001"/>
                    </a:ext>
                  </a:extLst>
                </a:gridCol>
                <a:gridCol w="6915705">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7.8</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graphicFrame>
        <p:nvGraphicFramePr>
          <p:cNvPr id="2" name="Section 8" descr="A bar chart showing the range of section scores for all NHS trusts for Section 1 (Health and social care workers).">
            <a:extLst>
              <a:ext uri="{FF2B5EF4-FFF2-40B4-BE49-F238E27FC236}">
                <a16:creationId xmlns:a16="http://schemas.microsoft.com/office/drawing/2014/main" id="{8B92428C-4978-6273-6D4E-6FB2B9BD6B62}"/>
              </a:ext>
            </a:extLst>
          </p:cNvPr>
          <p:cNvGraphicFramePr/>
          <p:nvPr>
            <p:extLst>
              <p:ext uri="{D42A27DB-BD31-4B8C-83A1-F6EECF244321}">
                <p14:modId xmlns:p14="http://schemas.microsoft.com/office/powerpoint/2010/main" val="4125786654"/>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9688687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21"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BBC75FA5-CD35-D15F-4380-8166F2AC7F65}"/>
              </a:ext>
            </a:extLst>
          </p:cNvPr>
          <p:cNvGraphicFramePr>
            <a:graphicFrameLocks noGrp="1"/>
          </p:cNvGraphicFramePr>
          <p:nvPr>
            <p:extLst>
              <p:ext uri="{D42A27DB-BD31-4B8C-83A1-F6EECF244321}">
                <p14:modId xmlns:p14="http://schemas.microsoft.com/office/powerpoint/2010/main" val="4184320820"/>
              </p:ext>
            </p:extLst>
          </p:nvPr>
        </p:nvGraphicFramePr>
        <p:xfrm>
          <a:off x="8585541" y="1767430"/>
          <a:ext cx="3382605" cy="25450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599850">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8640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9.0</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48314">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8691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4182658975"/>
                  </a:ext>
                </a:extLst>
              </a:tr>
              <a:tr h="42351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bl>
          </a:graphicData>
        </a:graphic>
      </p:graphicFrame>
      <p:sp>
        <p:nvSpPr>
          <p:cNvPr id="2" name="Rectangle 1">
            <a:extLst>
              <a:ext uri="{FF2B5EF4-FFF2-40B4-BE49-F238E27FC236}">
                <a16:creationId xmlns:a16="http://schemas.microsoft.com/office/drawing/2014/main" id="{35B29744-5407-B0A8-E650-C77F96860E7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17" name="Q31" descr="A chart showing how your Trust scored for Q15 compared with other trusts that took part; using the ‘expected range’ analysis technique. ">
            <a:extLst>
              <a:ext uri="{FF2B5EF4-FFF2-40B4-BE49-F238E27FC236}">
                <a16:creationId xmlns:a16="http://schemas.microsoft.com/office/drawing/2014/main" id="{9FF0A892-1948-3524-352F-70A9355D9526}"/>
              </a:ext>
            </a:extLst>
          </p:cNvPr>
          <p:cNvGraphicFramePr/>
          <p:nvPr>
            <p:extLst>
              <p:ext uri="{D42A27DB-BD31-4B8C-83A1-F6EECF244321}">
                <p14:modId xmlns:p14="http://schemas.microsoft.com/office/powerpoint/2010/main" val="3891970718"/>
              </p:ext>
            </p:extLst>
          </p:nvPr>
        </p:nvGraphicFramePr>
        <p:xfrm>
          <a:off x="103911" y="2281946"/>
          <a:ext cx="8246527" cy="1813804"/>
        </p:xfrm>
        <a:graphic>
          <a:graphicData uri="http://schemas.openxmlformats.org/drawingml/2006/chart">
            <c:chart xmlns:c="http://schemas.openxmlformats.org/drawingml/2006/chart" xmlns:r="http://schemas.openxmlformats.org/officeDocument/2006/relationships" r:id="rId3"/>
          </a:graphicData>
        </a:graphic>
      </p:graphicFrame>
      <p:grpSp>
        <p:nvGrpSpPr>
          <p:cNvPr id="9" name="Section 8" descr="A chart showing how your Trust scored for Q14 compared with other trusts that took part; using the ‘expected range’ analysis technique. ">
            <a:extLst>
              <a:ext uri="{FF2B5EF4-FFF2-40B4-BE49-F238E27FC236}">
                <a16:creationId xmlns:a16="http://schemas.microsoft.com/office/drawing/2014/main" id="{59E45D69-571B-F2FF-31C5-62A4C455A5DA}"/>
              </a:ext>
            </a:extLst>
          </p:cNvPr>
          <p:cNvGrpSpPr/>
          <p:nvPr/>
        </p:nvGrpSpPr>
        <p:grpSpPr>
          <a:xfrm>
            <a:off x="103910" y="1508022"/>
            <a:ext cx="8246527" cy="1474872"/>
            <a:chOff x="380078" y="1436457"/>
            <a:chExt cx="8246527" cy="1474872"/>
          </a:xfrm>
        </p:grpSpPr>
        <p:sp>
          <p:nvSpPr>
            <p:cNvPr id="10" name="Rectangle 9">
              <a:extLst>
                <a:ext uri="{FF2B5EF4-FFF2-40B4-BE49-F238E27FC236}">
                  <a16:creationId xmlns:a16="http://schemas.microsoft.com/office/drawing/2014/main" id="{4841E007-7DD2-1065-595F-0EA11F77859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11" name="Q30">
              <a:extLst>
                <a:ext uri="{FF2B5EF4-FFF2-40B4-BE49-F238E27FC236}">
                  <a16:creationId xmlns:a16="http://schemas.microsoft.com/office/drawing/2014/main" id="{48A31102-CAFB-BC78-16AF-690635CE3F79}"/>
                </a:ext>
              </a:extLst>
            </p:cNvPr>
            <p:cNvGraphicFramePr/>
            <p:nvPr>
              <p:extLst>
                <p:ext uri="{D42A27DB-BD31-4B8C-83A1-F6EECF244321}">
                  <p14:modId xmlns:p14="http://schemas.microsoft.com/office/powerpoint/2010/main" val="4125988431"/>
                </p:ext>
              </p:extLst>
            </p:nvPr>
          </p:nvGraphicFramePr>
          <p:xfrm>
            <a:off x="380078" y="1436457"/>
            <a:ext cx="8246527" cy="1474872"/>
          </p:xfrm>
          <a:graphic>
            <a:graphicData uri="http://schemas.openxmlformats.org/drawingml/2006/chart">
              <c:chart xmlns:c="http://schemas.openxmlformats.org/drawingml/2006/chart" xmlns:r="http://schemas.openxmlformats.org/officeDocument/2006/relationships" r:id="rId4"/>
            </a:graphicData>
          </a:graphic>
        </p:graphicFrame>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8. Virtual wards (continued)</a:t>
            </a:r>
          </a:p>
        </p:txBody>
      </p:sp>
    </p:spTree>
    <p:extLst>
      <p:ext uri="{BB962C8B-B14F-4D97-AF65-F5344CB8AC3E}">
        <p14:creationId xmlns:p14="http://schemas.microsoft.com/office/powerpoint/2010/main" val="10321339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CF0EB999-190D-46E6-837E-001A2671F842}"/>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5D1D2535-A48E-4728-99FD-4B52DFFEA654}"/>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3DBD53D0-7322-4212-B3B0-CBAB86B2E2AF}"/>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B0A77800-807B-49B0-94E3-D2F8C7065B08}"/>
              </a:ext>
            </a:extLst>
          </p:cNvPr>
          <p:cNvGraphicFramePr/>
          <p:nvPr>
            <p:extLst>
              <p:ext uri="{D42A27DB-BD31-4B8C-83A1-F6EECF244321}">
                <p14:modId xmlns:p14="http://schemas.microsoft.com/office/powerpoint/2010/main" val="259748171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C1180DE0-DEE9-4E28-97FB-D30D1CD0437C}"/>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8F9CAA2-CC63-4E03-A568-BF6C496EA1B0}"/>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90444486-2835-433C-B029-3A12B368A698}"/>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215292990"/>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C5CD0F11-0B86-4249-BAEA-F9BD2F8844A1}"/>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112381A3-115A-4D66-AFFF-83031E6B353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160635B0-1B39-95BC-F97B-31F6514A4255}"/>
              </a:ext>
            </a:extLst>
          </p:cNvPr>
          <p:cNvGraphicFramePr>
            <a:graphicFrameLocks noGrp="1"/>
          </p:cNvGraphicFramePr>
          <p:nvPr>
            <p:extLst>
              <p:ext uri="{D42A27DB-BD31-4B8C-83A1-F6EECF244321}">
                <p14:modId xmlns:p14="http://schemas.microsoft.com/office/powerpoint/2010/main" val="3201658230"/>
              </p:ext>
            </p:extLst>
          </p:nvPr>
        </p:nvGraphicFramePr>
        <p:xfrm>
          <a:off x="331583" y="2047793"/>
          <a:ext cx="9203032" cy="285360"/>
        </p:xfrm>
        <a:graphic>
          <a:graphicData uri="http://schemas.openxmlformats.org/drawingml/2006/table">
            <a:tbl>
              <a:tblPr firstRow="1" bandRow="1">
                <a:tableStyleId>{5C22544A-7EE6-4342-B048-85BDC9FD1C3A}</a:tableStyleId>
              </a:tblPr>
              <a:tblGrid>
                <a:gridCol w="2420495">
                  <a:extLst>
                    <a:ext uri="{9D8B030D-6E8A-4147-A177-3AD203B41FA5}">
                      <a16:colId xmlns:a16="http://schemas.microsoft.com/office/drawing/2014/main" val="20000"/>
                    </a:ext>
                  </a:extLst>
                </a:gridCol>
                <a:gridCol w="497149">
                  <a:extLst>
                    <a:ext uri="{9D8B030D-6E8A-4147-A177-3AD203B41FA5}">
                      <a16:colId xmlns:a16="http://schemas.microsoft.com/office/drawing/2014/main" val="20001"/>
                    </a:ext>
                  </a:extLst>
                </a:gridCol>
                <a:gridCol w="6285388">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   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F4F33894-F7FF-4603-8437-E220B1D3A4C6}"/>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54FBAF65-01C4-4A09-A39B-B99864DF8B3F}"/>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35">
            <a:extLst>
              <a:ext uri="{FF2B5EF4-FFF2-40B4-BE49-F238E27FC236}">
                <a16:creationId xmlns:a16="http://schemas.microsoft.com/office/drawing/2014/main" id="{9C9AF5D9-EF5F-4368-A81D-5621D051DFDE}"/>
              </a:ext>
            </a:extLst>
          </p:cNvPr>
          <p:cNvSpPr>
            <a:spLocks noGrp="1"/>
          </p:cNvSpPr>
          <p:nvPr>
            <p:ph type="title"/>
          </p:nvPr>
        </p:nvSpPr>
        <p:spPr>
          <a:xfrm>
            <a:off x="419970" y="537464"/>
            <a:ext cx="11417697" cy="654856"/>
          </a:xfrm>
        </p:spPr>
        <p:txBody>
          <a:bodyPr>
            <a:normAutofit/>
          </a:bodyPr>
          <a:lstStyle/>
          <a:p>
            <a:r>
              <a:rPr lang="en-GB" dirty="0"/>
              <a:t>Section 9. Leaving hospital</a:t>
            </a:r>
          </a:p>
        </p:txBody>
      </p:sp>
      <p:graphicFrame>
        <p:nvGraphicFramePr>
          <p:cNvPr id="4" name="Section 9" descr="A bar chart showing the range of section scores for all NHS trusts for Section 1 (Health and social care workers).">
            <a:extLst>
              <a:ext uri="{FF2B5EF4-FFF2-40B4-BE49-F238E27FC236}">
                <a16:creationId xmlns:a16="http://schemas.microsoft.com/office/drawing/2014/main" id="{FAD891CB-465F-CC14-50F4-660830AC02D7}"/>
              </a:ext>
            </a:extLst>
          </p:cNvPr>
          <p:cNvGraphicFramePr/>
          <p:nvPr>
            <p:extLst>
              <p:ext uri="{D42A27DB-BD31-4B8C-83A1-F6EECF244321}">
                <p14:modId xmlns:p14="http://schemas.microsoft.com/office/powerpoint/2010/main" val="2182620395"/>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029355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1" name="Rectangle 10">
            <a:extLst>
              <a:ext uri="{FF2B5EF4-FFF2-40B4-BE49-F238E27FC236}">
                <a16:creationId xmlns:a16="http://schemas.microsoft.com/office/drawing/2014/main" id="{4A46C5B6-645B-9314-2996-F7766F1176E9}"/>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5" descr="A chart showing how your Trust scored for Q35 compared with other trusts that took part; using the ‘expected range’ analysis technique. ">
            <a:extLst>
              <a:ext uri="{FF2B5EF4-FFF2-40B4-BE49-F238E27FC236}">
                <a16:creationId xmlns:a16="http://schemas.microsoft.com/office/drawing/2014/main" id="{A1B8C8B3-0AAF-9BFC-4E90-69046C0B0C7C}"/>
              </a:ext>
            </a:extLst>
          </p:cNvPr>
          <p:cNvGraphicFramePr/>
          <p:nvPr>
            <p:extLst>
              <p:ext uri="{D42A27DB-BD31-4B8C-83A1-F6EECF244321}">
                <p14:modId xmlns:p14="http://schemas.microsoft.com/office/powerpoint/2010/main" val="3609038267"/>
              </p:ext>
            </p:extLst>
          </p:nvPr>
        </p:nvGraphicFramePr>
        <p:xfrm>
          <a:off x="140730" y="4292990"/>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7" name="Q34" descr="A chart showing how your Trust scored for Q34 compared with other trusts that took part; using the ‘expected range’ analysis technique. ">
            <a:extLst>
              <a:ext uri="{FF2B5EF4-FFF2-40B4-BE49-F238E27FC236}">
                <a16:creationId xmlns:a16="http://schemas.microsoft.com/office/drawing/2014/main" id="{AAC91ECE-4092-F038-C742-E88DD12B4EB0}"/>
              </a:ext>
            </a:extLst>
          </p:cNvPr>
          <p:cNvGraphicFramePr/>
          <p:nvPr>
            <p:extLst>
              <p:ext uri="{D42A27DB-BD31-4B8C-83A1-F6EECF244321}">
                <p14:modId xmlns:p14="http://schemas.microsoft.com/office/powerpoint/2010/main" val="1882100801"/>
              </p:ext>
            </p:extLst>
          </p:nvPr>
        </p:nvGraphicFramePr>
        <p:xfrm>
          <a:off x="140730" y="334488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6" name="Q33" descr="A chart showing how your Trust scored for Q33 compared with other trusts that took part; using the ‘expected range’ analysis technique. ">
            <a:extLst>
              <a:ext uri="{FF2B5EF4-FFF2-40B4-BE49-F238E27FC236}">
                <a16:creationId xmlns:a16="http://schemas.microsoft.com/office/drawing/2014/main" id="{F3077432-C471-3AA3-B95D-9C27634E441C}"/>
              </a:ext>
            </a:extLst>
          </p:cNvPr>
          <p:cNvGraphicFramePr/>
          <p:nvPr>
            <p:extLst>
              <p:ext uri="{D42A27DB-BD31-4B8C-83A1-F6EECF244321}">
                <p14:modId xmlns:p14="http://schemas.microsoft.com/office/powerpoint/2010/main" val="1211544908"/>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BE4E7544-56E0-42A1-E64E-98C4BD2B2359}"/>
              </a:ext>
            </a:extLst>
          </p:cNvPr>
          <p:cNvGrpSpPr/>
          <p:nvPr/>
        </p:nvGrpSpPr>
        <p:grpSpPr>
          <a:xfrm>
            <a:off x="140731" y="1412730"/>
            <a:ext cx="8246527" cy="1512887"/>
            <a:chOff x="380078" y="1436456"/>
            <a:chExt cx="8246527" cy="1512887"/>
          </a:xfrm>
        </p:grpSpPr>
        <p:graphicFrame>
          <p:nvGraphicFramePr>
            <p:cNvPr id="3" name="Q32">
              <a:extLst>
                <a:ext uri="{FF2B5EF4-FFF2-40B4-BE49-F238E27FC236}">
                  <a16:creationId xmlns:a16="http://schemas.microsoft.com/office/drawing/2014/main" id="{FFC43032-8831-58C2-8795-CBC070076F77}"/>
                </a:ext>
              </a:extLst>
            </p:cNvPr>
            <p:cNvGraphicFramePr/>
            <p:nvPr>
              <p:extLst>
                <p:ext uri="{D42A27DB-BD31-4B8C-83A1-F6EECF244321}">
                  <p14:modId xmlns:p14="http://schemas.microsoft.com/office/powerpoint/2010/main" val="3573576565"/>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5" name="Rectangle 4">
              <a:extLst>
                <a:ext uri="{FF2B5EF4-FFF2-40B4-BE49-F238E27FC236}">
                  <a16:creationId xmlns:a16="http://schemas.microsoft.com/office/drawing/2014/main" id="{B8353568-4B53-C2D8-F93E-DB383CBB5D8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6">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090F538-4C17-D52E-27F7-55A304A30A7F}"/>
              </a:ext>
            </a:extLst>
          </p:cNvPr>
          <p:cNvGraphicFramePr>
            <a:graphicFrameLocks noGrp="1"/>
          </p:cNvGraphicFramePr>
          <p:nvPr>
            <p:extLst>
              <p:ext uri="{D42A27DB-BD31-4B8C-83A1-F6EECF244321}">
                <p14:modId xmlns:p14="http://schemas.microsoft.com/office/powerpoint/2010/main" val="1859371832"/>
              </p:ext>
            </p:extLst>
          </p:nvPr>
        </p:nvGraphicFramePr>
        <p:xfrm>
          <a:off x="8585541" y="1767430"/>
          <a:ext cx="3382605" cy="4353185"/>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447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8.1</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41620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307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5.8</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7.2</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41495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157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9.7</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3679767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18" name="Ipsos Ribbon Rules" hidden="1">
            <a:extLst>
              <a:ext uri="{FF2B5EF4-FFF2-40B4-BE49-F238E27FC236}">
                <a16:creationId xmlns:a16="http://schemas.microsoft.com/office/drawing/2014/main" id="{B51A7588-35D4-4119-A97C-FF944725BF15}"/>
              </a:ext>
              <a:ext uri="{C183D7F6-B498-43B3-948B-1728B52AA6E4}">
                <adec:decorative xmlns:adec="http://schemas.microsoft.com/office/drawing/2017/decorative" val="1"/>
              </a:ext>
            </a:extLst>
          </p:cNvPr>
          <p:cNvGraphicFramePr/>
          <p:nvPr>
            <p:extLst>
              <p:ext uri="{D42A27DB-BD31-4B8C-83A1-F6EECF244321}">
                <p14:modId xmlns:p14="http://schemas.microsoft.com/office/powerpoint/2010/main" val="2221836437"/>
              </p:ext>
            </p:extLst>
          </p:nvPr>
        </p:nvGraphicFramePr>
        <p:xfrm>
          <a:off x="10160000" y="-571500"/>
          <a:ext cx="2032000" cy="508000"/>
        </p:xfrm>
        <a:graphic>
          <a:graphicData uri="http://schemas.openxmlformats.org/drawingml/2006/chart">
            <c:chart xmlns:c="http://schemas.openxmlformats.org/drawingml/2006/chart" xmlns:r="http://schemas.openxmlformats.org/officeDocument/2006/relationships" r:id="rId3"/>
          </a:graphicData>
        </a:graphic>
      </p:graphicFrame>
      <p:sp>
        <p:nvSpPr>
          <p:cNvPr id="11" name="Rectangle 10">
            <a:extLst>
              <a:ext uri="{FF2B5EF4-FFF2-40B4-BE49-F238E27FC236}">
                <a16:creationId xmlns:a16="http://schemas.microsoft.com/office/drawing/2014/main" id="{12F3A1D9-9189-E74E-F660-9FA43846B0E4}"/>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8" name="Q39" descr="A chart showing how your Trust scored for Q35 compared with other trusts that took part; using the ‘expected range’ analysis technique. ">
            <a:extLst>
              <a:ext uri="{FF2B5EF4-FFF2-40B4-BE49-F238E27FC236}">
                <a16:creationId xmlns:a16="http://schemas.microsoft.com/office/drawing/2014/main" id="{43280353-D7B9-04C1-F22B-5701FAA702A0}"/>
              </a:ext>
            </a:extLst>
          </p:cNvPr>
          <p:cNvGraphicFramePr/>
          <p:nvPr>
            <p:extLst>
              <p:ext uri="{D42A27DB-BD31-4B8C-83A1-F6EECF244321}">
                <p14:modId xmlns:p14="http://schemas.microsoft.com/office/powerpoint/2010/main" val="3025094907"/>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38" descr="A chart showing how your Trust scored for Q34 compared with other trusts that took part; using the ‘expected range’ analysis technique. ">
            <a:extLst>
              <a:ext uri="{FF2B5EF4-FFF2-40B4-BE49-F238E27FC236}">
                <a16:creationId xmlns:a16="http://schemas.microsoft.com/office/drawing/2014/main" id="{3E238990-6390-31BA-4313-55739D3AEDEE}"/>
              </a:ext>
            </a:extLst>
          </p:cNvPr>
          <p:cNvGraphicFramePr/>
          <p:nvPr>
            <p:extLst>
              <p:ext uri="{D42A27DB-BD31-4B8C-83A1-F6EECF244321}">
                <p14:modId xmlns:p14="http://schemas.microsoft.com/office/powerpoint/2010/main" val="449298155"/>
              </p:ext>
            </p:extLst>
          </p:nvPr>
        </p:nvGraphicFramePr>
        <p:xfrm>
          <a:off x="140733" y="3252044"/>
          <a:ext cx="8246527" cy="1512887"/>
        </p:xfrm>
        <a:graphic>
          <a:graphicData uri="http://schemas.openxmlformats.org/drawingml/2006/chart">
            <c:chart xmlns:c="http://schemas.openxmlformats.org/drawingml/2006/chart" xmlns:r="http://schemas.openxmlformats.org/officeDocument/2006/relationships" r:id="rId5"/>
          </a:graphicData>
        </a:graphic>
      </p:graphicFrame>
      <p:graphicFrame>
        <p:nvGraphicFramePr>
          <p:cNvPr id="6" name="Q37" descr="A chart showing how your Trust scored for Q33 compared with other trusts that took part; using the ‘expected range’ analysis technique. ">
            <a:extLst>
              <a:ext uri="{FF2B5EF4-FFF2-40B4-BE49-F238E27FC236}">
                <a16:creationId xmlns:a16="http://schemas.microsoft.com/office/drawing/2014/main" id="{81137B9E-0A86-D210-B18D-F2689BFF7F49}"/>
              </a:ext>
            </a:extLst>
          </p:cNvPr>
          <p:cNvGraphicFramePr/>
          <p:nvPr>
            <p:extLst>
              <p:ext uri="{D42A27DB-BD31-4B8C-83A1-F6EECF244321}">
                <p14:modId xmlns:p14="http://schemas.microsoft.com/office/powerpoint/2010/main" val="3985538125"/>
              </p:ext>
            </p:extLst>
          </p:nvPr>
        </p:nvGraphicFramePr>
        <p:xfrm>
          <a:off x="140733" y="2360835"/>
          <a:ext cx="8246527" cy="1512887"/>
        </p:xfrm>
        <a:graphic>
          <a:graphicData uri="http://schemas.openxmlformats.org/drawingml/2006/chart">
            <c:chart xmlns:c="http://schemas.openxmlformats.org/drawingml/2006/chart" xmlns:r="http://schemas.openxmlformats.org/officeDocument/2006/relationships" r:id="rId6"/>
          </a:graphicData>
        </a:graphic>
      </p:graphicFrame>
      <p:grpSp>
        <p:nvGrpSpPr>
          <p:cNvPr id="2" name="Section 9" descr="A chart showing how your Trust scored for Q32 compared with other trusts that took part; using the ‘expected range’ analysis technique. ">
            <a:extLst>
              <a:ext uri="{FF2B5EF4-FFF2-40B4-BE49-F238E27FC236}">
                <a16:creationId xmlns:a16="http://schemas.microsoft.com/office/drawing/2014/main" id="{05729B5A-EECA-8C82-0641-92FFAD4AAD8C}"/>
              </a:ext>
            </a:extLst>
          </p:cNvPr>
          <p:cNvGrpSpPr/>
          <p:nvPr/>
        </p:nvGrpSpPr>
        <p:grpSpPr>
          <a:xfrm>
            <a:off x="140732" y="1412730"/>
            <a:ext cx="8246527" cy="1512887"/>
            <a:chOff x="380078" y="1436456"/>
            <a:chExt cx="8246527" cy="1512887"/>
          </a:xfrm>
        </p:grpSpPr>
        <p:graphicFrame>
          <p:nvGraphicFramePr>
            <p:cNvPr id="3" name="Q36">
              <a:extLst>
                <a:ext uri="{FF2B5EF4-FFF2-40B4-BE49-F238E27FC236}">
                  <a16:creationId xmlns:a16="http://schemas.microsoft.com/office/drawing/2014/main" id="{0894B82E-617F-67FB-4D8D-74C7A86EC4D9}"/>
                </a:ext>
              </a:extLst>
            </p:cNvPr>
            <p:cNvGraphicFramePr/>
            <p:nvPr>
              <p:extLst>
                <p:ext uri="{D42A27DB-BD31-4B8C-83A1-F6EECF244321}">
                  <p14:modId xmlns:p14="http://schemas.microsoft.com/office/powerpoint/2010/main" val="678574554"/>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7"/>
            </a:graphicData>
          </a:graphic>
        </p:graphicFrame>
        <p:sp>
          <p:nvSpPr>
            <p:cNvPr id="5" name="Rectangle 4">
              <a:extLst>
                <a:ext uri="{FF2B5EF4-FFF2-40B4-BE49-F238E27FC236}">
                  <a16:creationId xmlns:a16="http://schemas.microsoft.com/office/drawing/2014/main" id="{18897E73-EB68-CBD4-C2F3-A6AAA403A68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7">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9"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5997D930-2725-4F4E-1992-34D7BEAC47FA}"/>
              </a:ext>
            </a:extLst>
          </p:cNvPr>
          <p:cNvGraphicFramePr>
            <a:graphicFrameLocks noGrp="1"/>
          </p:cNvGraphicFramePr>
          <p:nvPr>
            <p:extLst>
              <p:ext uri="{D42A27DB-BD31-4B8C-83A1-F6EECF244321}">
                <p14:modId xmlns:p14="http://schemas.microsoft.com/office/powerpoint/2010/main" val="2683691631"/>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425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9.5</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312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244</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6.1</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336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3.7</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5744685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2" name="Rectangle 1">
            <a:extLst>
              <a:ext uri="{FF2B5EF4-FFF2-40B4-BE49-F238E27FC236}">
                <a16:creationId xmlns:a16="http://schemas.microsoft.com/office/drawing/2014/main" id="{6DF3B9B4-E86E-3107-F9D4-93FCF2E43783}"/>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aphicFrame>
        <p:nvGraphicFramePr>
          <p:cNvPr id="3" name="Q43" descr="A chart showing how your Trust scored for Q35 compared with other trusts that took part; using the ‘expected range’ analysis technique. ">
            <a:extLst>
              <a:ext uri="{FF2B5EF4-FFF2-40B4-BE49-F238E27FC236}">
                <a16:creationId xmlns:a16="http://schemas.microsoft.com/office/drawing/2014/main" id="{98FB09D6-D871-7973-AC15-D59B4149CF25}"/>
              </a:ext>
            </a:extLst>
          </p:cNvPr>
          <p:cNvGraphicFramePr/>
          <p:nvPr>
            <p:extLst>
              <p:ext uri="{D42A27DB-BD31-4B8C-83A1-F6EECF244321}">
                <p14:modId xmlns:p14="http://schemas.microsoft.com/office/powerpoint/2010/main" val="535095223"/>
              </p:ext>
            </p:extLst>
          </p:nvPr>
        </p:nvGraphicFramePr>
        <p:xfrm>
          <a:off x="140732" y="4166898"/>
          <a:ext cx="8246527" cy="151288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0" name="Q42" descr="A chart showing how your Trust scored for Q26 compared with other trusts that took part; using the ‘expected range’ analysis technique. ">
            <a:extLst>
              <a:ext uri="{FF2B5EF4-FFF2-40B4-BE49-F238E27FC236}">
                <a16:creationId xmlns:a16="http://schemas.microsoft.com/office/drawing/2014/main" id="{0EF99E22-9E50-A10C-EADD-0ED5146AC1D2}"/>
              </a:ext>
            </a:extLst>
          </p:cNvPr>
          <p:cNvGraphicFramePr/>
          <p:nvPr>
            <p:extLst>
              <p:ext uri="{D42A27DB-BD31-4B8C-83A1-F6EECF244321}">
                <p14:modId xmlns:p14="http://schemas.microsoft.com/office/powerpoint/2010/main" val="547429536"/>
              </p:ext>
            </p:extLst>
          </p:nvPr>
        </p:nvGraphicFramePr>
        <p:xfrm>
          <a:off x="128460" y="3281335"/>
          <a:ext cx="8246527" cy="151288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6" name="Q41" descr="A chart showing how your Trust scored for Q23 compared with other trusts that took part; using the ‘expected range’ analysis technique. ">
            <a:extLst>
              <a:ext uri="{FF2B5EF4-FFF2-40B4-BE49-F238E27FC236}">
                <a16:creationId xmlns:a16="http://schemas.microsoft.com/office/drawing/2014/main" id="{042A3B6C-73BF-DFCC-CDD7-E274BBB67270}"/>
              </a:ext>
            </a:extLst>
          </p:cNvPr>
          <p:cNvGraphicFramePr/>
          <p:nvPr>
            <p:extLst>
              <p:ext uri="{D42A27DB-BD31-4B8C-83A1-F6EECF244321}">
                <p14:modId xmlns:p14="http://schemas.microsoft.com/office/powerpoint/2010/main" val="1022265468"/>
              </p:ext>
            </p:extLst>
          </p:nvPr>
        </p:nvGraphicFramePr>
        <p:xfrm>
          <a:off x="140731" y="2395771"/>
          <a:ext cx="8246527" cy="1512887"/>
        </p:xfrm>
        <a:graphic>
          <a:graphicData uri="http://schemas.openxmlformats.org/drawingml/2006/chart">
            <c:chart xmlns:c="http://schemas.openxmlformats.org/drawingml/2006/chart" xmlns:r="http://schemas.openxmlformats.org/officeDocument/2006/relationships" r:id="rId5"/>
          </a:graphicData>
        </a:graphic>
      </p:graphicFrame>
      <p:grpSp>
        <p:nvGrpSpPr>
          <p:cNvPr id="11" name="Section 9" descr="A chart showing how your Trust scored for Q22 compared with other trusts that took part; using the ‘expected range’ analysis technique. ">
            <a:extLst>
              <a:ext uri="{FF2B5EF4-FFF2-40B4-BE49-F238E27FC236}">
                <a16:creationId xmlns:a16="http://schemas.microsoft.com/office/drawing/2014/main" id="{2F128CFB-DA8A-0F6B-719C-9AEAF49E9063}"/>
              </a:ext>
            </a:extLst>
          </p:cNvPr>
          <p:cNvGrpSpPr/>
          <p:nvPr/>
        </p:nvGrpSpPr>
        <p:grpSpPr>
          <a:xfrm>
            <a:off x="128459" y="1381087"/>
            <a:ext cx="8246527" cy="1512887"/>
            <a:chOff x="380078" y="1436456"/>
            <a:chExt cx="8246527" cy="1512887"/>
          </a:xfrm>
        </p:grpSpPr>
        <p:graphicFrame>
          <p:nvGraphicFramePr>
            <p:cNvPr id="12" name="Q40">
              <a:extLst>
                <a:ext uri="{FF2B5EF4-FFF2-40B4-BE49-F238E27FC236}">
                  <a16:creationId xmlns:a16="http://schemas.microsoft.com/office/drawing/2014/main" id="{CF188DA3-6135-36EF-8584-E697FA46D5DC}"/>
                </a:ext>
              </a:extLst>
            </p:cNvPr>
            <p:cNvGraphicFramePr/>
            <p:nvPr>
              <p:extLst>
                <p:ext uri="{D42A27DB-BD31-4B8C-83A1-F6EECF244321}">
                  <p14:modId xmlns:p14="http://schemas.microsoft.com/office/powerpoint/2010/main" val="4231229829"/>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6"/>
            </a:graphicData>
          </a:graphic>
        </p:graphicFrame>
        <p:sp>
          <p:nvSpPr>
            <p:cNvPr id="15" name="Rectangle 4">
              <a:extLst>
                <a:ext uri="{FF2B5EF4-FFF2-40B4-BE49-F238E27FC236}">
                  <a16:creationId xmlns:a16="http://schemas.microsoft.com/office/drawing/2014/main" id="{23359105-68B5-E4E1-ECA3-1C569DED5297}"/>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scores</a:t>
            </a:r>
          </a:p>
        </p:txBody>
      </p:sp>
      <p:sp>
        <p:nvSpPr>
          <p:cNvPr id="4" name="Title 38">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9. Leaving hospital (continued)</a:t>
            </a:r>
          </a:p>
        </p:txBody>
      </p:sp>
      <p:graphicFrame>
        <p:nvGraphicFramePr>
          <p:cNvPr id="5"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2195D2F3-AEFB-7C56-4FDC-F0AC0ACFE3FB}"/>
              </a:ext>
            </a:extLst>
          </p:cNvPr>
          <p:cNvGraphicFramePr>
            <a:graphicFrameLocks noGrp="1"/>
          </p:cNvGraphicFramePr>
          <p:nvPr>
            <p:extLst>
              <p:ext uri="{D42A27DB-BD31-4B8C-83A1-F6EECF244321}">
                <p14:modId xmlns:p14="http://schemas.microsoft.com/office/powerpoint/2010/main" val="2535928116"/>
              </p:ext>
            </p:extLst>
          </p:nvPr>
        </p:nvGraphicFramePr>
        <p:xfrm>
          <a:off x="8585541" y="1767430"/>
          <a:ext cx="3382605" cy="4227704"/>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5045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403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6.7</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5.5</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8.6</a:t>
                      </a: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r h="367748">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888321745"/>
                  </a:ext>
                </a:extLst>
              </a:tr>
              <a:tr h="576469">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415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7.7</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6.6</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9.9</a:t>
                      </a:r>
                    </a:p>
                  </a:txBody>
                  <a:tcPr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182658975"/>
                  </a:ext>
                </a:extLst>
              </a:tr>
              <a:tr h="337931">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4"/>
                  </a:ext>
                </a:extLst>
              </a:tr>
              <a:tr h="556592">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A9D18E"/>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Somewhat better than expected</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218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8.6</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9.2</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5"/>
                  </a:ext>
                </a:extLst>
              </a:tr>
              <a:tr h="39756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6"/>
                  </a:ext>
                </a:extLst>
              </a:tr>
              <a:tr h="566530">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260</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accent3">
                        <a:lumMod val="20000"/>
                        <a:lumOff val="80000"/>
                      </a:schemeClr>
                    </a:solid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6.3</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3.5</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7.8</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0007"/>
                  </a:ext>
                </a:extLst>
              </a:tr>
              <a:tr h="379525">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1000" b="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l"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0" marR="0" lvl="0" indent="0" algn="ctr" defTabSz="445893" rtl="0" eaLnBrk="1" fontAlgn="auto" latinLnBrk="0" hangingPunct="1">
                        <a:lnSpc>
                          <a:spcPct val="100000"/>
                        </a:lnSpc>
                        <a:spcBef>
                          <a:spcPts val="0"/>
                        </a:spcBef>
                        <a:spcAft>
                          <a:spcPts val="0"/>
                        </a:spcAft>
                        <a:buClrTx/>
                        <a:buSzTx/>
                        <a:buFontTx/>
                        <a:buNone/>
                        <a:tabLst/>
                        <a:defRPr/>
                      </a:pPr>
                      <a:endParaRPr lang="en-GB" sz="900" b="0" dirty="0">
                        <a:solidFill>
                          <a:schemeClr val="tx1"/>
                        </a:solidFill>
                        <a:latin typeface="Arial" panose="020B0604020202020204" pitchFamily="34" charset="0"/>
                        <a:cs typeface="Arial" panose="020B0604020202020204" pitchFamily="34" charset="0"/>
                      </a:endParaRPr>
                    </a:p>
                  </a:txBody>
                  <a:tcPr anchor="ctr">
                    <a:lnL w="12700" cmpd="sng">
                      <a:noFill/>
                    </a:lnL>
                    <a:lnR w="12700" cmpd="sng">
                      <a:noFill/>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extLst>
                  <a:ext uri="{0D108BD9-81ED-4DB2-BD59-A6C34878D82A}">
                    <a16:rowId xmlns:a16="http://schemas.microsoft.com/office/drawing/2014/main" val="1257015403"/>
                  </a:ext>
                </a:extLst>
              </a:tr>
            </a:tbl>
          </a:graphicData>
        </a:graphic>
      </p:graphicFrame>
    </p:spTree>
    <p:extLst>
      <p:ext uri="{BB962C8B-B14F-4D97-AF65-F5344CB8AC3E}">
        <p14:creationId xmlns:p14="http://schemas.microsoft.com/office/powerpoint/2010/main" val="112623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39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1" name="TextBox 30">
            <a:extLst>
              <a:ext uri="{FF2B5EF4-FFF2-40B4-BE49-F238E27FC236}">
                <a16:creationId xmlns:a16="http://schemas.microsoft.com/office/drawing/2014/main" id="{D142657D-E596-4380-B9E2-18AA68C0D86A}"/>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25" name="TextBox 24">
            <a:extLst>
              <a:ext uri="{FF2B5EF4-FFF2-40B4-BE49-F238E27FC236}">
                <a16:creationId xmlns:a16="http://schemas.microsoft.com/office/drawing/2014/main" id="{8D266E89-1C38-4311-AC4B-3108E11E120D}"/>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2" name="Rectangle 31">
            <a:extLst>
              <a:ext uri="{FF2B5EF4-FFF2-40B4-BE49-F238E27FC236}">
                <a16:creationId xmlns:a16="http://schemas.microsoft.com/office/drawing/2014/main" id="{CB4719BE-4547-4749-BE96-EE5B9C2B6751}"/>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0" name="low_chart" descr="A bar chart showing the bottom five trust results within your region.">
            <a:extLst>
              <a:ext uri="{FF2B5EF4-FFF2-40B4-BE49-F238E27FC236}">
                <a16:creationId xmlns:a16="http://schemas.microsoft.com/office/drawing/2014/main" id="{E4C9BBCF-CFD9-4436-889F-6AD4EDD1D103}"/>
              </a:ext>
            </a:extLst>
          </p:cNvPr>
          <p:cNvGraphicFramePr/>
          <p:nvPr>
            <p:extLst>
              <p:ext uri="{D42A27DB-BD31-4B8C-83A1-F6EECF244321}">
                <p14:modId xmlns:p14="http://schemas.microsoft.com/office/powerpoint/2010/main" val="4062494225"/>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38" name="Title 6">
            <a:extLst>
              <a:ext uri="{FF2B5EF4-FFF2-40B4-BE49-F238E27FC236}">
                <a16:creationId xmlns:a16="http://schemas.microsoft.com/office/drawing/2014/main" id="{EC805DFF-EDAC-4A6E-A576-EE345ADE163B}"/>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3" name="Rectangle 32">
            <a:extLst>
              <a:ext uri="{FF2B5EF4-FFF2-40B4-BE49-F238E27FC236}">
                <a16:creationId xmlns:a16="http://schemas.microsoft.com/office/drawing/2014/main" id="{5BA98312-3D1F-4163-B083-2E6C399AADC5}"/>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39" name="high_chart" descr="A bar chart showing the top five trust results within your region.">
            <a:extLst>
              <a:ext uri="{FF2B5EF4-FFF2-40B4-BE49-F238E27FC236}">
                <a16:creationId xmlns:a16="http://schemas.microsoft.com/office/drawing/2014/main" id="{EF11B151-B065-4AD3-BCD7-1E1BAA924D7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2197925634"/>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7" name="Title 6">
            <a:extLst>
              <a:ext uri="{FF2B5EF4-FFF2-40B4-BE49-F238E27FC236}">
                <a16:creationId xmlns:a16="http://schemas.microsoft.com/office/drawing/2014/main" id="{4EE2BA43-D243-4B18-A03E-3CE5AE120FD3}"/>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5" name="Title 6">
            <a:extLst>
              <a:ext uri="{FF2B5EF4-FFF2-40B4-BE49-F238E27FC236}">
                <a16:creationId xmlns:a16="http://schemas.microsoft.com/office/drawing/2014/main" id="{6D3EB6D0-C4C7-46B0-94BF-61FA68180DEE}"/>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B8C72BD4-96BF-3470-472A-628338BE79BC}"/>
              </a:ext>
            </a:extLst>
          </p:cNvPr>
          <p:cNvGraphicFramePr>
            <a:graphicFrameLocks noGrp="1"/>
          </p:cNvGraphicFramePr>
          <p:nvPr>
            <p:extLst>
              <p:ext uri="{D42A27DB-BD31-4B8C-83A1-F6EECF244321}">
                <p14:modId xmlns:p14="http://schemas.microsoft.com/office/powerpoint/2010/main" val="417441141"/>
              </p:ext>
            </p:extLst>
          </p:nvPr>
        </p:nvGraphicFramePr>
        <p:xfrm>
          <a:off x="476085" y="2041954"/>
          <a:ext cx="9798228" cy="285360"/>
        </p:xfrm>
        <a:graphic>
          <a:graphicData uri="http://schemas.openxmlformats.org/drawingml/2006/table">
            <a:tbl>
              <a:tblPr firstRow="1" bandRow="1">
                <a:tableStyleId>{5C22544A-7EE6-4342-B048-85BDC9FD1C3A}</a:tableStyleId>
              </a:tblPr>
              <a:tblGrid>
                <a:gridCol w="2293748">
                  <a:extLst>
                    <a:ext uri="{9D8B030D-6E8A-4147-A177-3AD203B41FA5}">
                      <a16:colId xmlns:a16="http://schemas.microsoft.com/office/drawing/2014/main" val="20000"/>
                    </a:ext>
                  </a:extLst>
                </a:gridCol>
                <a:gridCol w="541538">
                  <a:extLst>
                    <a:ext uri="{9D8B030D-6E8A-4147-A177-3AD203B41FA5}">
                      <a16:colId xmlns:a16="http://schemas.microsoft.com/office/drawing/2014/main" val="20001"/>
                    </a:ext>
                  </a:extLst>
                </a:gridCol>
                <a:gridCol w="6962942">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9.0</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23" name="TextBox 22">
            <a:extLst>
              <a:ext uri="{FF2B5EF4-FFF2-40B4-BE49-F238E27FC236}">
                <a16:creationId xmlns:a16="http://schemas.microsoft.com/office/drawing/2014/main" id="{A0CBD86F-F9BB-4D03-ADA9-CF396BDF15CD}"/>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22" name="Title 6">
            <a:extLst>
              <a:ext uri="{FF2B5EF4-FFF2-40B4-BE49-F238E27FC236}">
                <a16:creationId xmlns:a16="http://schemas.microsoft.com/office/drawing/2014/main" id="{A16E7272-E3D1-464F-8F4E-5D9848AEE5C4}"/>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21" name="Title 39">
            <a:extLst>
              <a:ext uri="{FF2B5EF4-FFF2-40B4-BE49-F238E27FC236}">
                <a16:creationId xmlns:a16="http://schemas.microsoft.com/office/drawing/2014/main" id="{2C83DF1D-73EE-4181-8A3B-DABA5622C890}"/>
              </a:ext>
            </a:extLst>
          </p:cNvPr>
          <p:cNvSpPr>
            <a:spLocks noGrp="1"/>
          </p:cNvSpPr>
          <p:nvPr>
            <p:ph type="title"/>
          </p:nvPr>
        </p:nvSpPr>
        <p:spPr>
          <a:xfrm>
            <a:off x="419970" y="537464"/>
            <a:ext cx="11417697" cy="654856"/>
          </a:xfrm>
        </p:spPr>
        <p:txBody>
          <a:bodyPr>
            <a:normAutofit/>
          </a:bodyPr>
          <a:lstStyle/>
          <a:p>
            <a:r>
              <a:rPr lang="en-GB" dirty="0"/>
              <a:t>Section 10. Kindness and compassion</a:t>
            </a:r>
          </a:p>
        </p:txBody>
      </p:sp>
      <p:graphicFrame>
        <p:nvGraphicFramePr>
          <p:cNvPr id="4" name="Section 10" descr="A bar chart showing the range of section scores for all NHS trusts for Section 1 (Health and social care workers).">
            <a:extLst>
              <a:ext uri="{FF2B5EF4-FFF2-40B4-BE49-F238E27FC236}">
                <a16:creationId xmlns:a16="http://schemas.microsoft.com/office/drawing/2014/main" id="{9706F5ED-E346-C93B-94F1-AFBF6FC5B48F}"/>
              </a:ext>
            </a:extLst>
          </p:cNvPr>
          <p:cNvGraphicFramePr/>
          <p:nvPr>
            <p:extLst>
              <p:ext uri="{D42A27DB-BD31-4B8C-83A1-F6EECF244321}">
                <p14:modId xmlns:p14="http://schemas.microsoft.com/office/powerpoint/2010/main" val="2962410129"/>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94357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DAAC4B51-D578-6DA4-BF3E-CB6DC48E04E3}"/>
              </a:ext>
            </a:extLst>
          </p:cNvPr>
          <p:cNvGraphicFramePr>
            <a:graphicFrameLocks noGrp="1"/>
          </p:cNvGraphicFramePr>
          <p:nvPr>
            <p:extLst>
              <p:ext uri="{D42A27DB-BD31-4B8C-83A1-F6EECF244321}">
                <p14:modId xmlns:p14="http://schemas.microsoft.com/office/powerpoint/2010/main" val="3148786266"/>
              </p:ext>
            </p:extLst>
          </p:nvPr>
        </p:nvGraphicFramePr>
        <p:xfrm>
          <a:off x="8585541" y="1767430"/>
          <a:ext cx="3382605" cy="110497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1009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469</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9.0</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64271A5E-5070-D57F-B11E-AD3F529138D1}"/>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0" descr="A chart showing how your Trust scored for Q32 compared with other trusts that took part; using the ‘expected range’ analysis technique. ">
            <a:extLst>
              <a:ext uri="{FF2B5EF4-FFF2-40B4-BE49-F238E27FC236}">
                <a16:creationId xmlns:a16="http://schemas.microsoft.com/office/drawing/2014/main" id="{766AA22A-CB57-2A1A-28CB-A16B0EB2579E}"/>
              </a:ext>
            </a:extLst>
          </p:cNvPr>
          <p:cNvGrpSpPr/>
          <p:nvPr/>
        </p:nvGrpSpPr>
        <p:grpSpPr>
          <a:xfrm>
            <a:off x="140735" y="1436456"/>
            <a:ext cx="8246527" cy="1512887"/>
            <a:chOff x="380078" y="1436456"/>
            <a:chExt cx="8246527" cy="1512887"/>
          </a:xfrm>
        </p:grpSpPr>
        <p:graphicFrame>
          <p:nvGraphicFramePr>
            <p:cNvPr id="3" name="Q44">
              <a:extLst>
                <a:ext uri="{FF2B5EF4-FFF2-40B4-BE49-F238E27FC236}">
                  <a16:creationId xmlns:a16="http://schemas.microsoft.com/office/drawing/2014/main" id="{64F23949-7985-6092-E108-A5B9A3DD81E8}"/>
                </a:ext>
              </a:extLst>
            </p:cNvPr>
            <p:cNvGraphicFramePr/>
            <p:nvPr>
              <p:extLst>
                <p:ext uri="{D42A27DB-BD31-4B8C-83A1-F6EECF244321}">
                  <p14:modId xmlns:p14="http://schemas.microsoft.com/office/powerpoint/2010/main" val="1092795516"/>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8F06896D-5808-6687-6929-B0ABC6662BE0}"/>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0">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10. Kindness and compassion (continued)</a:t>
            </a:r>
          </a:p>
        </p:txBody>
      </p:sp>
    </p:spTree>
    <p:extLst>
      <p:ext uri="{BB962C8B-B14F-4D97-AF65-F5344CB8AC3E}">
        <p14:creationId xmlns:p14="http://schemas.microsoft.com/office/powerpoint/2010/main" val="38551148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373197967"/>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1" name="high_chart" descr="A bar chart showing the top five trust results within your region.">
            <a:extLst>
              <a:ext uri="{FF2B5EF4-FFF2-40B4-BE49-F238E27FC236}">
                <a16:creationId xmlns:a16="http://schemas.microsoft.com/office/drawing/2014/main" id="{EA3D64F3-861E-4CF7-9AC3-8CA766603AC6}"/>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4072166675"/>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40E54EEF-7204-92E5-FAF3-28A9030304A3}"/>
              </a:ext>
            </a:extLst>
          </p:cNvPr>
          <p:cNvGraphicFramePr>
            <a:graphicFrameLocks noGrp="1"/>
          </p:cNvGraphicFramePr>
          <p:nvPr>
            <p:extLst>
              <p:ext uri="{D42A27DB-BD31-4B8C-83A1-F6EECF244321}">
                <p14:modId xmlns:p14="http://schemas.microsoft.com/office/powerpoint/2010/main" val="803746251"/>
              </p:ext>
            </p:extLst>
          </p:nvPr>
        </p:nvGraphicFramePr>
        <p:xfrm>
          <a:off x="473238" y="2037744"/>
          <a:ext cx="9862232" cy="285360"/>
        </p:xfrm>
        <a:graphic>
          <a:graphicData uri="http://schemas.openxmlformats.org/drawingml/2006/table">
            <a:tbl>
              <a:tblPr firstRow="1" bandRow="1">
                <a:tableStyleId>{5C22544A-7EE6-4342-B048-85BDC9FD1C3A}</a:tableStyleId>
              </a:tblPr>
              <a:tblGrid>
                <a:gridCol w="2351724">
                  <a:extLst>
                    <a:ext uri="{9D8B030D-6E8A-4147-A177-3AD203B41FA5}">
                      <a16:colId xmlns:a16="http://schemas.microsoft.com/office/drawing/2014/main" val="20000"/>
                    </a:ext>
                  </a:extLst>
                </a:gridCol>
                <a:gridCol w="550415">
                  <a:extLst>
                    <a:ext uri="{9D8B030D-6E8A-4147-A177-3AD203B41FA5}">
                      <a16:colId xmlns:a16="http://schemas.microsoft.com/office/drawing/2014/main" val="20001"/>
                    </a:ext>
                  </a:extLst>
                </a:gridCol>
                <a:gridCol w="696009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9.1</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a:ln>
                  <a:noFill/>
                </a:ln>
                <a:solidFill>
                  <a:prstClr val="black"/>
                </a:solidFill>
                <a:effectLst/>
                <a:uLnTx/>
                <a:uFillTx/>
                <a:latin typeface="Arial" panose="020B0604020202020204" pitchFamily="34" charset="0"/>
                <a:cs typeface="Arial" panose="020B0604020202020204" pitchFamily="34" charset="0"/>
              </a:rPr>
              <a:t>This shows </a:t>
            </a:r>
            <a:r>
              <a:rPr lang="en-GB" sz="120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1">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11. Respect and dignity</a:t>
            </a:r>
          </a:p>
        </p:txBody>
      </p:sp>
      <p:graphicFrame>
        <p:nvGraphicFramePr>
          <p:cNvPr id="4" name="Section 11" descr="A bar chart showing the range of section scores for all NHS trusts for Section 1 (Health and social care workers).">
            <a:extLst>
              <a:ext uri="{FF2B5EF4-FFF2-40B4-BE49-F238E27FC236}">
                <a16:creationId xmlns:a16="http://schemas.microsoft.com/office/drawing/2014/main" id="{2A4EE4CE-550B-91CA-784B-40FFC930B266}"/>
              </a:ext>
            </a:extLst>
          </p:cNvPr>
          <p:cNvGraphicFramePr/>
          <p:nvPr>
            <p:extLst>
              <p:ext uri="{D42A27DB-BD31-4B8C-83A1-F6EECF244321}">
                <p14:modId xmlns:p14="http://schemas.microsoft.com/office/powerpoint/2010/main" val="206123097"/>
              </p:ext>
            </p:extLst>
          </p:nvPr>
        </p:nvGraphicFramePr>
        <p:xfrm>
          <a:off x="338463" y="2348879"/>
          <a:ext cx="5857744" cy="384561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6069059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FBD2224-21A5-B1D3-186D-C2F875A77C4E}"/>
              </a:ext>
            </a:extLst>
          </p:cNvPr>
          <p:cNvGraphicFramePr>
            <a:graphicFrameLocks noGrp="1"/>
          </p:cNvGraphicFramePr>
          <p:nvPr>
            <p:extLst>
              <p:ext uri="{D42A27DB-BD31-4B8C-83A1-F6EECF244321}">
                <p14:modId xmlns:p14="http://schemas.microsoft.com/office/powerpoint/2010/main" val="3232523934"/>
              </p:ext>
            </p:extLst>
          </p:nvPr>
        </p:nvGraphicFramePr>
        <p:xfrm>
          <a:off x="8585541" y="1767430"/>
          <a:ext cx="3382605" cy="1095040"/>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60015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464</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9.1</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8.4</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9.8</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274C5E4F-14BB-13E4-82C6-48DE83FB7320}"/>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1" descr="A chart showing how your Trust scored for Q32 compared with other trusts that took part; using the ‘expected range’ analysis technique. ">
            <a:extLst>
              <a:ext uri="{FF2B5EF4-FFF2-40B4-BE49-F238E27FC236}">
                <a16:creationId xmlns:a16="http://schemas.microsoft.com/office/drawing/2014/main" id="{6DBD84A2-D4E9-D1D9-58B0-681769457E12}"/>
              </a:ext>
            </a:extLst>
          </p:cNvPr>
          <p:cNvGrpSpPr/>
          <p:nvPr/>
        </p:nvGrpSpPr>
        <p:grpSpPr>
          <a:xfrm>
            <a:off x="140735" y="1436456"/>
            <a:ext cx="8246527" cy="1512887"/>
            <a:chOff x="380078" y="1436456"/>
            <a:chExt cx="8246527" cy="1512887"/>
          </a:xfrm>
        </p:grpSpPr>
        <p:graphicFrame>
          <p:nvGraphicFramePr>
            <p:cNvPr id="3" name="Q45">
              <a:extLst>
                <a:ext uri="{FF2B5EF4-FFF2-40B4-BE49-F238E27FC236}">
                  <a16:creationId xmlns:a16="http://schemas.microsoft.com/office/drawing/2014/main" id="{583DD789-4A24-31A0-4245-1ADB0F2B5165}"/>
                </a:ext>
              </a:extLst>
            </p:cNvPr>
            <p:cNvGraphicFramePr/>
            <p:nvPr>
              <p:extLst>
                <p:ext uri="{D42A27DB-BD31-4B8C-83A1-F6EECF244321}">
                  <p14:modId xmlns:p14="http://schemas.microsoft.com/office/powerpoint/2010/main" val="1278411277"/>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CBE1648D-85CB-1113-E743-3C8225A330FC}"/>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2">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11. Respect and dignity (continued)</a:t>
            </a:r>
          </a:p>
        </p:txBody>
      </p:sp>
    </p:spTree>
    <p:extLst>
      <p:ext uri="{BB962C8B-B14F-4D97-AF65-F5344CB8AC3E}">
        <p14:creationId xmlns:p14="http://schemas.microsoft.com/office/powerpoint/2010/main" val="2393092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 name="Slide Number Placeholder 1">
            <a:extLst>
              <a:ext uri="{FF2B5EF4-FFF2-40B4-BE49-F238E27FC236}">
                <a16:creationId xmlns:a16="http://schemas.microsoft.com/office/drawing/2014/main" id="{6DA26B08-F48E-4134-B483-BE736DBB767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32" name="TextBox 31">
            <a:extLst>
              <a:ext uri="{FF2B5EF4-FFF2-40B4-BE49-F238E27FC236}">
                <a16:creationId xmlns:a16="http://schemas.microsoft.com/office/drawing/2014/main" id="{12E2E514-440E-432A-9B1D-22C95E568843}"/>
              </a:ext>
            </a:extLst>
          </p:cNvPr>
          <p:cNvSpPr txBox="1"/>
          <p:nvPr/>
        </p:nvSpPr>
        <p:spPr>
          <a:xfrm>
            <a:off x="1551962" y="6101443"/>
            <a:ext cx="3430747"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Each vertical line represents an individual NHS trust</a:t>
            </a:r>
          </a:p>
        </p:txBody>
      </p:sp>
      <p:sp>
        <p:nvSpPr>
          <p:cNvPr id="33" name="TextBox 32">
            <a:extLst>
              <a:ext uri="{FF2B5EF4-FFF2-40B4-BE49-F238E27FC236}">
                <a16:creationId xmlns:a16="http://schemas.microsoft.com/office/drawing/2014/main" id="{0026B67E-24A9-4FBA-8996-53DA26522263}"/>
              </a:ext>
            </a:extLst>
          </p:cNvPr>
          <p:cNvSpPr txBox="1"/>
          <p:nvPr/>
        </p:nvSpPr>
        <p:spPr>
          <a:xfrm>
            <a:off x="1239068" y="6252872"/>
            <a:ext cx="4394152" cy="261610"/>
          </a:xfrm>
          <a:prstGeom prst="rect">
            <a:avLst/>
          </a:prstGeom>
          <a:noFill/>
        </p:spPr>
        <p:txBody>
          <a:bodyPr wrap="none" rtlCol="0">
            <a:spAutoFit/>
          </a:bodyPr>
          <a:lstStyle/>
          <a:p>
            <a:pPr algn="ctr"/>
            <a:r>
              <a:rPr lang="en-GB" sz="1100" dirty="0">
                <a:latin typeface="Arial" panose="020B0604020202020204" pitchFamily="34" charset="0"/>
                <a:cs typeface="Arial" panose="020B0604020202020204" pitchFamily="34" charset="0"/>
              </a:rPr>
              <a:t>Trust score is not shown when there are fewer than 30 respondents</a:t>
            </a:r>
          </a:p>
        </p:txBody>
      </p:sp>
      <p:sp>
        <p:nvSpPr>
          <p:cNvPr id="35" name="Rectangle 34">
            <a:extLst>
              <a:ext uri="{FF2B5EF4-FFF2-40B4-BE49-F238E27FC236}">
                <a16:creationId xmlns:a16="http://schemas.microsoft.com/office/drawing/2014/main" id="{117E2B67-6D2F-4061-A2B0-7606A89B4780}"/>
              </a:ext>
              <a:ext uri="{C183D7F6-B498-43B3-948B-1728B52AA6E4}">
                <adec:decorative xmlns:adec="http://schemas.microsoft.com/office/drawing/2017/decorative" val="1"/>
              </a:ext>
            </a:extLst>
          </p:cNvPr>
          <p:cNvSpPr/>
          <p:nvPr/>
        </p:nvSpPr>
        <p:spPr>
          <a:xfrm flipH="1">
            <a:off x="9271720" y="2963106"/>
            <a:ext cx="2615600" cy="3137577"/>
          </a:xfrm>
          <a:prstGeom prst="rect">
            <a:avLst/>
          </a:prstGeom>
          <a:solidFill>
            <a:schemeClr val="bg1">
              <a:lumMod val="95000"/>
            </a:schemeClr>
          </a:solidFill>
          <a:ln>
            <a:solidFill>
              <a:schemeClr val="tx2">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graphicFrame>
        <p:nvGraphicFramePr>
          <p:cNvPr id="42" name="low_chart" descr="A bar chart showing the bottom five trust results within your region.">
            <a:extLst>
              <a:ext uri="{FF2B5EF4-FFF2-40B4-BE49-F238E27FC236}">
                <a16:creationId xmlns:a16="http://schemas.microsoft.com/office/drawing/2014/main" id="{95474102-F299-47E0-B382-83B86A70FA81}"/>
              </a:ext>
            </a:extLst>
          </p:cNvPr>
          <p:cNvGraphicFramePr/>
          <p:nvPr>
            <p:extLst>
              <p:ext uri="{D42A27DB-BD31-4B8C-83A1-F6EECF244321}">
                <p14:modId xmlns:p14="http://schemas.microsoft.com/office/powerpoint/2010/main" val="2874834360"/>
              </p:ext>
            </p:extLst>
          </p:nvPr>
        </p:nvGraphicFramePr>
        <p:xfrm>
          <a:off x="9315630" y="2963106"/>
          <a:ext cx="2640998" cy="3137577"/>
        </p:xfrm>
        <a:graphic>
          <a:graphicData uri="http://schemas.openxmlformats.org/drawingml/2006/chart">
            <c:chart xmlns:c="http://schemas.openxmlformats.org/drawingml/2006/chart" xmlns:r="http://schemas.openxmlformats.org/officeDocument/2006/relationships" r:id="rId2"/>
          </a:graphicData>
        </a:graphic>
      </p:graphicFrame>
      <p:sp>
        <p:nvSpPr>
          <p:cNvPr id="40" name="Title 6">
            <a:extLst>
              <a:ext uri="{FF2B5EF4-FFF2-40B4-BE49-F238E27FC236}">
                <a16:creationId xmlns:a16="http://schemas.microsoft.com/office/drawing/2014/main" id="{98320BA3-92E9-487F-9531-0CF03BC80D9F}"/>
              </a:ext>
            </a:extLst>
          </p:cNvPr>
          <p:cNvSpPr txBox="1">
            <a:spLocks/>
          </p:cNvSpPr>
          <p:nvPr/>
        </p:nvSpPr>
        <p:spPr>
          <a:xfrm>
            <a:off x="9271720" y="2682480"/>
            <a:ext cx="2550145"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lowest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6" name="Rectangle 35">
            <a:extLst>
              <a:ext uri="{FF2B5EF4-FFF2-40B4-BE49-F238E27FC236}">
                <a16:creationId xmlns:a16="http://schemas.microsoft.com/office/drawing/2014/main" id="{325C95BD-2578-4FDB-A8D8-60979D2DDFB9}"/>
              </a:ext>
              <a:ext uri="{C183D7F6-B498-43B3-948B-1728B52AA6E4}">
                <adec:decorative xmlns:adec="http://schemas.microsoft.com/office/drawing/2017/decorative" val="1"/>
              </a:ext>
            </a:extLst>
          </p:cNvPr>
          <p:cNvSpPr/>
          <p:nvPr/>
        </p:nvSpPr>
        <p:spPr>
          <a:xfrm flipH="1">
            <a:off x="6418658" y="2967443"/>
            <a:ext cx="2615600" cy="3137577"/>
          </a:xfrm>
          <a:prstGeom prst="rect">
            <a:avLst/>
          </a:prstGeom>
          <a:solidFill>
            <a:schemeClr val="bg1">
              <a:lumMod val="95000"/>
            </a:schemeClr>
          </a:solidFill>
          <a:ln>
            <a:solidFill>
              <a:srgbClr val="9C8BA7"/>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a:ln>
                <a:noFill/>
              </a:ln>
              <a:solidFill>
                <a:prstClr val="black"/>
              </a:solidFill>
              <a:effectLst/>
              <a:uLnTx/>
              <a:uFillTx/>
              <a:latin typeface="Arial"/>
              <a:ea typeface="+mn-ea"/>
              <a:cs typeface="+mn-cs"/>
            </a:endParaRPr>
          </a:p>
        </p:txBody>
      </p:sp>
      <p:sp>
        <p:nvSpPr>
          <p:cNvPr id="39" name="Title 6">
            <a:extLst>
              <a:ext uri="{FF2B5EF4-FFF2-40B4-BE49-F238E27FC236}">
                <a16:creationId xmlns:a16="http://schemas.microsoft.com/office/drawing/2014/main" id="{AC09D6B7-211D-40AB-AA0D-E10A75CC4BA0}"/>
              </a:ext>
            </a:extLst>
          </p:cNvPr>
          <p:cNvSpPr txBox="1">
            <a:spLocks/>
          </p:cNvSpPr>
          <p:nvPr/>
        </p:nvSpPr>
        <p:spPr>
          <a:xfrm>
            <a:off x="6418658" y="2682480"/>
            <a:ext cx="2615599" cy="20811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200" i="0" u="none" strike="noStrike" kern="1200" cap="none" spc="0" normalizeH="0" baseline="0" noProof="0">
                <a:ln>
                  <a:noFill/>
                </a:ln>
                <a:solidFill>
                  <a:schemeClr val="tx1"/>
                </a:solidFill>
                <a:effectLst/>
                <a:uLnTx/>
                <a:uFillTx/>
                <a:latin typeface="Arial" panose="020B0604020202020204" pitchFamily="34" charset="0"/>
                <a:ea typeface="+mj-ea"/>
                <a:cs typeface="+mj-cs"/>
              </a:rPr>
              <a:t>Trusts with the highest scores</a:t>
            </a:r>
            <a:endParaRPr kumimoji="0" lang="en-GB" sz="1200" i="0" u="none" strike="noStrike" kern="1200" cap="none" spc="0" normalizeH="0" baseline="0" noProof="0">
              <a:ln>
                <a:noFill/>
              </a:ln>
              <a:solidFill>
                <a:schemeClr val="tx1"/>
              </a:solidFill>
              <a:effectLst/>
              <a:uLnTx/>
              <a:uFillTx/>
              <a:latin typeface="Arial"/>
              <a:ea typeface="+mj-ea"/>
              <a:cs typeface="+mj-cs"/>
            </a:endParaRPr>
          </a:p>
        </p:txBody>
      </p:sp>
      <p:sp>
        <p:nvSpPr>
          <p:cNvPr id="37" name="Title 6">
            <a:extLst>
              <a:ext uri="{FF2B5EF4-FFF2-40B4-BE49-F238E27FC236}">
                <a16:creationId xmlns:a16="http://schemas.microsoft.com/office/drawing/2014/main" id="{686DC4EB-6548-4297-B893-20A5374686FF}"/>
              </a:ext>
            </a:extLst>
          </p:cNvPr>
          <p:cNvSpPr txBox="1">
            <a:spLocks/>
          </p:cNvSpPr>
          <p:nvPr/>
        </p:nvSpPr>
        <p:spPr>
          <a:xfrm>
            <a:off x="6870070" y="2132533"/>
            <a:ext cx="5004000" cy="465559"/>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Comparison with other trusts within your region</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2" name="section_table">
            <a:extLst>
              <a:ext uri="{FF2B5EF4-FFF2-40B4-BE49-F238E27FC236}">
                <a16:creationId xmlns:a16="http://schemas.microsoft.com/office/drawing/2014/main" id="{A851A00F-EE8C-5827-FABB-C41E252B7BE1}"/>
              </a:ext>
            </a:extLst>
          </p:cNvPr>
          <p:cNvGraphicFramePr>
            <a:graphicFrameLocks noGrp="1"/>
          </p:cNvGraphicFramePr>
          <p:nvPr>
            <p:extLst>
              <p:ext uri="{D42A27DB-BD31-4B8C-83A1-F6EECF244321}">
                <p14:modId xmlns:p14="http://schemas.microsoft.com/office/powerpoint/2010/main" val="2417732682"/>
              </p:ext>
            </p:extLst>
          </p:nvPr>
        </p:nvGraphicFramePr>
        <p:xfrm>
          <a:off x="477731" y="2054012"/>
          <a:ext cx="9948756" cy="285360"/>
        </p:xfrm>
        <a:graphic>
          <a:graphicData uri="http://schemas.openxmlformats.org/drawingml/2006/table">
            <a:tbl>
              <a:tblPr firstRow="1" bandRow="1">
                <a:tableStyleId>{5C22544A-7EE6-4342-B048-85BDC9FD1C3A}</a:tableStyleId>
              </a:tblPr>
              <a:tblGrid>
                <a:gridCol w="2336493">
                  <a:extLst>
                    <a:ext uri="{9D8B030D-6E8A-4147-A177-3AD203B41FA5}">
                      <a16:colId xmlns:a16="http://schemas.microsoft.com/office/drawing/2014/main" val="20000"/>
                    </a:ext>
                  </a:extLst>
                </a:gridCol>
                <a:gridCol w="532660">
                  <a:extLst>
                    <a:ext uri="{9D8B030D-6E8A-4147-A177-3AD203B41FA5}">
                      <a16:colId xmlns:a16="http://schemas.microsoft.com/office/drawing/2014/main" val="20001"/>
                    </a:ext>
                  </a:extLst>
                </a:gridCol>
                <a:gridCol w="7079603">
                  <a:extLst>
                    <a:ext uri="{9D8B030D-6E8A-4147-A177-3AD203B41FA5}">
                      <a16:colId xmlns:a16="http://schemas.microsoft.com/office/drawing/2014/main" val="20002"/>
                    </a:ext>
                  </a:extLst>
                </a:gridCol>
              </a:tblGrid>
              <a:tr h="196770">
                <a:tc>
                  <a:txBody>
                    <a:bodyPr/>
                    <a:lstStyle/>
                    <a:p>
                      <a:pPr algn="l"/>
                      <a:r>
                        <a:rPr lang="en-GB" sz="1400" dirty="0">
                          <a:solidFill>
                            <a:srgbClr val="000000"/>
                          </a:solidFill>
                          <a:latin typeface="Arial" panose="020B0604020202020204" pitchFamily="34" charset="0"/>
                          <a:cs typeface="Arial" panose="020B0604020202020204" pitchFamily="34" charset="0"/>
                        </a:rPr>
                        <a:t>Your trust section score =</a:t>
                      </a: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7.9</a:t>
                      </a:r>
                      <a:endParaRPr lang="en-GB" sz="1400" dirty="0">
                        <a:solidFill>
                          <a:srgbClr val="000000"/>
                        </a:solidFill>
                        <a:latin typeface="Arial" panose="020B0604020202020204" pitchFamily="34" charset="0"/>
                        <a:cs typeface="Arial" panose="020B0604020202020204" pitchFamily="34" charset="0"/>
                      </a:endParaRPr>
                    </a:p>
                  </a:txBody>
                  <a:tcPr marL="36000" marR="3600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l"/>
                      <a:r>
                        <a:rPr lang="en-GB" sz="1400">
                          <a:solidFill>
                            <a:srgbClr val="000000"/>
                          </a:solidFill>
                          <a:latin typeface="Arial" panose="020B0604020202020204" pitchFamily="34" charset="0"/>
                          <a:cs typeface="Arial" panose="020B0604020202020204" pitchFamily="34" charset="0"/>
                        </a:rPr>
                        <a:t>About the same</a:t>
                      </a:r>
                      <a:endParaRPr lang="en-GB" sz="1400" dirty="0">
                        <a:solidFill>
                          <a:srgbClr val="000000"/>
                        </a:solidFill>
                        <a:latin typeface="Arial" panose="020B0604020202020204" pitchFamily="34" charset="0"/>
                        <a:cs typeface="Arial" panose="020B0604020202020204" pitchFamily="34" charset="0"/>
                      </a:endParaRPr>
                    </a:p>
                  </a:txBody>
                  <a:tcPr marL="0" marR="0" marT="36000" marB="36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bl>
          </a:graphicData>
        </a:graphic>
      </p:graphicFrame>
      <p:sp>
        <p:nvSpPr>
          <p:cNvPr id="17" name="TextBox 16">
            <a:extLst>
              <a:ext uri="{FF2B5EF4-FFF2-40B4-BE49-F238E27FC236}">
                <a16:creationId xmlns:a16="http://schemas.microsoft.com/office/drawing/2014/main" id="{C7FB5638-B2ED-4EC2-95C4-5F58C4A089B7}"/>
              </a:ext>
            </a:extLst>
          </p:cNvPr>
          <p:cNvSpPr txBox="1"/>
          <p:nvPr/>
        </p:nvSpPr>
        <p:spPr>
          <a:xfrm>
            <a:off x="419970" y="1283761"/>
            <a:ext cx="11092296" cy="830997"/>
          </a:xfrm>
          <a:prstGeom prst="rect">
            <a:avLst/>
          </a:prstGeom>
          <a:noFill/>
        </p:spPr>
        <p:txBody>
          <a:bodyPr wrap="square">
            <a:spAutoFit/>
          </a:bodyPr>
          <a:lstStyle/>
          <a:p>
            <a:pPr>
              <a:defRPr/>
            </a:pPr>
            <a:r>
              <a:rPr kumimoji="0" lang="en-GB" sz="12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This shows </a:t>
            </a:r>
            <a:r>
              <a:rPr lang="en-GB" sz="1200" dirty="0">
                <a:solidFill>
                  <a:prstClr val="black"/>
                </a:solidFill>
                <a:latin typeface="Arial" panose="020B0604020202020204" pitchFamily="34" charset="0"/>
                <a:cs typeface="Arial" panose="020B0604020202020204" pitchFamily="34" charset="0"/>
              </a:rPr>
              <a:t>the range of section scores for all NHS trusts. The colour of the line denotes whether a trust </a:t>
            </a:r>
            <a:r>
              <a:rPr lang="en-GB" sz="1200" dirty="0">
                <a:latin typeface="Arial" panose="020B0604020202020204" pitchFamily="34" charset="0"/>
                <a:cs typeface="Arial" panose="020B0604020202020204" pitchFamily="34" charset="0"/>
              </a:rPr>
              <a:t>has performed better, worse, or about the same compared with all other trusts (as detailed in the legend). The result for your trust is shown in black. Please note, as a result of the ‘expected range’ analysis technique used, a trust could be categorised as ‘about the same’ whilst having a lower score than a 'worse than expected' trust, or categorised as 'about the same' whilst having a higher score than a 'better than expected' trust.</a:t>
            </a:r>
          </a:p>
        </p:txBody>
      </p:sp>
      <p:sp>
        <p:nvSpPr>
          <p:cNvPr id="16" name="Title 6">
            <a:extLst>
              <a:ext uri="{FF2B5EF4-FFF2-40B4-BE49-F238E27FC236}">
                <a16:creationId xmlns:a16="http://schemas.microsoft.com/office/drawing/2014/main" id="{88AB2684-1164-4FC9-A83C-368EBD57F8FC}"/>
              </a:ext>
            </a:extLst>
          </p:cNvPr>
          <p:cNvSpPr txBox="1">
            <a:spLocks/>
          </p:cNvSpPr>
          <p:nvPr/>
        </p:nvSpPr>
        <p:spPr>
          <a:xfrm>
            <a:off x="515938" y="1035125"/>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Section score</a:t>
            </a:r>
          </a:p>
        </p:txBody>
      </p:sp>
      <p:sp>
        <p:nvSpPr>
          <p:cNvPr id="13" name="Title 43">
            <a:extLst>
              <a:ext uri="{FF2B5EF4-FFF2-40B4-BE49-F238E27FC236}">
                <a16:creationId xmlns:a16="http://schemas.microsoft.com/office/drawing/2014/main" id="{320C2426-C308-4663-976F-C05E9FABCC57}"/>
              </a:ext>
            </a:extLst>
          </p:cNvPr>
          <p:cNvSpPr>
            <a:spLocks noGrp="1"/>
          </p:cNvSpPr>
          <p:nvPr>
            <p:ph type="title"/>
          </p:nvPr>
        </p:nvSpPr>
        <p:spPr>
          <a:xfrm>
            <a:off x="419970" y="537464"/>
            <a:ext cx="11417697" cy="654856"/>
          </a:xfrm>
        </p:spPr>
        <p:txBody>
          <a:bodyPr>
            <a:normAutofit/>
          </a:bodyPr>
          <a:lstStyle/>
          <a:p>
            <a:r>
              <a:rPr lang="en-GB" dirty="0"/>
              <a:t>Section 12. Overall experience</a:t>
            </a:r>
          </a:p>
        </p:txBody>
      </p:sp>
      <p:graphicFrame>
        <p:nvGraphicFramePr>
          <p:cNvPr id="5" name="high_chart" descr="A bar chart showing the top five trust results within your region.">
            <a:extLst>
              <a:ext uri="{FF2B5EF4-FFF2-40B4-BE49-F238E27FC236}">
                <a16:creationId xmlns:a16="http://schemas.microsoft.com/office/drawing/2014/main" id="{2546205F-824F-6E8F-86CB-C242D88D61BA}"/>
              </a:ext>
              <a:ext uri="{C183D7F6-B498-43B3-948B-1728B52AA6E4}">
                <adec:decorative xmlns:adec="http://schemas.microsoft.com/office/drawing/2017/decorative" val="0"/>
              </a:ext>
            </a:extLst>
          </p:cNvPr>
          <p:cNvGraphicFramePr/>
          <p:nvPr>
            <p:extLst>
              <p:ext uri="{D42A27DB-BD31-4B8C-83A1-F6EECF244321}">
                <p14:modId xmlns:p14="http://schemas.microsoft.com/office/powerpoint/2010/main" val="3016442481"/>
              </p:ext>
            </p:extLst>
          </p:nvPr>
        </p:nvGraphicFramePr>
        <p:xfrm>
          <a:off x="6488868" y="2963106"/>
          <a:ext cx="2615608" cy="313757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4" name="Section 12" descr="A bar chart showing the range of section scores for all NHS trusts for Section 1 (Health and social care workers).">
            <a:extLst>
              <a:ext uri="{FF2B5EF4-FFF2-40B4-BE49-F238E27FC236}">
                <a16:creationId xmlns:a16="http://schemas.microsoft.com/office/drawing/2014/main" id="{7A6E34C6-89BA-2D01-7F82-69BCC91872E0}"/>
              </a:ext>
            </a:extLst>
          </p:cNvPr>
          <p:cNvGraphicFramePr/>
          <p:nvPr>
            <p:extLst>
              <p:ext uri="{D42A27DB-BD31-4B8C-83A1-F6EECF244321}">
                <p14:modId xmlns:p14="http://schemas.microsoft.com/office/powerpoint/2010/main" val="1149712852"/>
              </p:ext>
            </p:extLst>
          </p:nvPr>
        </p:nvGraphicFramePr>
        <p:xfrm>
          <a:off x="338463" y="2348880"/>
          <a:ext cx="5857744" cy="3751804"/>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267853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Slide Number Placeholder 1">
            <a:extLst>
              <a:ext uri="{FF2B5EF4-FFF2-40B4-BE49-F238E27FC236}">
                <a16:creationId xmlns:a16="http://schemas.microsoft.com/office/drawing/2014/main" id="{17BB9E90-3336-4D31-AA52-76F8C0D39DF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graphicFrame>
        <p:nvGraphicFramePr>
          <p:cNvPr id="7" name="summary_table" descr="Number of respondents, Trust score, National average, lowest trust score, highest trust score shown for Q32, Q33 Q34 and Q35." title="Summary of scores">
            <a:extLst>
              <a:ext uri="{FF2B5EF4-FFF2-40B4-BE49-F238E27FC236}">
                <a16:creationId xmlns:a16="http://schemas.microsoft.com/office/drawing/2014/main" id="{CB7AFA96-396C-89F4-3271-AD728AE5070C}"/>
              </a:ext>
            </a:extLst>
          </p:cNvPr>
          <p:cNvGraphicFramePr>
            <a:graphicFrameLocks noGrp="1"/>
          </p:cNvGraphicFramePr>
          <p:nvPr>
            <p:extLst>
              <p:ext uri="{D42A27DB-BD31-4B8C-83A1-F6EECF244321}">
                <p14:modId xmlns:p14="http://schemas.microsoft.com/office/powerpoint/2010/main" val="3658905064"/>
              </p:ext>
            </p:extLst>
          </p:nvPr>
        </p:nvGraphicFramePr>
        <p:xfrm>
          <a:off x="8585541" y="1767430"/>
          <a:ext cx="3382605" cy="1009689"/>
        </p:xfrm>
        <a:graphic>
          <a:graphicData uri="http://schemas.openxmlformats.org/drawingml/2006/table">
            <a:tbl>
              <a:tblPr firstRow="1" bandRow="1">
                <a:tableStyleId>{5940675A-B579-460E-94D1-54222C63F5DA}</a:tableStyleId>
              </a:tblPr>
              <a:tblGrid>
                <a:gridCol w="73643">
                  <a:extLst>
                    <a:ext uri="{9D8B030D-6E8A-4147-A177-3AD203B41FA5}">
                      <a16:colId xmlns:a16="http://schemas.microsoft.com/office/drawing/2014/main" val="3601460425"/>
                    </a:ext>
                  </a:extLst>
                </a:gridCol>
                <a:gridCol w="749869">
                  <a:extLst>
                    <a:ext uri="{9D8B030D-6E8A-4147-A177-3AD203B41FA5}">
                      <a16:colId xmlns:a16="http://schemas.microsoft.com/office/drawing/2014/main" val="4049772561"/>
                    </a:ext>
                  </a:extLst>
                </a:gridCol>
                <a:gridCol w="693471">
                  <a:extLst>
                    <a:ext uri="{9D8B030D-6E8A-4147-A177-3AD203B41FA5}">
                      <a16:colId xmlns:a16="http://schemas.microsoft.com/office/drawing/2014/main" val="761297345"/>
                    </a:ext>
                  </a:extLst>
                </a:gridCol>
                <a:gridCol w="466405">
                  <a:extLst>
                    <a:ext uri="{9D8B030D-6E8A-4147-A177-3AD203B41FA5}">
                      <a16:colId xmlns:a16="http://schemas.microsoft.com/office/drawing/2014/main" val="2986169346"/>
                    </a:ext>
                  </a:extLst>
                </a:gridCol>
                <a:gridCol w="466406">
                  <a:extLst>
                    <a:ext uri="{9D8B030D-6E8A-4147-A177-3AD203B41FA5}">
                      <a16:colId xmlns:a16="http://schemas.microsoft.com/office/drawing/2014/main" val="2645485451"/>
                    </a:ext>
                  </a:extLst>
                </a:gridCol>
                <a:gridCol w="466405">
                  <a:extLst>
                    <a:ext uri="{9D8B030D-6E8A-4147-A177-3AD203B41FA5}">
                      <a16:colId xmlns:a16="http://schemas.microsoft.com/office/drawing/2014/main" val="457178370"/>
                    </a:ext>
                  </a:extLst>
                </a:gridCol>
                <a:gridCol w="466406">
                  <a:extLst>
                    <a:ext uri="{9D8B030D-6E8A-4147-A177-3AD203B41FA5}">
                      <a16:colId xmlns:a16="http://schemas.microsoft.com/office/drawing/2014/main" val="1607234817"/>
                    </a:ext>
                  </a:extLst>
                </a:gridCol>
              </a:tblGrid>
              <a:tr h="494889">
                <a:tc>
                  <a:txBody>
                    <a:bodyPr/>
                    <a:lstStyle/>
                    <a:p>
                      <a:pPr algn="ctr"/>
                      <a:endParaRPr lang="en-GB" sz="1000" b="1"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solidFill>
                      <a:schemeClr val="bg1"/>
                    </a:solidFill>
                  </a:tcPr>
                </a:tc>
                <a:tc>
                  <a:txBody>
                    <a:bodyPr/>
                    <a:lstStyle/>
                    <a:p>
                      <a:pPr algn="l"/>
                      <a:endParaRPr lang="en-GB" sz="1000" b="1">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noFill/>
                  </a:tcPr>
                </a:tc>
                <a:tc>
                  <a:txBody>
                    <a:bodyPr/>
                    <a:lstStyle/>
                    <a:p>
                      <a:pPr algn="ctr"/>
                      <a:r>
                        <a:rPr lang="en-US" sz="900" b="1">
                          <a:solidFill>
                            <a:schemeClr val="bg1"/>
                          </a:solidFill>
                          <a:latin typeface="Arial" panose="020B0604020202020204" pitchFamily="34" charset="0"/>
                          <a:cs typeface="Arial" panose="020B0604020202020204" pitchFamily="34" charset="0"/>
                        </a:rPr>
                        <a:t>Number of respondents</a:t>
                      </a:r>
                      <a:endParaRPr lang="en-GB" sz="900" b="1">
                        <a:solidFill>
                          <a:schemeClr val="bg1"/>
                        </a:solidFill>
                        <a:latin typeface="Arial" panose="020B0604020202020204" pitchFamily="34" charset="0"/>
                        <a:cs typeface="Arial" panose="020B0604020202020204" pitchFamily="34" charset="0"/>
                      </a:endParaRPr>
                    </a:p>
                  </a:txBody>
                  <a:tcPr marL="0" marR="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Your trust</a:t>
                      </a:r>
                    </a:p>
                  </a:txBody>
                  <a:tcPr marL="0" marR="0" anchor="ctr">
                    <a:lnL w="12700" cap="flat" cmpd="sng" algn="ctr">
                      <a:solidFill>
                        <a:schemeClr val="tx1"/>
                      </a:solidFill>
                      <a:prstDash val="solid"/>
                      <a:round/>
                      <a:headEnd type="none" w="med" len="med"/>
                      <a:tailEnd type="none" w="med" len="med"/>
                    </a:lnL>
                    <a:solidFill>
                      <a:schemeClr val="tx1"/>
                    </a:solidFill>
                  </a:tcPr>
                </a:tc>
                <a:tc>
                  <a:txBody>
                    <a:bodyPr/>
                    <a:lstStyle/>
                    <a:p>
                      <a:pPr algn="ctr"/>
                      <a:r>
                        <a:rPr lang="en-GB" sz="900" b="1">
                          <a:solidFill>
                            <a:schemeClr val="bg1"/>
                          </a:solidFill>
                          <a:latin typeface="Arial" panose="020B0604020202020204" pitchFamily="34" charset="0"/>
                          <a:cs typeface="Arial" panose="020B0604020202020204" pitchFamily="34" charset="0"/>
                        </a:rPr>
                        <a:t>National average</a:t>
                      </a:r>
                    </a:p>
                  </a:txBody>
                  <a:tcPr marL="0" marR="0" anchor="ctr">
                    <a:solidFill>
                      <a:srgbClr val="005EB8"/>
                    </a:solidFill>
                  </a:tcPr>
                </a:tc>
                <a:tc>
                  <a:txBody>
                    <a:bodyPr/>
                    <a:lstStyle/>
                    <a:p>
                      <a:pPr algn="ctr"/>
                      <a:r>
                        <a:rPr lang="en-GB" sz="900" b="1">
                          <a:latin typeface="Arial" panose="020B0604020202020204" pitchFamily="34" charset="0"/>
                          <a:cs typeface="Arial" panose="020B0604020202020204" pitchFamily="34" charset="0"/>
                        </a:rPr>
                        <a:t>Lowest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tc>
                  <a:txBody>
                    <a:bodyPr/>
                    <a:lstStyle/>
                    <a:p>
                      <a:pPr algn="ctr"/>
                      <a:r>
                        <a:rPr lang="en-GB" sz="900" b="1">
                          <a:latin typeface="Arial" panose="020B0604020202020204" pitchFamily="34" charset="0"/>
                          <a:cs typeface="Arial" panose="020B0604020202020204" pitchFamily="34" charset="0"/>
                        </a:rPr>
                        <a:t>Highest score</a:t>
                      </a:r>
                      <a:endParaRPr lang="en-GB" sz="900" b="1">
                        <a:solidFill>
                          <a:schemeClr val="tx1"/>
                        </a:solidFill>
                        <a:latin typeface="Arial" panose="020B0604020202020204" pitchFamily="34" charset="0"/>
                        <a:cs typeface="Arial" panose="020B0604020202020204" pitchFamily="34" charset="0"/>
                      </a:endParaRPr>
                    </a:p>
                  </a:txBody>
                  <a:tcPr marL="0" marR="0" anchor="ctr">
                    <a:noFill/>
                  </a:tcPr>
                </a:tc>
                <a:extLst>
                  <a:ext uri="{0D108BD9-81ED-4DB2-BD59-A6C34878D82A}">
                    <a16:rowId xmlns:a16="http://schemas.microsoft.com/office/drawing/2014/main" val="564013571"/>
                  </a:ext>
                </a:extLst>
              </a:tr>
              <a:tr h="51480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00" b="0" dirty="0">
                        <a:solidFill>
                          <a:schemeClr val="tx1"/>
                        </a:solidFill>
                        <a:latin typeface="Arial" panose="020B0604020202020204" pitchFamily="34" charset="0"/>
                        <a:cs typeface="Arial" panose="020B0604020202020204" pitchFamily="34" charset="0"/>
                      </a:endParaRPr>
                    </a:p>
                  </a:txBody>
                  <a:tcPr marL="0" marR="0" marT="0" marB="0" anchor="ctr">
                    <a:lnL w="12700" cmpd="sng">
                      <a:noFill/>
                    </a:lnL>
                    <a:lnR w="12700" cap="flat" cmpd="sng" algn="ctr">
                      <a:no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rgbClr val="D9D9D9"/>
                    </a:solid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About the same</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mpd="sng">
                      <a:noFill/>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463</a:t>
                      </a:r>
                      <a:endParaRPr lang="en-GB" sz="900" b="0" dirty="0">
                        <a:solidFill>
                          <a:schemeClr val="tx1"/>
                        </a:solidFill>
                        <a:latin typeface="Arial" panose="020B0604020202020204" pitchFamily="34" charset="0"/>
                        <a:cs typeface="Arial" panose="020B0604020202020204" pitchFamily="34" charset="0"/>
                      </a:endParaRP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7.9</a:t>
                      </a:r>
                    </a:p>
                  </a:txBody>
                  <a:tcPr anchor="ctr">
                    <a:lnL w="12700" cap="flat" cmpd="sng" algn="ctr">
                      <a:solidFill>
                        <a:schemeClr val="tx1"/>
                      </a:solidFill>
                      <a:prstDash val="solid"/>
                      <a:round/>
                      <a:headEnd type="none" w="med" len="med"/>
                      <a:tailEnd type="none" w="med" len="med"/>
                    </a:lnL>
                    <a:lnB w="12700" cap="flat" cmpd="sng" algn="ctr">
                      <a:solidFill>
                        <a:schemeClr val="tx1"/>
                      </a:solidFill>
                      <a:prstDash val="solid"/>
                      <a:round/>
                      <a:headEnd type="none" w="med" len="med"/>
                      <a:tailEnd type="none" w="med" len="med"/>
                    </a:lnB>
                    <a:solidFill>
                      <a:schemeClr val="accent3">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8.2</a:t>
                      </a:r>
                    </a:p>
                  </a:txBody>
                  <a:tcPr anchor="ctr">
                    <a:lnB w="12700" cap="flat" cmpd="sng" algn="ctr">
                      <a:solidFill>
                        <a:schemeClr val="tx1"/>
                      </a:solidFill>
                      <a:prstDash val="solid"/>
                      <a:round/>
                      <a:headEnd type="none" w="med" len="med"/>
                      <a:tailEnd type="none" w="med" len="med"/>
                    </a:lnB>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900" b="0">
                          <a:solidFill>
                            <a:schemeClr val="tx1"/>
                          </a:solidFill>
                          <a:latin typeface="Arial" panose="020B0604020202020204" pitchFamily="34" charset="0"/>
                          <a:cs typeface="Arial" panose="020B0604020202020204" pitchFamily="34" charset="0"/>
                        </a:rPr>
                        <a:t>7.6</a:t>
                      </a:r>
                    </a:p>
                  </a:txBody>
                  <a:tcPr anchor="ctr">
                    <a:lnB w="12700" cap="flat" cmpd="sng" algn="ctr">
                      <a:solidFill>
                        <a:schemeClr val="tx1"/>
                      </a:solidFill>
                      <a:prstDash val="solid"/>
                      <a:round/>
                      <a:headEnd type="none" w="med" len="med"/>
                      <a:tailEnd type="none" w="med" len="med"/>
                    </a:lnB>
                  </a:tcPr>
                </a:tc>
                <a:tc>
                  <a:txBody>
                    <a:bodyPr/>
                    <a:lstStyle/>
                    <a:p>
                      <a:pPr algn="ctr"/>
                      <a:r>
                        <a:rPr lang="en-GB" sz="900" b="0">
                          <a:solidFill>
                            <a:schemeClr val="tx1"/>
                          </a:solidFill>
                          <a:latin typeface="Arial" panose="020B0604020202020204" pitchFamily="34" charset="0"/>
                          <a:cs typeface="Arial" panose="020B0604020202020204" pitchFamily="34" charset="0"/>
                        </a:rPr>
                        <a:t>9.3</a:t>
                      </a:r>
                      <a:endParaRPr lang="en-GB" sz="900" b="0" dirty="0">
                        <a:solidFill>
                          <a:schemeClr val="tx1"/>
                        </a:solidFill>
                        <a:latin typeface="Arial" panose="020B0604020202020204" pitchFamily="34" charset="0"/>
                        <a:cs typeface="Arial" panose="020B0604020202020204" pitchFamily="34" charset="0"/>
                      </a:endParaRPr>
                    </a:p>
                  </a:txBody>
                  <a:tcPr anchor="ctr">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954803258"/>
                  </a:ext>
                </a:extLst>
              </a:tr>
            </a:tbl>
          </a:graphicData>
        </a:graphic>
      </p:graphicFrame>
      <p:sp>
        <p:nvSpPr>
          <p:cNvPr id="8" name="Rectangle 7">
            <a:extLst>
              <a:ext uri="{FF2B5EF4-FFF2-40B4-BE49-F238E27FC236}">
                <a16:creationId xmlns:a16="http://schemas.microsoft.com/office/drawing/2014/main" id="{8854BAA7-C8BB-3E37-09F7-5EF843A42E57}"/>
              </a:ext>
            </a:extLst>
          </p:cNvPr>
          <p:cNvSpPr/>
          <p:nvPr/>
        </p:nvSpPr>
        <p:spPr>
          <a:xfrm>
            <a:off x="10575850" y="1508022"/>
            <a:ext cx="1392295" cy="259408"/>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b="1" dirty="0">
                <a:solidFill>
                  <a:schemeClr val="tx1"/>
                </a:solidFill>
                <a:latin typeface="Arial" panose="020B0604020202020204" pitchFamily="34" charset="0"/>
                <a:cs typeface="Arial" panose="020B0604020202020204" pitchFamily="34" charset="0"/>
              </a:rPr>
              <a:t>All trusts in England</a:t>
            </a:r>
          </a:p>
        </p:txBody>
      </p:sp>
      <p:grpSp>
        <p:nvGrpSpPr>
          <p:cNvPr id="2" name="Section 12" descr="A chart showing how your Trust scored for Q32 compared with other trusts that took part; using the ‘expected range’ analysis technique. ">
            <a:extLst>
              <a:ext uri="{FF2B5EF4-FFF2-40B4-BE49-F238E27FC236}">
                <a16:creationId xmlns:a16="http://schemas.microsoft.com/office/drawing/2014/main" id="{41759263-D80C-187E-B7C8-A3488662461E}"/>
              </a:ext>
            </a:extLst>
          </p:cNvPr>
          <p:cNvGrpSpPr/>
          <p:nvPr/>
        </p:nvGrpSpPr>
        <p:grpSpPr>
          <a:xfrm>
            <a:off x="140735" y="1436456"/>
            <a:ext cx="8246527" cy="1512887"/>
            <a:chOff x="380078" y="1436456"/>
            <a:chExt cx="8246527" cy="1512887"/>
          </a:xfrm>
        </p:grpSpPr>
        <p:graphicFrame>
          <p:nvGraphicFramePr>
            <p:cNvPr id="3" name="Q46">
              <a:extLst>
                <a:ext uri="{FF2B5EF4-FFF2-40B4-BE49-F238E27FC236}">
                  <a16:creationId xmlns:a16="http://schemas.microsoft.com/office/drawing/2014/main" id="{B3FDE07F-130A-33F4-23CA-32E7AD0AA9F1}"/>
                </a:ext>
              </a:extLst>
            </p:cNvPr>
            <p:cNvGraphicFramePr/>
            <p:nvPr>
              <p:extLst>
                <p:ext uri="{D42A27DB-BD31-4B8C-83A1-F6EECF244321}">
                  <p14:modId xmlns:p14="http://schemas.microsoft.com/office/powerpoint/2010/main" val="2874679113"/>
                </p:ext>
              </p:extLst>
            </p:nvPr>
          </p:nvGraphicFramePr>
          <p:xfrm>
            <a:off x="380078" y="1436456"/>
            <a:ext cx="8246527" cy="1512887"/>
          </p:xfrm>
          <a:graphic>
            <a:graphicData uri="http://schemas.openxmlformats.org/drawingml/2006/chart">
              <c:chart xmlns:c="http://schemas.openxmlformats.org/drawingml/2006/chart" xmlns:r="http://schemas.openxmlformats.org/officeDocument/2006/relationships" r:id="rId3"/>
            </a:graphicData>
          </a:graphic>
        </p:graphicFrame>
        <p:sp>
          <p:nvSpPr>
            <p:cNvPr id="5" name="Rectangle 4">
              <a:extLst>
                <a:ext uri="{FF2B5EF4-FFF2-40B4-BE49-F238E27FC236}">
                  <a16:creationId xmlns:a16="http://schemas.microsoft.com/office/drawing/2014/main" id="{289F0795-F420-1A12-F1C8-027B3F970A6E}"/>
                </a:ext>
              </a:extLst>
            </p:cNvPr>
            <p:cNvSpPr/>
            <p:nvPr/>
          </p:nvSpPr>
          <p:spPr>
            <a:xfrm>
              <a:off x="6685523" y="1855724"/>
              <a:ext cx="36000" cy="108000"/>
            </a:xfrm>
            <a:prstGeom prst="rect">
              <a:avLst/>
            </a:prstGeom>
            <a:solidFill>
              <a:srgbClr val="005EB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35" name="Title 6">
            <a:extLst>
              <a:ext uri="{FF2B5EF4-FFF2-40B4-BE49-F238E27FC236}">
                <a16:creationId xmlns:a16="http://schemas.microsoft.com/office/drawing/2014/main" id="{01932B1D-15B3-4577-86A6-73BD8E95D8BF}"/>
              </a:ext>
            </a:extLst>
          </p:cNvPr>
          <p:cNvSpPr txBox="1">
            <a:spLocks/>
          </p:cNvSpPr>
          <p:nvPr/>
        </p:nvSpPr>
        <p:spPr>
          <a:xfrm>
            <a:off x="514800" y="103680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b="1" i="0" u="none" strike="noStrike" kern="1200" cap="none" spc="0" normalizeH="0" baseline="0" noProof="0">
                <a:ln>
                  <a:noFill/>
                </a:ln>
                <a:solidFill>
                  <a:prstClr val="black"/>
                </a:solidFill>
                <a:effectLst/>
                <a:uLnTx/>
                <a:uFillTx/>
                <a:latin typeface="Arial"/>
                <a:ea typeface="+mj-ea"/>
                <a:cs typeface="+mj-cs"/>
              </a:rPr>
              <a:t>Question score</a:t>
            </a:r>
          </a:p>
        </p:txBody>
      </p:sp>
      <p:sp>
        <p:nvSpPr>
          <p:cNvPr id="4" name="Title 44">
            <a:extLst>
              <a:ext uri="{FF2B5EF4-FFF2-40B4-BE49-F238E27FC236}">
                <a16:creationId xmlns:a16="http://schemas.microsoft.com/office/drawing/2014/main" id="{3E844D97-4E0E-4096-B450-FEB056272683}"/>
              </a:ext>
            </a:extLst>
          </p:cNvPr>
          <p:cNvSpPr>
            <a:spLocks noGrp="1"/>
          </p:cNvSpPr>
          <p:nvPr>
            <p:ph type="title"/>
          </p:nvPr>
        </p:nvSpPr>
        <p:spPr>
          <a:xfrm>
            <a:off x="419970" y="536400"/>
            <a:ext cx="11417697" cy="654856"/>
          </a:xfrm>
        </p:spPr>
        <p:txBody>
          <a:bodyPr/>
          <a:lstStyle/>
          <a:p>
            <a:r>
              <a:rPr lang="en-GB" dirty="0"/>
              <a:t>Section 12. Overall experience (continued)</a:t>
            </a:r>
          </a:p>
        </p:txBody>
      </p:sp>
    </p:spTree>
    <p:extLst>
      <p:ext uri="{BB962C8B-B14F-4D97-AF65-F5344CB8AC3E}">
        <p14:creationId xmlns:p14="http://schemas.microsoft.com/office/powerpoint/2010/main" val="386474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45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2214344"/>
            <a:ext cx="6334114" cy="1107996"/>
          </a:xfrm>
        </p:spPr>
        <p:txBody>
          <a:bodyPr/>
          <a:lstStyle/>
          <a:p>
            <a:r>
              <a:rPr lang="en-GB" b="1" dirty="0">
                <a:cs typeface="Arial" panose="020B0604020202020204" pitchFamily="34" charset="0"/>
              </a:rPr>
              <a:t>Trust</a:t>
            </a:r>
            <a:r>
              <a:rPr lang="en-GB" b="1" baseline="0" dirty="0">
                <a:cs typeface="Arial" panose="020B0604020202020204" pitchFamily="34" charset="0"/>
              </a:rPr>
              <a:t> and site results</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833040" y="2850749"/>
            <a:ext cx="10480228" cy="2605265"/>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20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an overview of results for your trust for each question, including:</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the score for your trust</a:t>
            </a:r>
          </a:p>
          <a:p>
            <a:pPr marL="708025" lvl="0" indent="-342900">
              <a:spcBef>
                <a:spcPts val="600"/>
              </a:spcBef>
              <a:buFont typeface="Courier New" panose="02070309020205020404" pitchFamily="49" charset="0"/>
              <a:buChar char="o"/>
              <a:defRPr/>
            </a:pPr>
            <a:r>
              <a:rPr lang="en-GB" sz="2000" dirty="0">
                <a:solidFill>
                  <a:prstClr val="white"/>
                </a:solidFill>
                <a:latin typeface="Arial"/>
              </a:rPr>
              <a:t>a breakdown of scores across sites within your trust </a:t>
            </a:r>
          </a:p>
          <a:p>
            <a:pPr marL="180975" indent="-180975">
              <a:lnSpc>
                <a:spcPct val="110000"/>
              </a:lnSpc>
              <a:spcBef>
                <a:spcPts val="600"/>
              </a:spcBef>
              <a:buFont typeface="Arial" panose="020B0604020202020204" pitchFamily="34" charset="0"/>
              <a:buChar char="•"/>
            </a:pPr>
            <a:r>
              <a:rPr lang="en-GB" sz="2000" dirty="0">
                <a:latin typeface="Arial" panose="020B0604020202020204" pitchFamily="34" charset="0"/>
                <a:cs typeface="Arial" panose="020B0604020202020204" pitchFamily="34" charset="0"/>
              </a:rPr>
              <a:t>if fewer than 30 responses were received from patients discharged from a site, no scores will be displayed for that site</a:t>
            </a:r>
          </a:p>
          <a:p>
            <a:pPr>
              <a:lnSpc>
                <a:spcPct val="110000"/>
              </a:lnSpc>
              <a:spcBef>
                <a:spcPts val="600"/>
              </a:spcBef>
            </a:pPr>
            <a:endParaRPr lang="en-GB" sz="20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953372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Q2. How did you feel about the length of time you were on the waiting list before your admission to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6" name="Title 39">
            <a:extLst>
              <a:ext uri="{FF2B5EF4-FFF2-40B4-BE49-F238E27FC236}">
                <a16:creationId xmlns:a16="http://schemas.microsoft.com/office/drawing/2014/main" id="{018B2AA4-9086-4517-E95E-A2D7E5A6205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Q4. How would you rate the  quality of information you were given, while you were on the waiting list to be admitted to hospital?</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3" name="TextBox 12">
            <a:extLst>
              <a:ext uri="{FF2B5EF4-FFF2-40B4-BE49-F238E27FC236}">
                <a16:creationId xmlns:a16="http://schemas.microsoft.com/office/drawing/2014/main" id="{587BF2D8-4D61-63CF-AB59-C5F0913F18A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3" name="TextBox 22">
            <a:extLst>
              <a:ext uri="{FF2B5EF4-FFF2-40B4-BE49-F238E27FC236}">
                <a16:creationId xmlns:a16="http://schemas.microsoft.com/office/drawing/2014/main" id="{9450B5F6-881F-380A-3CEC-656FAEE18FC3}"/>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graphicFrame>
        <p:nvGraphicFramePr>
          <p:cNvPr id="9" name="Q2" descr="A bar chart showing the question scores for sites within your trust. The colour of the chart corresponds with the legend above.">
            <a:extLst>
              <a:ext uri="{FF2B5EF4-FFF2-40B4-BE49-F238E27FC236}">
                <a16:creationId xmlns:a16="http://schemas.microsoft.com/office/drawing/2014/main" id="{8C91DAD3-3C2D-758E-999E-D80566A71462}"/>
              </a:ext>
            </a:extLst>
          </p:cNvPr>
          <p:cNvGraphicFramePr>
            <a:graphicFrameLocks/>
          </p:cNvGraphicFramePr>
          <p:nvPr>
            <p:extLst>
              <p:ext uri="{D42A27DB-BD31-4B8C-83A1-F6EECF244321}">
                <p14:modId xmlns:p14="http://schemas.microsoft.com/office/powerpoint/2010/main" val="23070409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4" descr="A bar chart showing the question scores for sites within your trust. The colour of the chart corresponds with the legend above.">
            <a:extLst>
              <a:ext uri="{FF2B5EF4-FFF2-40B4-BE49-F238E27FC236}">
                <a16:creationId xmlns:a16="http://schemas.microsoft.com/office/drawing/2014/main" id="{BFDE1822-F8C6-C7C2-A778-6B9F005C9640}"/>
              </a:ext>
            </a:extLst>
          </p:cNvPr>
          <p:cNvGraphicFramePr>
            <a:graphicFrameLocks/>
          </p:cNvGraphicFramePr>
          <p:nvPr>
            <p:extLst>
              <p:ext uri="{D42A27DB-BD31-4B8C-83A1-F6EECF244321}">
                <p14:modId xmlns:p14="http://schemas.microsoft.com/office/powerpoint/2010/main" val="127942340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6B742F78-8326-72BE-B1DC-31040C334867}"/>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Tree>
    <p:extLst>
      <p:ext uri="{BB962C8B-B14F-4D97-AF65-F5344CB8AC3E}">
        <p14:creationId xmlns:p14="http://schemas.microsoft.com/office/powerpoint/2010/main" val="14296189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a:ln>
                  <a:noFill/>
                </a:ln>
                <a:solidFill>
                  <a:srgbClr val="6D276A"/>
                </a:solidFill>
                <a:effectLst/>
                <a:uLnTx/>
                <a:uFillTx/>
                <a:latin typeface="Arial"/>
                <a:ea typeface="+mj-ea"/>
                <a:cs typeface="+mj-cs"/>
              </a:rPr>
              <a:t>Q5. How long do you feel you had to wait to get to a bed on a ward after you arrived at the hospital?</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5" descr="A bar chart showing the question scores for sites within your trust. The colour of the chart corresponds with the legend above.">
            <a:extLst>
              <a:ext uri="{FF2B5EF4-FFF2-40B4-BE49-F238E27FC236}">
                <a16:creationId xmlns:a16="http://schemas.microsoft.com/office/drawing/2014/main" id="{1B0D77B2-486A-D6EE-3E0B-E5095877F1CE}"/>
              </a:ext>
            </a:extLst>
          </p:cNvPr>
          <p:cNvGraphicFramePr>
            <a:graphicFrameLocks/>
          </p:cNvGraphicFramePr>
          <p:nvPr>
            <p:extLst>
              <p:ext uri="{D42A27DB-BD31-4B8C-83A1-F6EECF244321}">
                <p14:modId xmlns:p14="http://schemas.microsoft.com/office/powerpoint/2010/main" val="363152549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CE30AD16-BE7F-2AF0-E8D0-50E0C0F288D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 Admission to hospital </a:t>
            </a:r>
          </a:p>
        </p:txBody>
      </p:sp>
      <p:sp>
        <p:nvSpPr>
          <p:cNvPr id="10" name="TextBox 9">
            <a:extLst>
              <a:ext uri="{FF2B5EF4-FFF2-40B4-BE49-F238E27FC236}">
                <a16:creationId xmlns:a16="http://schemas.microsoft.com/office/drawing/2014/main" id="{44611B71-44E8-82CF-8FC6-BE87CED5C7FB}"/>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871678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A65EB2-D5E8-6440-9EEF-E92008830F34}"/>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D1C8964F-9929-2DBE-7A99-E597176E3FB3}"/>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7" name="Title 4">
            <a:extLst>
              <a:ext uri="{FF2B5EF4-FFF2-40B4-BE49-F238E27FC236}">
                <a16:creationId xmlns:a16="http://schemas.microsoft.com/office/drawing/2014/main" id="{3205A1B3-5893-E687-6DF4-B39839851B8A}"/>
              </a:ext>
            </a:extLst>
          </p:cNvPr>
          <p:cNvSpPr>
            <a:spLocks/>
          </p:cNvSpPr>
          <p:nvPr/>
        </p:nvSpPr>
        <p:spPr>
          <a:xfrm>
            <a:off x="166402"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Q7_1. Were you ever prevented from sleeping at night by noise from other patients?</a:t>
            </a:r>
          </a:p>
        </p:txBody>
      </p:sp>
      <p:sp>
        <p:nvSpPr>
          <p:cNvPr id="4" name="Title 4">
            <a:extLst>
              <a:ext uri="{FF2B5EF4-FFF2-40B4-BE49-F238E27FC236}">
                <a16:creationId xmlns:a16="http://schemas.microsoft.com/office/drawing/2014/main" id="{74BE7707-6DF9-2A7A-85BA-FBD52B7BDA70}"/>
              </a:ext>
            </a:extLst>
          </p:cNvPr>
          <p:cNvSpPr>
            <a:spLocks/>
          </p:cNvSpPr>
          <p:nvPr/>
        </p:nvSpPr>
        <p:spPr>
          <a:xfrm>
            <a:off x="6236317"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Q7_2. Were you ever prevented from sleeping at night by noise from staff?</a:t>
            </a:r>
          </a:p>
        </p:txBody>
      </p:sp>
      <p:graphicFrame>
        <p:nvGraphicFramePr>
          <p:cNvPr id="8" name="Q7_2" descr="A bar chart showing the question scores for sites within your trust. The colour of the chart corresponds with the legend above.">
            <a:extLst>
              <a:ext uri="{FF2B5EF4-FFF2-40B4-BE49-F238E27FC236}">
                <a16:creationId xmlns:a16="http://schemas.microsoft.com/office/drawing/2014/main" id="{E26D907F-26E8-0693-55BE-8F1AD3753C31}"/>
              </a:ext>
            </a:extLst>
          </p:cNvPr>
          <p:cNvGraphicFramePr>
            <a:graphicFrameLocks/>
          </p:cNvGraphicFramePr>
          <p:nvPr>
            <p:extLst>
              <p:ext uri="{D42A27DB-BD31-4B8C-83A1-F6EECF244321}">
                <p14:modId xmlns:p14="http://schemas.microsoft.com/office/powerpoint/2010/main" val="2495216503"/>
              </p:ext>
            </p:extLst>
          </p:nvPr>
        </p:nvGraphicFramePr>
        <p:xfrm>
          <a:off x="6082604"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cxnSp>
        <p:nvCxnSpPr>
          <p:cNvPr id="9" name="Straight Connector 8">
            <a:extLst>
              <a:ext uri="{FF2B5EF4-FFF2-40B4-BE49-F238E27FC236}">
                <a16:creationId xmlns:a16="http://schemas.microsoft.com/office/drawing/2014/main" id="{7EA6D22C-4DB9-E0F4-28D7-04CF8C75C05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0" name="Title 39">
            <a:extLst>
              <a:ext uri="{FF2B5EF4-FFF2-40B4-BE49-F238E27FC236}">
                <a16:creationId xmlns:a16="http://schemas.microsoft.com/office/drawing/2014/main" id="{7F0A9078-EF33-A1C7-0556-D8677A43C86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11" name="Title 39">
            <a:extLst>
              <a:ext uri="{FF2B5EF4-FFF2-40B4-BE49-F238E27FC236}">
                <a16:creationId xmlns:a16="http://schemas.microsoft.com/office/drawing/2014/main" id="{28FBF68F-71BA-036A-CF6C-E65B0918321E}"/>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graphicFrame>
        <p:nvGraphicFramePr>
          <p:cNvPr id="12" name="Table 3" descr="A chart key showing the expected range benchmark bandings.">
            <a:extLst>
              <a:ext uri="{FF2B5EF4-FFF2-40B4-BE49-F238E27FC236}">
                <a16:creationId xmlns:a16="http://schemas.microsoft.com/office/drawing/2014/main" id="{A7840096-D459-85B7-80F4-94B938B6FC3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dirty="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5" name="Q7_1" descr="A bar chart showing the question scores for sites within your trust. The colour of the chart corresponds with the legend above.">
            <a:extLst>
              <a:ext uri="{FF2B5EF4-FFF2-40B4-BE49-F238E27FC236}">
                <a16:creationId xmlns:a16="http://schemas.microsoft.com/office/drawing/2014/main" id="{C0841F37-924C-FED7-C810-9144469CFA66}"/>
              </a:ext>
            </a:extLst>
          </p:cNvPr>
          <p:cNvGraphicFramePr>
            <a:graphicFrameLocks/>
          </p:cNvGraphicFramePr>
          <p:nvPr>
            <p:extLst>
              <p:ext uri="{D42A27DB-BD31-4B8C-83A1-F6EECF244321}">
                <p14:modId xmlns:p14="http://schemas.microsoft.com/office/powerpoint/2010/main" val="34173711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8" name="Table 3" descr="A chart key showing the expected range benchmark bandings.">
            <a:extLst>
              <a:ext uri="{FF2B5EF4-FFF2-40B4-BE49-F238E27FC236}">
                <a16:creationId xmlns:a16="http://schemas.microsoft.com/office/drawing/2014/main" id="{47E778F2-9775-7021-F446-7EC42289A34D}"/>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9" name="Title 6">
            <a:extLst>
              <a:ext uri="{FF2B5EF4-FFF2-40B4-BE49-F238E27FC236}">
                <a16:creationId xmlns:a16="http://schemas.microsoft.com/office/drawing/2014/main" id="{5C6B63C4-E977-1789-2440-D89182CF214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0" name="TextBox 19">
            <a:extLst>
              <a:ext uri="{FF2B5EF4-FFF2-40B4-BE49-F238E27FC236}">
                <a16:creationId xmlns:a16="http://schemas.microsoft.com/office/drawing/2014/main" id="{6C6B3816-09E0-32B3-AD44-BBE3AED837C1}"/>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1" name="Title 6">
            <a:extLst>
              <a:ext uri="{FF2B5EF4-FFF2-40B4-BE49-F238E27FC236}">
                <a16:creationId xmlns:a16="http://schemas.microsoft.com/office/drawing/2014/main" id="{741535A3-0A22-C83D-9689-64EA410BEF6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4" name="TextBox 23">
            <a:extLst>
              <a:ext uri="{FF2B5EF4-FFF2-40B4-BE49-F238E27FC236}">
                <a16:creationId xmlns:a16="http://schemas.microsoft.com/office/drawing/2014/main" id="{4FC1FAF3-7C9D-10DD-A6B3-246C21AEE2A3}"/>
              </a:ext>
            </a:extLst>
          </p:cNvPr>
          <p:cNvSpPr txBox="1"/>
          <p:nvPr/>
        </p:nvSpPr>
        <p:spPr>
          <a:xfrm>
            <a:off x="6207500"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25" name="TextBox 24">
            <a:extLst>
              <a:ext uri="{FF2B5EF4-FFF2-40B4-BE49-F238E27FC236}">
                <a16:creationId xmlns:a16="http://schemas.microsoft.com/office/drawing/2014/main" id="{E0C32D45-EFC1-4BBE-31D4-A9704BCCE0E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6" name="TextBox 25">
            <a:extLst>
              <a:ext uri="{FF2B5EF4-FFF2-40B4-BE49-F238E27FC236}">
                <a16:creationId xmlns:a16="http://schemas.microsoft.com/office/drawing/2014/main" id="{C4AC5357-A88E-97D3-18D3-370C180AB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2829792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Q7_4. Were you ever prevented from sleeping at night by hospital lighting?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49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Q7_6. Were you ever prevented from sleeping at night by the room temperature?</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10" name="Q7_4" descr="A bar chart showing the question scores for sites within your trust. The colour of the chart corresponds with the legend above.">
            <a:extLst>
              <a:ext uri="{FF2B5EF4-FFF2-40B4-BE49-F238E27FC236}">
                <a16:creationId xmlns:a16="http://schemas.microsoft.com/office/drawing/2014/main" id="{2E505815-6596-510C-6A64-0A2D83410AC2}"/>
              </a:ext>
            </a:extLst>
          </p:cNvPr>
          <p:cNvGraphicFramePr>
            <a:graphicFrameLocks/>
          </p:cNvGraphicFramePr>
          <p:nvPr>
            <p:extLst>
              <p:ext uri="{D42A27DB-BD31-4B8C-83A1-F6EECF244321}">
                <p14:modId xmlns:p14="http://schemas.microsoft.com/office/powerpoint/2010/main" val="47858742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 descr="A bar chart showing the question scores for sites within your trust. The colour of the chart corresponds with the legend above.">
            <a:extLst>
              <a:ext uri="{FF2B5EF4-FFF2-40B4-BE49-F238E27FC236}">
                <a16:creationId xmlns:a16="http://schemas.microsoft.com/office/drawing/2014/main" id="{4641403F-182D-EDA5-9275-3318AE9C37C6}"/>
              </a:ext>
            </a:extLst>
          </p:cNvPr>
          <p:cNvGraphicFramePr>
            <a:graphicFrameLocks/>
          </p:cNvGraphicFramePr>
          <p:nvPr>
            <p:extLst>
              <p:ext uri="{D42A27DB-BD31-4B8C-83A1-F6EECF244321}">
                <p14:modId xmlns:p14="http://schemas.microsoft.com/office/powerpoint/2010/main" val="272841393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E133C166-794A-14C7-EF80-BBB5BACAEE4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itle 39">
            <a:extLst>
              <a:ext uri="{FF2B5EF4-FFF2-40B4-BE49-F238E27FC236}">
                <a16:creationId xmlns:a16="http://schemas.microsoft.com/office/drawing/2014/main" id="{681D9D84-B863-FF31-A59D-3B39A25C0CA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9" name="TextBox 8">
            <a:extLst>
              <a:ext uri="{FF2B5EF4-FFF2-40B4-BE49-F238E27FC236}">
                <a16:creationId xmlns:a16="http://schemas.microsoft.com/office/drawing/2014/main" id="{4C7D2ED4-8CB6-BF51-546B-5D215869898F}"/>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0ACED8F4-CA3D-9871-6591-A559B66D9A0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354845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Q7_8. Were you ever prevented from sleeping at night by any of the following? I was not prevented from sleeping</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Q8. How clean was the hospital room or ward that you were in?</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7_8" descr="A bar chart showing the question scores for sites within your trust. The colour of the chart corresponds with the legend above.">
            <a:extLst>
              <a:ext uri="{FF2B5EF4-FFF2-40B4-BE49-F238E27FC236}">
                <a16:creationId xmlns:a16="http://schemas.microsoft.com/office/drawing/2014/main" id="{118D0436-3D2E-67D4-B401-E95A40FB47FB}"/>
              </a:ext>
            </a:extLst>
          </p:cNvPr>
          <p:cNvGraphicFramePr>
            <a:graphicFrameLocks/>
          </p:cNvGraphicFramePr>
          <p:nvPr>
            <p:extLst>
              <p:ext uri="{D42A27DB-BD31-4B8C-83A1-F6EECF244321}">
                <p14:modId xmlns:p14="http://schemas.microsoft.com/office/powerpoint/2010/main" val="14479124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0" name="Q8" descr="A bar chart showing the question scores for sites within your trust. The colour of the chart corresponds with the legend above.">
            <a:extLst>
              <a:ext uri="{FF2B5EF4-FFF2-40B4-BE49-F238E27FC236}">
                <a16:creationId xmlns:a16="http://schemas.microsoft.com/office/drawing/2014/main" id="{14A9B1E1-3F94-69CC-C957-185550107E35}"/>
              </a:ext>
            </a:extLst>
          </p:cNvPr>
          <p:cNvGraphicFramePr>
            <a:graphicFrameLocks/>
          </p:cNvGraphicFramePr>
          <p:nvPr>
            <p:extLst>
              <p:ext uri="{D42A27DB-BD31-4B8C-83A1-F6EECF244321}">
                <p14:modId xmlns:p14="http://schemas.microsoft.com/office/powerpoint/2010/main" val="1746133413"/>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2" name="Title 39">
            <a:extLst>
              <a:ext uri="{FF2B5EF4-FFF2-40B4-BE49-F238E27FC236}">
                <a16:creationId xmlns:a16="http://schemas.microsoft.com/office/drawing/2014/main" id="{330464D2-FABC-5DD5-2FF5-1AF4922E33C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4" name="Title 39">
            <a:extLst>
              <a:ext uri="{FF2B5EF4-FFF2-40B4-BE49-F238E27FC236}">
                <a16:creationId xmlns:a16="http://schemas.microsoft.com/office/drawing/2014/main" id="{35E4A08F-AECC-B25D-B1CE-C960CA09383A}"/>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2. The hospital and ward</a:t>
            </a:r>
          </a:p>
        </p:txBody>
      </p:sp>
      <p:sp>
        <p:nvSpPr>
          <p:cNvPr id="8" name="TextBox 7">
            <a:extLst>
              <a:ext uri="{FF2B5EF4-FFF2-40B4-BE49-F238E27FC236}">
                <a16:creationId xmlns:a16="http://schemas.microsoft.com/office/drawing/2014/main" id="{082EA8E9-ECB3-04AB-60A3-867716EE26B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6126947-19D6-9D61-A993-0B89B195B877}"/>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409648768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Q9. </a:t>
            </a:r>
            <a:r>
              <a:rPr lang="en-GB" sz="1400" b="1" dirty="0">
                <a:solidFill>
                  <a:srgbClr val="6D276A"/>
                </a:solidFill>
                <a:latin typeface="Arial"/>
              </a:rPr>
              <a:t>Did you get enough help from staff to wash or keep yourself clean?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Q10. If you brought medication with you to hospital, were you able to take it when you needed to?</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9" descr="A bar chart showing the question scores for sites within your trust. The colour of the chart corresponds with the legend above.">
            <a:extLst>
              <a:ext uri="{FF2B5EF4-FFF2-40B4-BE49-F238E27FC236}">
                <a16:creationId xmlns:a16="http://schemas.microsoft.com/office/drawing/2014/main" id="{431B9B00-3BE9-B03E-A560-57991922E1F6}"/>
              </a:ext>
            </a:extLst>
          </p:cNvPr>
          <p:cNvGraphicFramePr>
            <a:graphicFrameLocks/>
          </p:cNvGraphicFramePr>
          <p:nvPr>
            <p:extLst>
              <p:ext uri="{D42A27DB-BD31-4B8C-83A1-F6EECF244321}">
                <p14:modId xmlns:p14="http://schemas.microsoft.com/office/powerpoint/2010/main" val="4069442501"/>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0" descr="A bar chart showing the question scores for sites within your trust. The colour of the chart corresponds with the legend above.">
            <a:extLst>
              <a:ext uri="{FF2B5EF4-FFF2-40B4-BE49-F238E27FC236}">
                <a16:creationId xmlns:a16="http://schemas.microsoft.com/office/drawing/2014/main" id="{3622A693-354F-437B-7944-E369B760E424}"/>
              </a:ext>
            </a:extLst>
          </p:cNvPr>
          <p:cNvGraphicFramePr>
            <a:graphicFrameLocks/>
          </p:cNvGraphicFramePr>
          <p:nvPr>
            <p:extLst>
              <p:ext uri="{D42A27DB-BD31-4B8C-83A1-F6EECF244321}">
                <p14:modId xmlns:p14="http://schemas.microsoft.com/office/powerpoint/2010/main" val="144110682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C799933A-430A-E746-2695-4D1A924732C8}"/>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7BB47C88-C0F3-4C1A-534B-4D6A280E893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C46B2EC8-A50E-4634-6C80-094CC5EBEAF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57CE9BF-D554-89F3-3B0A-2B469C114C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9478783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Q11. Did you get enough help from staff to eat your meals?</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Q12. Were you able to get hospital food outside of set mealtimes?</a:t>
            </a: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1" descr="A bar chart showing the question scores for sites within your trust. The colour of the chart corresponds with the legend above.">
            <a:extLst>
              <a:ext uri="{FF2B5EF4-FFF2-40B4-BE49-F238E27FC236}">
                <a16:creationId xmlns:a16="http://schemas.microsoft.com/office/drawing/2014/main" id="{140AFDBB-6169-3F80-1874-96ACF72D6EBF}"/>
              </a:ext>
            </a:extLst>
          </p:cNvPr>
          <p:cNvGraphicFramePr>
            <a:graphicFrameLocks/>
          </p:cNvGraphicFramePr>
          <p:nvPr>
            <p:extLst>
              <p:ext uri="{D42A27DB-BD31-4B8C-83A1-F6EECF244321}">
                <p14:modId xmlns:p14="http://schemas.microsoft.com/office/powerpoint/2010/main" val="67631734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2" descr="A bar chart showing the question scores for sites within your trust. The colour of the chart corresponds with the legend above.">
            <a:extLst>
              <a:ext uri="{FF2B5EF4-FFF2-40B4-BE49-F238E27FC236}">
                <a16:creationId xmlns:a16="http://schemas.microsoft.com/office/drawing/2014/main" id="{6E8B08BA-92DB-FD5F-6230-9F8421A80443}"/>
              </a:ext>
            </a:extLst>
          </p:cNvPr>
          <p:cNvGraphicFramePr>
            <a:graphicFrameLocks/>
          </p:cNvGraphicFramePr>
          <p:nvPr>
            <p:extLst>
              <p:ext uri="{D42A27DB-BD31-4B8C-83A1-F6EECF244321}">
                <p14:modId xmlns:p14="http://schemas.microsoft.com/office/powerpoint/2010/main" val="389492921"/>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82B091F6-B260-4215-1FF8-079CA00814B2}"/>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8" name="Title 39">
            <a:extLst>
              <a:ext uri="{FF2B5EF4-FFF2-40B4-BE49-F238E27FC236}">
                <a16:creationId xmlns:a16="http://schemas.microsoft.com/office/drawing/2014/main" id="{DCD35A17-F027-AC24-095C-A0C66A120F9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75108830-5117-E695-EC0C-B9B5C1801E69}"/>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F7DA2D6-6AEF-3009-1522-BC30D4B51F1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7946324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Q13. During your time in hospital, did you get enough to drink?</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3" descr="A bar chart showing the question scores for sites within your trust. The colour of the chart corresponds with the legend above.">
            <a:extLst>
              <a:ext uri="{FF2B5EF4-FFF2-40B4-BE49-F238E27FC236}">
                <a16:creationId xmlns:a16="http://schemas.microsoft.com/office/drawing/2014/main" id="{8A54AC00-00CC-F80A-0150-F4A36D47E1DA}"/>
              </a:ext>
            </a:extLst>
          </p:cNvPr>
          <p:cNvGraphicFramePr>
            <a:graphicFrameLocks/>
          </p:cNvGraphicFramePr>
          <p:nvPr>
            <p:extLst>
              <p:ext uri="{D42A27DB-BD31-4B8C-83A1-F6EECF244321}">
                <p14:modId xmlns:p14="http://schemas.microsoft.com/office/powerpoint/2010/main" val="3390310864"/>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125E7627-3AE3-7404-2DA6-40B479E24FA6}"/>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3. Basic needs</a:t>
            </a:r>
          </a:p>
        </p:txBody>
      </p:sp>
      <p:sp>
        <p:nvSpPr>
          <p:cNvPr id="10" name="TextBox 9">
            <a:extLst>
              <a:ext uri="{FF2B5EF4-FFF2-40B4-BE49-F238E27FC236}">
                <a16:creationId xmlns:a16="http://schemas.microsoft.com/office/drawing/2014/main" id="{285950D5-B0D0-F444-0893-5190BE3C74F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422203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BE0CF-B6C8-0F14-A25E-CD05E3A506F6}"/>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5C09AF76-1B74-B9C0-6703-71DAE716BF3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Q14. When you asked doctors questions, did you get answers you could understand?</a:t>
            </a:r>
          </a:p>
        </p:txBody>
      </p:sp>
      <p:sp>
        <p:nvSpPr>
          <p:cNvPr id="76" name="Slide Number Placeholder 1">
            <a:extLst>
              <a:ext uri="{FF2B5EF4-FFF2-40B4-BE49-F238E27FC236}">
                <a16:creationId xmlns:a16="http://schemas.microsoft.com/office/drawing/2014/main" id="{83B915F1-52C4-55A3-EBAC-530681B2531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620A0653-BA8D-FA04-2CFA-803E66602370}"/>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BC1736BF-CACE-1408-5E11-A05FF546A977}"/>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Q15. Did you have confidence and trust in the doctors treating you?</a:t>
            </a:r>
          </a:p>
        </p:txBody>
      </p:sp>
      <p:sp>
        <p:nvSpPr>
          <p:cNvPr id="3" name="Title 6">
            <a:extLst>
              <a:ext uri="{FF2B5EF4-FFF2-40B4-BE49-F238E27FC236}">
                <a16:creationId xmlns:a16="http://schemas.microsoft.com/office/drawing/2014/main" id="{A1213B2F-DD0C-98B2-79EF-5C9B113B0AD3}"/>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F9632C2D-795C-7440-CFE5-FAED0315243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BC62E945-48E2-3096-4EB8-477ED64A0836}"/>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3B511128-D8D7-4A68-ED53-1F82EB278857}"/>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4EA51FD0-63A0-DEA6-AFB7-8E356A8CE6E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9DF04E0-00CE-CAB7-6817-A44BAFD5C546}"/>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4" descr="A bar chart showing the question scores for sites within your trust. The colour of the chart corresponds with the legend above.">
            <a:extLst>
              <a:ext uri="{FF2B5EF4-FFF2-40B4-BE49-F238E27FC236}">
                <a16:creationId xmlns:a16="http://schemas.microsoft.com/office/drawing/2014/main" id="{C6FE9655-C327-4A3B-DB9E-F5B387F637A0}"/>
              </a:ext>
            </a:extLst>
          </p:cNvPr>
          <p:cNvGraphicFramePr>
            <a:graphicFrameLocks/>
          </p:cNvGraphicFramePr>
          <p:nvPr>
            <p:extLst>
              <p:ext uri="{D42A27DB-BD31-4B8C-83A1-F6EECF244321}">
                <p14:modId xmlns:p14="http://schemas.microsoft.com/office/powerpoint/2010/main" val="265790007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5" descr="A bar chart showing the question scores for sites within your trust. The colour of the chart corresponds with the legend above.">
            <a:extLst>
              <a:ext uri="{FF2B5EF4-FFF2-40B4-BE49-F238E27FC236}">
                <a16:creationId xmlns:a16="http://schemas.microsoft.com/office/drawing/2014/main" id="{FFCED874-8ABE-2C19-3398-7B63E3F8A883}"/>
              </a:ext>
            </a:extLst>
          </p:cNvPr>
          <p:cNvGraphicFramePr>
            <a:graphicFrameLocks/>
          </p:cNvGraphicFramePr>
          <p:nvPr>
            <p:extLst>
              <p:ext uri="{D42A27DB-BD31-4B8C-83A1-F6EECF244321}">
                <p14:modId xmlns:p14="http://schemas.microsoft.com/office/powerpoint/2010/main" val="65781666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DD9F12B2-DD68-C8F9-CAAE-D061FF68558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8" name="Title 39">
            <a:extLst>
              <a:ext uri="{FF2B5EF4-FFF2-40B4-BE49-F238E27FC236}">
                <a16:creationId xmlns:a16="http://schemas.microsoft.com/office/drawing/2014/main" id="{47BEA7B1-F57C-EED3-EAB7-35BFE821B96F}"/>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AD89C594-08E5-9104-34AC-E757ABB4BA8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73C8DF8-97E8-889A-B524-C89AA9E0370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2845480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Q16. When doctors spoke about your care in front of you, were you included in the conversation?</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16" descr="A bar chart showing the question scores for sites within your trust. The colour of the chart corresponds with the legend above.">
            <a:extLst>
              <a:ext uri="{FF2B5EF4-FFF2-40B4-BE49-F238E27FC236}">
                <a16:creationId xmlns:a16="http://schemas.microsoft.com/office/drawing/2014/main" id="{B100ECF8-8B5D-FC2C-DC8E-DE9502977D03}"/>
              </a:ext>
            </a:extLst>
          </p:cNvPr>
          <p:cNvGraphicFramePr>
            <a:graphicFrameLocks/>
          </p:cNvGraphicFramePr>
          <p:nvPr>
            <p:extLst>
              <p:ext uri="{D42A27DB-BD31-4B8C-83A1-F6EECF244321}">
                <p14:modId xmlns:p14="http://schemas.microsoft.com/office/powerpoint/2010/main" val="201967476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8F133452-5D82-8F09-042A-617C5FAF7443}"/>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4. Doctors</a:t>
            </a:r>
          </a:p>
        </p:txBody>
      </p:sp>
      <p:sp>
        <p:nvSpPr>
          <p:cNvPr id="10" name="TextBox 9">
            <a:extLst>
              <a:ext uri="{FF2B5EF4-FFF2-40B4-BE49-F238E27FC236}">
                <a16:creationId xmlns:a16="http://schemas.microsoft.com/office/drawing/2014/main" id="{1CA4DDE1-4FB4-3B6C-3721-6B7002C310F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872940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Q17. </a:t>
            </a:r>
            <a:r>
              <a:rPr lang="en-GB" sz="1400" b="1" dirty="0">
                <a:solidFill>
                  <a:srgbClr val="6D276A"/>
                </a:solidFill>
                <a:latin typeface="Arial"/>
              </a:rPr>
              <a:t>When you asked nurses questions, did you get answers you could understand?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Q18. </a:t>
            </a:r>
            <a:r>
              <a:rPr lang="en-GB" sz="1400" b="1" dirty="0">
                <a:solidFill>
                  <a:srgbClr val="6D276A"/>
                </a:solidFill>
                <a:latin typeface="Arial"/>
              </a:rPr>
              <a:t>Did you have confidence and trust in the nurses treating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7" descr="A bar chart showing the question scores for sites within your trust. The colour of the chart corresponds with the legend above.">
            <a:extLst>
              <a:ext uri="{FF2B5EF4-FFF2-40B4-BE49-F238E27FC236}">
                <a16:creationId xmlns:a16="http://schemas.microsoft.com/office/drawing/2014/main" id="{CE35F8D5-F5F6-3991-EA8D-5999564355EB}"/>
              </a:ext>
            </a:extLst>
          </p:cNvPr>
          <p:cNvGraphicFramePr>
            <a:graphicFrameLocks/>
          </p:cNvGraphicFramePr>
          <p:nvPr>
            <p:extLst>
              <p:ext uri="{D42A27DB-BD31-4B8C-83A1-F6EECF244321}">
                <p14:modId xmlns:p14="http://schemas.microsoft.com/office/powerpoint/2010/main" val="360983667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18" descr="A bar chart showing the question scores for sites within your trust. The colour of the chart corresponds with the legend above.">
            <a:extLst>
              <a:ext uri="{FF2B5EF4-FFF2-40B4-BE49-F238E27FC236}">
                <a16:creationId xmlns:a16="http://schemas.microsoft.com/office/drawing/2014/main" id="{42282265-FC2B-3C36-7891-52B41E988A25}"/>
              </a:ext>
            </a:extLst>
          </p:cNvPr>
          <p:cNvGraphicFramePr>
            <a:graphicFrameLocks/>
          </p:cNvGraphicFramePr>
          <p:nvPr>
            <p:extLst>
              <p:ext uri="{D42A27DB-BD31-4B8C-83A1-F6EECF244321}">
                <p14:modId xmlns:p14="http://schemas.microsoft.com/office/powerpoint/2010/main" val="253397203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A1B5F05-5925-8513-6869-52B970AF935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02AD74A7-CD56-55D1-2519-FDBCA7CEB88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7F198A36-E11D-CFD6-8EA4-8A09C8B2549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B41A120-5D1B-91DA-02BA-9AE8D197AADC}"/>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09081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Q19. </a:t>
            </a:r>
            <a:r>
              <a:rPr lang="en-GB" sz="1400" b="1" dirty="0">
                <a:solidFill>
                  <a:srgbClr val="6D276A"/>
                </a:solidFill>
                <a:latin typeface="Arial"/>
              </a:rPr>
              <a:t>When nurses spoke about your care in front of you, were you included in the conversation?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lvl="0">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Q20. </a:t>
            </a:r>
            <a:r>
              <a:rPr lang="en-GB" sz="1400" b="1" dirty="0">
                <a:solidFill>
                  <a:srgbClr val="6D276A"/>
                </a:solidFill>
                <a:latin typeface="Arial"/>
              </a:rPr>
              <a:t>In your opinion, were there enough nurses on duty to care for you in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19" descr="A bar chart showing the question scores for sites within your trust. The colour of the chart corresponds with the legend above.">
            <a:extLst>
              <a:ext uri="{FF2B5EF4-FFF2-40B4-BE49-F238E27FC236}">
                <a16:creationId xmlns:a16="http://schemas.microsoft.com/office/drawing/2014/main" id="{F3463FE3-8082-3784-5E7D-3516F35F3BF2}"/>
              </a:ext>
            </a:extLst>
          </p:cNvPr>
          <p:cNvGraphicFramePr>
            <a:graphicFrameLocks/>
          </p:cNvGraphicFramePr>
          <p:nvPr>
            <p:extLst>
              <p:ext uri="{D42A27DB-BD31-4B8C-83A1-F6EECF244321}">
                <p14:modId xmlns:p14="http://schemas.microsoft.com/office/powerpoint/2010/main" val="3228501385"/>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0" descr="A bar chart showing the question scores for sites within your trust. The colour of the chart corresponds with the legend above.">
            <a:extLst>
              <a:ext uri="{FF2B5EF4-FFF2-40B4-BE49-F238E27FC236}">
                <a16:creationId xmlns:a16="http://schemas.microsoft.com/office/drawing/2014/main" id="{8BEBF887-30C9-F940-9DE1-865DC38F6E5A}"/>
              </a:ext>
            </a:extLst>
          </p:cNvPr>
          <p:cNvGraphicFramePr>
            <a:graphicFrameLocks/>
          </p:cNvGraphicFramePr>
          <p:nvPr>
            <p:extLst>
              <p:ext uri="{D42A27DB-BD31-4B8C-83A1-F6EECF244321}">
                <p14:modId xmlns:p14="http://schemas.microsoft.com/office/powerpoint/2010/main" val="29755539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1A769023-5832-15EA-684F-487C0D700FCB}"/>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9" name="Title 39">
            <a:extLst>
              <a:ext uri="{FF2B5EF4-FFF2-40B4-BE49-F238E27FC236}">
                <a16:creationId xmlns:a16="http://schemas.microsoft.com/office/drawing/2014/main" id="{DC781CA0-5F50-AC0E-329E-7F27BC90592D}"/>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5. Nurses</a:t>
            </a:r>
          </a:p>
        </p:txBody>
      </p:sp>
      <p:sp>
        <p:nvSpPr>
          <p:cNvPr id="10" name="TextBox 9">
            <a:extLst>
              <a:ext uri="{FF2B5EF4-FFF2-40B4-BE49-F238E27FC236}">
                <a16:creationId xmlns:a16="http://schemas.microsoft.com/office/drawing/2014/main" id="{ABD13B8E-DF0F-C4C0-514D-9AD5A7806E1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F72E93E4-E2D8-42F3-8744-CE2A9BC4FE3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397590905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Q21. </a:t>
            </a:r>
            <a:r>
              <a:rPr lang="en-GB" sz="1400" b="1" dirty="0">
                <a:solidFill>
                  <a:srgbClr val="6D276A"/>
                </a:solidFill>
                <a:latin typeface="Arial"/>
              </a:rPr>
              <a:t>Thinking about your care and treatment, were you told something by a member of staff that was different to what you had been told by another member of staff?</a:t>
            </a: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Q22. </a:t>
            </a:r>
            <a:r>
              <a:rPr lang="en-GB" sz="1400" b="1" dirty="0">
                <a:solidFill>
                  <a:srgbClr val="6D276A"/>
                </a:solidFill>
                <a:latin typeface="Arial"/>
              </a:rPr>
              <a:t>To what extent did staff looking after you involve you in decisions about your care and treatment?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1" descr="A bar chart showing the question scores for sites within your trust. The colour of the chart corresponds with the legend above.">
            <a:extLst>
              <a:ext uri="{FF2B5EF4-FFF2-40B4-BE49-F238E27FC236}">
                <a16:creationId xmlns:a16="http://schemas.microsoft.com/office/drawing/2014/main" id="{42DCF4E1-AB61-EA46-70B2-1934A45D1FD3}"/>
              </a:ext>
            </a:extLst>
          </p:cNvPr>
          <p:cNvGraphicFramePr>
            <a:graphicFrameLocks/>
          </p:cNvGraphicFramePr>
          <p:nvPr>
            <p:extLst>
              <p:ext uri="{D42A27DB-BD31-4B8C-83A1-F6EECF244321}">
                <p14:modId xmlns:p14="http://schemas.microsoft.com/office/powerpoint/2010/main" val="3566380953"/>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2" descr="A bar chart showing the question scores for sites within your trust. The colour of the chart corresponds with the legend above.">
            <a:extLst>
              <a:ext uri="{FF2B5EF4-FFF2-40B4-BE49-F238E27FC236}">
                <a16:creationId xmlns:a16="http://schemas.microsoft.com/office/drawing/2014/main" id="{F09EF1A8-07C0-06B5-350E-773AF2F200EC}"/>
              </a:ext>
            </a:extLst>
          </p:cNvPr>
          <p:cNvGraphicFramePr>
            <a:graphicFrameLocks/>
          </p:cNvGraphicFramePr>
          <p:nvPr>
            <p:extLst>
              <p:ext uri="{D42A27DB-BD31-4B8C-83A1-F6EECF244321}">
                <p14:modId xmlns:p14="http://schemas.microsoft.com/office/powerpoint/2010/main" val="267904195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9" name="Title 39">
            <a:extLst>
              <a:ext uri="{FF2B5EF4-FFF2-40B4-BE49-F238E27FC236}">
                <a16:creationId xmlns:a16="http://schemas.microsoft.com/office/drawing/2014/main" id="{7DA6BF2A-E59D-F6B6-11F7-DE507501619C}"/>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2D804EA0-9E16-3B5D-D30D-1BD8FF2B694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D35A0670-EDD8-7861-C87F-A23D5E3D561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9894452C-07B0-8616-8141-C961AD34A550}"/>
              </a:ext>
            </a:extLst>
          </p:cNvPr>
          <p:cNvSpPr txBox="1">
            <a:spLocks/>
          </p:cNvSpPr>
          <p:nvPr/>
        </p:nvSpPr>
        <p:spPr>
          <a:xfrm>
            <a:off x="22149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Tree>
    <p:extLst>
      <p:ext uri="{BB962C8B-B14F-4D97-AF65-F5344CB8AC3E}">
        <p14:creationId xmlns:p14="http://schemas.microsoft.com/office/powerpoint/2010/main" val="267487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Q23. </a:t>
            </a:r>
            <a:r>
              <a:rPr lang="en-GB" sz="1400" b="1" dirty="0">
                <a:solidFill>
                  <a:srgbClr val="6D276A"/>
                </a:solidFill>
                <a:latin typeface="Arial"/>
              </a:rPr>
              <a:t>How much information about your condition or treatment was given to you?</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59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Q24. </a:t>
            </a:r>
            <a:r>
              <a:rPr lang="en-GB" sz="1400" b="1" dirty="0">
                <a:solidFill>
                  <a:srgbClr val="6D276A"/>
                </a:solidFill>
                <a:latin typeface="Arial"/>
              </a:rPr>
              <a:t>Did you feel able to talk to members of hospital staff about your worries and fears?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9" name="Q23" descr="A bar chart showing the question scores for sites within your trust. The colour of the chart corresponds with the legend above.">
            <a:extLst>
              <a:ext uri="{FF2B5EF4-FFF2-40B4-BE49-F238E27FC236}">
                <a16:creationId xmlns:a16="http://schemas.microsoft.com/office/drawing/2014/main" id="{F79CCDD7-7220-451A-F3AD-7D08A3066B3B}"/>
              </a:ext>
            </a:extLst>
          </p:cNvPr>
          <p:cNvGraphicFramePr>
            <a:graphicFrameLocks/>
          </p:cNvGraphicFramePr>
          <p:nvPr>
            <p:extLst>
              <p:ext uri="{D42A27DB-BD31-4B8C-83A1-F6EECF244321}">
                <p14:modId xmlns:p14="http://schemas.microsoft.com/office/powerpoint/2010/main" val="3382460627"/>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4" descr="A bar chart showing the question scores for sites within your trust. The colour of the chart corresponds with the legend above.">
            <a:extLst>
              <a:ext uri="{FF2B5EF4-FFF2-40B4-BE49-F238E27FC236}">
                <a16:creationId xmlns:a16="http://schemas.microsoft.com/office/drawing/2014/main" id="{FF42015B-33BF-E989-25B4-D16ABEC62432}"/>
              </a:ext>
            </a:extLst>
          </p:cNvPr>
          <p:cNvGraphicFramePr>
            <a:graphicFrameLocks/>
          </p:cNvGraphicFramePr>
          <p:nvPr>
            <p:extLst>
              <p:ext uri="{D42A27DB-BD31-4B8C-83A1-F6EECF244321}">
                <p14:modId xmlns:p14="http://schemas.microsoft.com/office/powerpoint/2010/main" val="64605823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F991276A-1BEA-C6A9-64E6-F79606277F33}"/>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itle 39">
            <a:extLst>
              <a:ext uri="{FF2B5EF4-FFF2-40B4-BE49-F238E27FC236}">
                <a16:creationId xmlns:a16="http://schemas.microsoft.com/office/drawing/2014/main" id="{D634105B-EFBA-7354-74D8-5F98A16A02A7}"/>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1" name="TextBox 10">
            <a:extLst>
              <a:ext uri="{FF2B5EF4-FFF2-40B4-BE49-F238E27FC236}">
                <a16:creationId xmlns:a16="http://schemas.microsoft.com/office/drawing/2014/main" id="{F7A3E263-7987-CA9F-B21E-76F25E6A6514}"/>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5" name="TextBox 14">
            <a:extLst>
              <a:ext uri="{FF2B5EF4-FFF2-40B4-BE49-F238E27FC236}">
                <a16:creationId xmlns:a16="http://schemas.microsoft.com/office/drawing/2014/main" id="{B6757B55-8C8B-0C4A-DE7C-88A47AD16A48}"/>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9650688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Q25. </a:t>
            </a:r>
            <a:r>
              <a:rPr lang="en-GB" sz="1400" b="1" dirty="0">
                <a:solidFill>
                  <a:srgbClr val="6D276A"/>
                </a:solidFill>
                <a:latin typeface="Arial"/>
              </a:rPr>
              <a:t>Were you given enough privacy when being examined or treated?</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Q26. </a:t>
            </a:r>
            <a:r>
              <a:rPr lang="en-GB" sz="1400" b="1" dirty="0">
                <a:solidFill>
                  <a:srgbClr val="6D276A"/>
                </a:solidFill>
                <a:latin typeface="Arial"/>
              </a:rPr>
              <a:t>Do you think the hospital staff did everything they could to help control your pain?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Much better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5" descr="A bar chart showing the question scores for sites within your trust. The colour of the chart corresponds with the legend above.">
            <a:extLst>
              <a:ext uri="{FF2B5EF4-FFF2-40B4-BE49-F238E27FC236}">
                <a16:creationId xmlns:a16="http://schemas.microsoft.com/office/drawing/2014/main" id="{C2F22F60-4FF2-68EF-69BD-5E779B00D0F9}"/>
              </a:ext>
            </a:extLst>
          </p:cNvPr>
          <p:cNvGraphicFramePr>
            <a:graphicFrameLocks/>
          </p:cNvGraphicFramePr>
          <p:nvPr>
            <p:extLst>
              <p:ext uri="{D42A27DB-BD31-4B8C-83A1-F6EECF244321}">
                <p14:modId xmlns:p14="http://schemas.microsoft.com/office/powerpoint/2010/main" val="2582433606"/>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6" descr="A bar chart showing the question scores for sites within your trust. The colour of the chart corresponds with the legend above.">
            <a:extLst>
              <a:ext uri="{FF2B5EF4-FFF2-40B4-BE49-F238E27FC236}">
                <a16:creationId xmlns:a16="http://schemas.microsoft.com/office/drawing/2014/main" id="{C7C1952C-BD11-5FD1-AD1A-8594217B5EA1}"/>
              </a:ext>
            </a:extLst>
          </p:cNvPr>
          <p:cNvGraphicFramePr>
            <a:graphicFrameLocks/>
          </p:cNvGraphicFramePr>
          <p:nvPr>
            <p:extLst>
              <p:ext uri="{D42A27DB-BD31-4B8C-83A1-F6EECF244321}">
                <p14:modId xmlns:p14="http://schemas.microsoft.com/office/powerpoint/2010/main" val="363030370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55BA585B-EED1-D868-E4E1-390887E7477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9" name="Title 39">
            <a:extLst>
              <a:ext uri="{FF2B5EF4-FFF2-40B4-BE49-F238E27FC236}">
                <a16:creationId xmlns:a16="http://schemas.microsoft.com/office/drawing/2014/main" id="{D0AAA058-051B-C1D4-E3D9-6B6BD39D81B9}"/>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B48A9247-5130-0F05-E616-677434937A2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2F08025D-519D-477E-1B25-03F8E71BEE81}"/>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5326325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4">
            <a:extLst>
              <a:ext uri="{FF2B5EF4-FFF2-40B4-BE49-F238E27FC236}">
                <a16:creationId xmlns:a16="http://schemas.microsoft.com/office/drawing/2014/main" id="{4C6A4DE1-38D5-55D5-4EF0-78664069ABB3}"/>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Q27. </a:t>
            </a:r>
            <a:r>
              <a:rPr lang="en-GB" sz="1400" b="1" dirty="0">
                <a:solidFill>
                  <a:srgbClr val="6D276A"/>
                </a:solidFill>
                <a:latin typeface="Arial"/>
              </a:rPr>
              <a:t>Were you able to get a member of staff to help you when you needed attention?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3" name="Title 6">
            <a:extLst>
              <a:ext uri="{FF2B5EF4-FFF2-40B4-BE49-F238E27FC236}">
                <a16:creationId xmlns:a16="http://schemas.microsoft.com/office/drawing/2014/main" id="{1A37844C-156D-CC9F-B184-1F3A9FE3BE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B1381E89-2141-ED00-4E9A-5F80C46AD585}"/>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78CA7EBB-3E82-DAF1-F20F-A069D5AE0BC2}"/>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7" descr="A bar chart showing the question scores for sites within your trust. The colour of the chart corresponds with the legend above.">
            <a:extLst>
              <a:ext uri="{FF2B5EF4-FFF2-40B4-BE49-F238E27FC236}">
                <a16:creationId xmlns:a16="http://schemas.microsoft.com/office/drawing/2014/main" id="{043A83FE-41EE-E53F-1142-480A6575D0E3}"/>
              </a:ext>
            </a:extLst>
          </p:cNvPr>
          <p:cNvGraphicFramePr>
            <a:graphicFrameLocks/>
          </p:cNvGraphicFramePr>
          <p:nvPr>
            <p:extLst>
              <p:ext uri="{D42A27DB-BD31-4B8C-83A1-F6EECF244321}">
                <p14:modId xmlns:p14="http://schemas.microsoft.com/office/powerpoint/2010/main" val="3111001129"/>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39">
            <a:extLst>
              <a:ext uri="{FF2B5EF4-FFF2-40B4-BE49-F238E27FC236}">
                <a16:creationId xmlns:a16="http://schemas.microsoft.com/office/drawing/2014/main" id="{FFD3DE52-13AB-858A-F84B-A7BD00C2D84E}"/>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6. Your care and treatment</a:t>
            </a:r>
          </a:p>
        </p:txBody>
      </p:sp>
      <p:sp>
        <p:nvSpPr>
          <p:cNvPr id="10" name="TextBox 9">
            <a:extLst>
              <a:ext uri="{FF2B5EF4-FFF2-40B4-BE49-F238E27FC236}">
                <a16:creationId xmlns:a16="http://schemas.microsoft.com/office/drawing/2014/main" id="{AB26442D-5A58-FCC8-161F-3EB1515EE811}"/>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5453061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E29283-77A1-07A2-C459-FC9C26991911}"/>
            </a:ext>
          </a:extLst>
        </p:cNvPr>
        <p:cNvGrpSpPr/>
        <p:nvPr/>
      </p:nvGrpSpPr>
      <p:grpSpPr>
        <a:xfrm>
          <a:off x="0" y="0"/>
          <a:ext cx="0" cy="0"/>
          <a:chOff x="0" y="0"/>
          <a:chExt cx="0" cy="0"/>
        </a:xfrm>
      </p:grpSpPr>
      <p:sp>
        <p:nvSpPr>
          <p:cNvPr id="7" name="Title 4">
            <a:extLst>
              <a:ext uri="{FF2B5EF4-FFF2-40B4-BE49-F238E27FC236}">
                <a16:creationId xmlns:a16="http://schemas.microsoft.com/office/drawing/2014/main" id="{9B96601B-4129-9E80-48C6-19683D3FDAD8}"/>
              </a:ext>
            </a:extLst>
          </p:cNvPr>
          <p:cNvSpPr>
            <a:spLocks/>
          </p:cNvSpPr>
          <p:nvPr/>
        </p:nvSpPr>
        <p:spPr>
          <a:xfrm>
            <a:off x="12572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Q28_1. </a:t>
            </a:r>
            <a:r>
              <a:rPr lang="en-GB" sz="1400" b="1" dirty="0">
                <a:solidFill>
                  <a:srgbClr val="6D276A"/>
                </a:solidFill>
                <a:latin typeface="Arial"/>
              </a:rPr>
              <a:t>Thinking about your care and treatment, did hospital staff take into account the following individual needs? Language needs (e.g. translation, braille)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76" name="Slide Number Placeholder 1">
            <a:extLst>
              <a:ext uri="{FF2B5EF4-FFF2-40B4-BE49-F238E27FC236}">
                <a16:creationId xmlns:a16="http://schemas.microsoft.com/office/drawing/2014/main" id="{D94E4CAE-C451-A8C8-461B-4F15CC56D38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DFEAB16-33F0-1268-F77B-16FF9918545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29607F45-8BED-1BD7-ACDE-F69910D24D59}"/>
              </a:ext>
            </a:extLst>
          </p:cNvPr>
          <p:cNvSpPr>
            <a:spLocks/>
          </p:cNvSpPr>
          <p:nvPr/>
        </p:nvSpPr>
        <p:spPr>
          <a:xfrm>
            <a:off x="6229138"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Q28_2. </a:t>
            </a:r>
            <a:r>
              <a:rPr lang="en-GB" sz="1400" b="1" dirty="0">
                <a:solidFill>
                  <a:srgbClr val="6D276A"/>
                </a:solidFill>
                <a:latin typeface="Arial"/>
              </a:rPr>
              <a:t>Thinking about your care and treatment, did hospital staff take into account the following individual needs? </a:t>
            </a:r>
            <a:r>
              <a:rPr lang="en-US" sz="1400" b="1" dirty="0">
                <a:solidFill>
                  <a:srgbClr val="6D276A"/>
                </a:solidFill>
                <a:latin typeface="Arial"/>
              </a:rPr>
              <a:t>Cultural needs (e.g. same gender staff)</a:t>
            </a:r>
          </a:p>
        </p:txBody>
      </p:sp>
      <p:sp>
        <p:nvSpPr>
          <p:cNvPr id="3" name="Title 6">
            <a:extLst>
              <a:ext uri="{FF2B5EF4-FFF2-40B4-BE49-F238E27FC236}">
                <a16:creationId xmlns:a16="http://schemas.microsoft.com/office/drawing/2014/main" id="{1CE03E47-B1F1-C43B-1F18-1439090CB0DE}"/>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5" name="Table 3" descr="A chart key showing the expected range benchmark bandings.">
            <a:extLst>
              <a:ext uri="{FF2B5EF4-FFF2-40B4-BE49-F238E27FC236}">
                <a16:creationId xmlns:a16="http://schemas.microsoft.com/office/drawing/2014/main" id="{0577CDB9-C980-B049-08D3-A5021EBE7E7B}"/>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2" name="TextBox 11">
            <a:extLst>
              <a:ext uri="{FF2B5EF4-FFF2-40B4-BE49-F238E27FC236}">
                <a16:creationId xmlns:a16="http://schemas.microsoft.com/office/drawing/2014/main" id="{59D6CBB8-C74B-F616-F145-66A92722E9A3}"/>
              </a:ext>
            </a:extLst>
          </p:cNvPr>
          <p:cNvSpPr txBox="1"/>
          <p:nvPr/>
        </p:nvSpPr>
        <p:spPr>
          <a:xfrm>
            <a:off x="144764" y="1965413"/>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sp>
        <p:nvSpPr>
          <p:cNvPr id="14" name="Title 6">
            <a:extLst>
              <a:ext uri="{FF2B5EF4-FFF2-40B4-BE49-F238E27FC236}">
                <a16:creationId xmlns:a16="http://schemas.microsoft.com/office/drawing/2014/main" id="{A1CFECF5-0FA7-1C8A-E1D4-161377F32E7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5EFA25F9-9DC9-EFBD-4B69-B3F79E5DAF42}"/>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38EAB61D-457E-A507-8102-98D25362893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8" name="Q28_1" descr="A bar chart showing the question scores for sites within your trust. The colour of the chart corresponds with the legend above.">
            <a:extLst>
              <a:ext uri="{FF2B5EF4-FFF2-40B4-BE49-F238E27FC236}">
                <a16:creationId xmlns:a16="http://schemas.microsoft.com/office/drawing/2014/main" id="{EA55E1D6-2836-1D56-D6C3-D1EAFF50E4BA}"/>
              </a:ext>
            </a:extLst>
          </p:cNvPr>
          <p:cNvGraphicFramePr>
            <a:graphicFrameLocks/>
          </p:cNvGraphicFramePr>
          <p:nvPr>
            <p:extLst>
              <p:ext uri="{D42A27DB-BD31-4B8C-83A1-F6EECF244321}">
                <p14:modId xmlns:p14="http://schemas.microsoft.com/office/powerpoint/2010/main" val="255520294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28_2" descr="A bar chart showing the question scores for sites within your trust. The colour of the chart corresponds with the legend above.">
            <a:extLst>
              <a:ext uri="{FF2B5EF4-FFF2-40B4-BE49-F238E27FC236}">
                <a16:creationId xmlns:a16="http://schemas.microsoft.com/office/drawing/2014/main" id="{AD5A64C8-F523-6FD7-524A-905EDBF36432}"/>
              </a:ext>
            </a:extLst>
          </p:cNvPr>
          <p:cNvGraphicFramePr>
            <a:graphicFrameLocks/>
          </p:cNvGraphicFramePr>
          <p:nvPr>
            <p:extLst>
              <p:ext uri="{D42A27DB-BD31-4B8C-83A1-F6EECF244321}">
                <p14:modId xmlns:p14="http://schemas.microsoft.com/office/powerpoint/2010/main" val="158568845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4" name="Title 39">
            <a:extLst>
              <a:ext uri="{FF2B5EF4-FFF2-40B4-BE49-F238E27FC236}">
                <a16:creationId xmlns:a16="http://schemas.microsoft.com/office/drawing/2014/main" id="{07085879-29CB-E32F-A967-A5CE5E7DDA5F}"/>
              </a:ext>
            </a:extLst>
          </p:cNvPr>
          <p:cNvSpPr txBox="1">
            <a:spLocks/>
          </p:cNvSpPr>
          <p:nvPr/>
        </p:nvSpPr>
        <p:spPr>
          <a:xfrm>
            <a:off x="242184"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7. Individual needs</a:t>
            </a:r>
            <a:endParaRPr lang="en-GB" sz="1600" b="1" dirty="0">
              <a:solidFill>
                <a:schemeClr val="bg1"/>
              </a:solidFill>
              <a:latin typeface="Arial" panose="020B0604020202020204" pitchFamily="34" charset="0"/>
              <a:ea typeface="+mn-ea"/>
              <a:cs typeface="Arial" panose="020B0604020202020204" pitchFamily="34" charset="0"/>
            </a:endParaRPr>
          </a:p>
        </p:txBody>
      </p:sp>
      <p:sp>
        <p:nvSpPr>
          <p:cNvPr id="9" name="Title 39">
            <a:extLst>
              <a:ext uri="{FF2B5EF4-FFF2-40B4-BE49-F238E27FC236}">
                <a16:creationId xmlns:a16="http://schemas.microsoft.com/office/drawing/2014/main" id="{070B9CA8-A32A-7EF7-D432-4FF76E2BA6D1}"/>
              </a:ext>
            </a:extLst>
          </p:cNvPr>
          <p:cNvSpPr txBox="1">
            <a:spLocks/>
          </p:cNvSpPr>
          <p:nvPr/>
        </p:nvSpPr>
        <p:spPr>
          <a:xfrm>
            <a:off x="6304919" y="576617"/>
            <a:ext cx="395350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0" name="TextBox 9">
            <a:extLst>
              <a:ext uri="{FF2B5EF4-FFF2-40B4-BE49-F238E27FC236}">
                <a16:creationId xmlns:a16="http://schemas.microsoft.com/office/drawing/2014/main" id="{E06C0E78-107E-8E6F-DCC6-99A4FF11CBE0}"/>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1" name="TextBox 10">
            <a:extLst>
              <a:ext uri="{FF2B5EF4-FFF2-40B4-BE49-F238E27FC236}">
                <a16:creationId xmlns:a16="http://schemas.microsoft.com/office/drawing/2014/main" id="{1A5E0036-ED04-2B36-7B70-2BD273FEEDA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Tree>
    <p:extLst>
      <p:ext uri="{BB962C8B-B14F-4D97-AF65-F5344CB8AC3E}">
        <p14:creationId xmlns:p14="http://schemas.microsoft.com/office/powerpoint/2010/main" val="11815999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3A77E4-6618-C5CA-DB0F-0D71DFAB6EC2}"/>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C4BEAC72-405B-E6A3-A797-A5E9BCF89E9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9BE4216B-A9F9-6C9E-707B-778543ADCA4E}"/>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F2FC313F-4027-D4FC-569F-79FC475D8999}"/>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a:t>
            </a:r>
            <a:r>
              <a:rPr lang="en-GB" sz="1400" b="1" dirty="0">
                <a:solidFill>
                  <a:srgbClr val="6D276A"/>
                </a:solidFill>
                <a:latin typeface="Arial"/>
                <a:ea typeface="+mj-ea"/>
                <a:cs typeface="+mj-cs"/>
              </a:rPr>
              <a:t>_3</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r>
              <a:rPr lang="en-US" sz="1400" b="1" dirty="0">
                <a:solidFill>
                  <a:srgbClr val="6D276A"/>
                </a:solidFill>
                <a:latin typeface="Arial"/>
              </a:rPr>
              <a:t>Thinking about your care and treatment, did hospital staff take into account the following individual needs? Religious needs (e.g. space to pray / meditate)</a:t>
            </a:r>
          </a:p>
        </p:txBody>
      </p:sp>
      <p:sp>
        <p:nvSpPr>
          <p:cNvPr id="22" name="TextBox 21">
            <a:extLst>
              <a:ext uri="{FF2B5EF4-FFF2-40B4-BE49-F238E27FC236}">
                <a16:creationId xmlns:a16="http://schemas.microsoft.com/office/drawing/2014/main" id="{5E1FB3DC-ABEB-E028-2110-CF9E87052C8B}"/>
              </a:ext>
            </a:extLst>
          </p:cNvPr>
          <p:cNvSpPr txBox="1"/>
          <p:nvPr/>
        </p:nvSpPr>
        <p:spPr>
          <a:xfrm>
            <a:off x="132075" y="1982268"/>
            <a:ext cx="5805767" cy="646331"/>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a:t>
            </a:r>
            <a:r>
              <a:rPr lang="en-US" sz="1200" dirty="0">
                <a:solidFill>
                  <a:prstClr val="black"/>
                </a:solidFill>
                <a:latin typeface="Arial" panose="020B0604020202020204" pitchFamily="34" charset="0"/>
                <a:ea typeface="+mj-ea"/>
                <a:cs typeface="+mj-cs"/>
              </a:rPr>
              <a:t> mean score has been produced to enable trusts to monitor their trust and sites performance internally.</a:t>
            </a:r>
          </a:p>
          <a:p>
            <a:endParaRPr lang="en-GB" sz="1200" dirty="0">
              <a:solidFill>
                <a:prstClr val="black"/>
              </a:solidFill>
              <a:latin typeface="Arial" panose="020B0604020202020204" pitchFamily="34" charset="0"/>
              <a:ea typeface="+mj-ea"/>
              <a:cs typeface="+mj-cs"/>
            </a:endParaRPr>
          </a:p>
        </p:txBody>
      </p:sp>
      <p:sp>
        <p:nvSpPr>
          <p:cNvPr id="4" name="Title 4">
            <a:extLst>
              <a:ext uri="{FF2B5EF4-FFF2-40B4-BE49-F238E27FC236}">
                <a16:creationId xmlns:a16="http://schemas.microsoft.com/office/drawing/2014/main" id="{4C6A4DE1-38D5-55D5-4EF0-78664069ABB3}"/>
              </a:ext>
            </a:extLst>
          </p:cNvPr>
          <p:cNvSpPr>
            <a:spLocks/>
          </p:cNvSpPr>
          <p:nvPr/>
        </p:nvSpPr>
        <p:spPr>
          <a:xfrm>
            <a:off x="6211211" y="1013496"/>
            <a:ext cx="5808877" cy="617637"/>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US" sz="1400" b="1" i="0" u="none" strike="noStrike" kern="1200" cap="none" spc="0" normalizeH="0" baseline="0" noProof="0" dirty="0">
                <a:ln>
                  <a:noFill/>
                </a:ln>
                <a:solidFill>
                  <a:srgbClr val="6D276A"/>
                </a:solidFill>
                <a:effectLst/>
                <a:uLnTx/>
                <a:uFillTx/>
                <a:latin typeface="Arial"/>
                <a:ea typeface="+mj-ea"/>
                <a:cs typeface="+mj-cs"/>
              </a:rPr>
              <a:t>Q28_4. Thinking about your care and treatment, did hospital staff take into account the following individual needs?</a:t>
            </a:r>
            <a:r>
              <a:rPr lang="en-GB" sz="1400" b="1" dirty="0">
                <a:solidFill>
                  <a:srgbClr val="6D276A"/>
                </a:solidFill>
                <a:latin typeface="Arial"/>
              </a:rPr>
              <a:t> Accessibility needs (e.g. mobility needs, room adaptations)</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5" name="TextBox 14">
            <a:extLst>
              <a:ext uri="{FF2B5EF4-FFF2-40B4-BE49-F238E27FC236}">
                <a16:creationId xmlns:a16="http://schemas.microsoft.com/office/drawing/2014/main" id="{78CA7EBB-3E82-DAF1-F20F-A069D5AE0BC2}"/>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7" name="Title 39">
            <a:extLst>
              <a:ext uri="{FF2B5EF4-FFF2-40B4-BE49-F238E27FC236}">
                <a16:creationId xmlns:a16="http://schemas.microsoft.com/office/drawing/2014/main" id="{97739543-55AC-0A23-893C-FA11CFC051B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8" name="Title 39">
            <a:extLst>
              <a:ext uri="{FF2B5EF4-FFF2-40B4-BE49-F238E27FC236}">
                <a16:creationId xmlns:a16="http://schemas.microsoft.com/office/drawing/2014/main" id="{73C77722-C77E-FCE6-5AE3-3FC58D2133B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12" name="TextBox 11">
            <a:extLst>
              <a:ext uri="{FF2B5EF4-FFF2-40B4-BE49-F238E27FC236}">
                <a16:creationId xmlns:a16="http://schemas.microsoft.com/office/drawing/2014/main" id="{30BFE7D6-DFEF-723E-A4A6-D0B586DF1FB7}"/>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extBox 12">
            <a:extLst>
              <a:ext uri="{FF2B5EF4-FFF2-40B4-BE49-F238E27FC236}">
                <a16:creationId xmlns:a16="http://schemas.microsoft.com/office/drawing/2014/main" id="{BA2EAD63-D804-8FA9-1988-5B3863382AD5}"/>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6" name="Title 6">
            <a:extLst>
              <a:ext uri="{FF2B5EF4-FFF2-40B4-BE49-F238E27FC236}">
                <a16:creationId xmlns:a16="http://schemas.microsoft.com/office/drawing/2014/main" id="{6926F867-30BD-09AB-A2A3-4DF766A96FEC}"/>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19" name="Title 6">
            <a:extLst>
              <a:ext uri="{FF2B5EF4-FFF2-40B4-BE49-F238E27FC236}">
                <a16:creationId xmlns:a16="http://schemas.microsoft.com/office/drawing/2014/main" id="{5BC4D460-4FB7-E2CA-FC1C-29B403C9BA2E}"/>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4" name="Table 3" descr="A chart key showing the expected range benchmark bandings.">
            <a:extLst>
              <a:ext uri="{FF2B5EF4-FFF2-40B4-BE49-F238E27FC236}">
                <a16:creationId xmlns:a16="http://schemas.microsoft.com/office/drawing/2014/main" id="{5E728D99-57F9-4D96-6D3D-43837AEE0286}"/>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8" name="Table 3" descr="A chart key showing the expected range benchmark bandings.">
            <a:extLst>
              <a:ext uri="{FF2B5EF4-FFF2-40B4-BE49-F238E27FC236}">
                <a16:creationId xmlns:a16="http://schemas.microsoft.com/office/drawing/2014/main" id="{020E4099-77C8-5806-F223-4A9EB25694EA}"/>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20" name="Q28_3" descr="A bar chart showing the question scores for sites within your trust. The colour of the chart corresponds with the legend above.">
            <a:extLst>
              <a:ext uri="{FF2B5EF4-FFF2-40B4-BE49-F238E27FC236}">
                <a16:creationId xmlns:a16="http://schemas.microsoft.com/office/drawing/2014/main" id="{8209273F-B674-8D99-3842-721DF6D407D8}"/>
              </a:ext>
            </a:extLst>
          </p:cNvPr>
          <p:cNvGraphicFramePr>
            <a:graphicFrameLocks/>
          </p:cNvGraphicFramePr>
          <p:nvPr>
            <p:extLst>
              <p:ext uri="{D42A27DB-BD31-4B8C-83A1-F6EECF244321}">
                <p14:modId xmlns:p14="http://schemas.microsoft.com/office/powerpoint/2010/main" val="2006824500"/>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1" name="Q28_4" descr="A bar chart showing the question scores for sites within your trust. The colour of the chart corresponds with the legend above.">
            <a:extLst>
              <a:ext uri="{FF2B5EF4-FFF2-40B4-BE49-F238E27FC236}">
                <a16:creationId xmlns:a16="http://schemas.microsoft.com/office/drawing/2014/main" id="{3C770C6F-4957-EF9B-8ACB-0A249B487A17}"/>
              </a:ext>
            </a:extLst>
          </p:cNvPr>
          <p:cNvGraphicFramePr>
            <a:graphicFrameLocks/>
          </p:cNvGraphicFramePr>
          <p:nvPr>
            <p:extLst>
              <p:ext uri="{D42A27DB-BD31-4B8C-83A1-F6EECF244321}">
                <p14:modId xmlns:p14="http://schemas.microsoft.com/office/powerpoint/2010/main" val="3045278367"/>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755986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5C50AF-576E-641E-8F13-49149541A56F}"/>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4F6F72A4-C768-46D2-8CF8-6B2775B7709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18315C07-D99C-C800-5A52-B449A46DF831}"/>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BE14922-CB1C-A597-7C6F-E14439B9692E}"/>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Q28_5. Thinking about your care and treatment, did hospital staff take into account the following individual needs? </a:t>
            </a:r>
            <a:r>
              <a:rPr lang="en-US" sz="1400" b="1" dirty="0">
                <a:solidFill>
                  <a:srgbClr val="6D276A"/>
                </a:solidFill>
                <a:latin typeface="Arial"/>
              </a:rPr>
              <a:t>Dietary needs (e.g. medical, allergy, vegan)</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22" name="TextBox 21">
            <a:extLst>
              <a:ext uri="{FF2B5EF4-FFF2-40B4-BE49-F238E27FC236}">
                <a16:creationId xmlns:a16="http://schemas.microsoft.com/office/drawing/2014/main" id="{FA5745A8-CD62-9EBE-40DA-D9DEC3ACED77}"/>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4" name="Title 4">
            <a:extLst>
              <a:ext uri="{FF2B5EF4-FFF2-40B4-BE49-F238E27FC236}">
                <a16:creationId xmlns:a16="http://schemas.microsoft.com/office/drawing/2014/main" id="{2D9D4179-D1AA-68BE-222E-44711DD9918A}"/>
              </a:ext>
            </a:extLst>
          </p:cNvPr>
          <p:cNvSpPr>
            <a:spLocks/>
          </p:cNvSpPr>
          <p:nvPr/>
        </p:nvSpPr>
        <p:spPr>
          <a:xfrm>
            <a:off x="6206805" y="1013497"/>
            <a:ext cx="5808877" cy="617636"/>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Q28_6. </a:t>
            </a:r>
            <a:r>
              <a:rPr kumimoji="0" lang="en-US" sz="1400" b="1" i="0" u="none" strike="noStrike" kern="1200" cap="none" spc="0" normalizeH="0" baseline="0" noProof="0" dirty="0">
                <a:ln>
                  <a:noFill/>
                </a:ln>
                <a:solidFill>
                  <a:srgbClr val="6D276A"/>
                </a:solidFill>
                <a:effectLst/>
                <a:uLnTx/>
                <a:uFillTx/>
                <a:latin typeface="Arial"/>
                <a:ea typeface="+mj-ea"/>
                <a:cs typeface="+mj-cs"/>
              </a:rPr>
              <a:t>Thinking about your care and treatment, did hospital staff take into account the following individual needs? </a:t>
            </a:r>
            <a:r>
              <a:rPr lang="en-GB" sz="1400" b="1" dirty="0">
                <a:solidFill>
                  <a:srgbClr val="6D276A"/>
                </a:solidFill>
                <a:latin typeface="Arial"/>
              </a:rPr>
              <a:t>Mental health needs (e.g. a quiet space, emotional support)</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6" name="Title 39">
            <a:extLst>
              <a:ext uri="{FF2B5EF4-FFF2-40B4-BE49-F238E27FC236}">
                <a16:creationId xmlns:a16="http://schemas.microsoft.com/office/drawing/2014/main" id="{16125001-EE09-EB9B-C403-8EB8F699B007}"/>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7" name="Title 39">
            <a:extLst>
              <a:ext uri="{FF2B5EF4-FFF2-40B4-BE49-F238E27FC236}">
                <a16:creationId xmlns:a16="http://schemas.microsoft.com/office/drawing/2014/main" id="{F9D779A1-8CE6-BF77-9DE5-8753B2958925}"/>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7. Individual needs</a:t>
            </a:r>
          </a:p>
        </p:txBody>
      </p:sp>
      <p:sp>
        <p:nvSpPr>
          <p:cNvPr id="24" name="TextBox 23">
            <a:extLst>
              <a:ext uri="{FF2B5EF4-FFF2-40B4-BE49-F238E27FC236}">
                <a16:creationId xmlns:a16="http://schemas.microsoft.com/office/drawing/2014/main" id="{67A8B2FE-F0F1-EE1B-51EC-D3BE7EBC49B8}"/>
              </a:ext>
            </a:extLst>
          </p:cNvPr>
          <p:cNvSpPr txBox="1"/>
          <p:nvPr/>
        </p:nvSpPr>
        <p:spPr>
          <a:xfrm>
            <a:off x="6230255" y="1965413"/>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A mean score has been produced to enable trusts to monitor their trust and sites performance internally. </a:t>
            </a:r>
          </a:p>
        </p:txBody>
      </p:sp>
      <p:sp>
        <p:nvSpPr>
          <p:cNvPr id="26" name="TextBox 25">
            <a:extLst>
              <a:ext uri="{FF2B5EF4-FFF2-40B4-BE49-F238E27FC236}">
                <a16:creationId xmlns:a16="http://schemas.microsoft.com/office/drawing/2014/main" id="{433671DE-D835-6B5A-92C4-D74019CD653E}"/>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7" name="TextBox 26">
            <a:extLst>
              <a:ext uri="{FF2B5EF4-FFF2-40B4-BE49-F238E27FC236}">
                <a16:creationId xmlns:a16="http://schemas.microsoft.com/office/drawing/2014/main" id="{62776A98-84EB-1090-A97F-3595FD2FF172}"/>
              </a:ext>
            </a:extLst>
          </p:cNvPr>
          <p:cNvSpPr txBox="1"/>
          <p:nvPr/>
        </p:nvSpPr>
        <p:spPr>
          <a:xfrm>
            <a:off x="632796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28" name="Title 6">
            <a:extLst>
              <a:ext uri="{FF2B5EF4-FFF2-40B4-BE49-F238E27FC236}">
                <a16:creationId xmlns:a16="http://schemas.microsoft.com/office/drawing/2014/main" id="{BA0EB005-582D-90AE-7263-0418AF63F65B}"/>
              </a:ext>
            </a:extLst>
          </p:cNvPr>
          <p:cNvSpPr txBox="1">
            <a:spLocks/>
          </p:cNvSpPr>
          <p:nvPr/>
        </p:nvSpPr>
        <p:spPr>
          <a:xfrm>
            <a:off x="242184" y="1523815"/>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sp>
        <p:nvSpPr>
          <p:cNvPr id="29" name="Title 6">
            <a:extLst>
              <a:ext uri="{FF2B5EF4-FFF2-40B4-BE49-F238E27FC236}">
                <a16:creationId xmlns:a16="http://schemas.microsoft.com/office/drawing/2014/main" id="{3D31DECB-E1DD-8A76-7375-AD59651240B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3" name="Table 3" descr="A chart key showing the expected range benchmark bandings.">
            <a:extLst>
              <a:ext uri="{FF2B5EF4-FFF2-40B4-BE49-F238E27FC236}">
                <a16:creationId xmlns:a16="http://schemas.microsoft.com/office/drawing/2014/main" id="{808D7E7D-17F0-4923-E713-BA7B4DDF9D69}"/>
              </a:ext>
            </a:extLst>
          </p:cNvPr>
          <p:cNvGraphicFramePr>
            <a:graphicFrameLocks noGrp="1"/>
          </p:cNvGraphicFramePr>
          <p:nvPr/>
        </p:nvGraphicFramePr>
        <p:xfrm>
          <a:off x="274386" y="5628549"/>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9" name="Table 3" descr="A chart key showing the expected range benchmark bandings.">
            <a:extLst>
              <a:ext uri="{FF2B5EF4-FFF2-40B4-BE49-F238E27FC236}">
                <a16:creationId xmlns:a16="http://schemas.microsoft.com/office/drawing/2014/main" id="{FA3C6E3A-A08E-B526-C697-F15E5F4CB14E}"/>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graphicFrame>
        <p:nvGraphicFramePr>
          <p:cNvPr id="10" name="Q28_5" descr="A bar chart showing the question scores for sites within your trust. The colour of the chart corresponds with the legend above.">
            <a:extLst>
              <a:ext uri="{FF2B5EF4-FFF2-40B4-BE49-F238E27FC236}">
                <a16:creationId xmlns:a16="http://schemas.microsoft.com/office/drawing/2014/main" id="{A96C8AF3-431E-B787-0A8C-8548AFFA3D68}"/>
              </a:ext>
            </a:extLst>
          </p:cNvPr>
          <p:cNvGraphicFramePr>
            <a:graphicFrameLocks/>
          </p:cNvGraphicFramePr>
          <p:nvPr>
            <p:extLst>
              <p:ext uri="{D42A27DB-BD31-4B8C-83A1-F6EECF244321}">
                <p14:modId xmlns:p14="http://schemas.microsoft.com/office/powerpoint/2010/main" val="1121769162"/>
              </p:ext>
            </p:extLst>
          </p:nvPr>
        </p:nvGraphicFramePr>
        <p:xfrm>
          <a:off x="0" y="2230493"/>
          <a:ext cx="6006866" cy="3375122"/>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Q28_6" descr="A bar chart showing the question scores for sites within your trust. The colour of the chart corresponds with the legend above.">
            <a:extLst>
              <a:ext uri="{FF2B5EF4-FFF2-40B4-BE49-F238E27FC236}">
                <a16:creationId xmlns:a16="http://schemas.microsoft.com/office/drawing/2014/main" id="{C3112E67-3BC9-3F1E-E767-17A708AFF5EA}"/>
              </a:ext>
            </a:extLst>
          </p:cNvPr>
          <p:cNvGraphicFramePr>
            <a:graphicFrameLocks/>
          </p:cNvGraphicFramePr>
          <p:nvPr>
            <p:extLst>
              <p:ext uri="{D42A27DB-BD31-4B8C-83A1-F6EECF244321}">
                <p14:modId xmlns:p14="http://schemas.microsoft.com/office/powerpoint/2010/main" val="3464248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469167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11D857-07D7-0CCA-7A99-3A39A4DD7B3D}"/>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9B3F4900-9EC8-77FE-F7A2-7BDCF2CD487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2309AAA5-A688-06E0-70A5-9F55C1A62842}"/>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E1A3C5A9-48DD-C382-2908-53A79380FC31}"/>
              </a:ext>
            </a:extLst>
          </p:cNvPr>
          <p:cNvSpPr>
            <a:spLocks/>
          </p:cNvSpPr>
          <p:nvPr/>
        </p:nvSpPr>
        <p:spPr>
          <a:xfrm>
            <a:off x="153713" y="1013497"/>
            <a:ext cx="5808877" cy="643854"/>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Q30. Before being admitted onto a virtual ward, did hospital staff give you information about the risks and benefits of continuing your treatment on a virtual ward?</a:t>
            </a:r>
          </a:p>
        </p:txBody>
      </p:sp>
      <p:sp>
        <p:nvSpPr>
          <p:cNvPr id="14" name="Title 6">
            <a:extLst>
              <a:ext uri="{FF2B5EF4-FFF2-40B4-BE49-F238E27FC236}">
                <a16:creationId xmlns:a16="http://schemas.microsoft.com/office/drawing/2014/main" id="{BB7D699E-E521-4430-9D79-2C3A312D092C}"/>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3E75C3EB-F08D-F784-870C-AF89A6E7C7B3}"/>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C1FDDA4-DC30-CFC7-7D36-DC28D0DE0FC0}"/>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0" descr="A bar chart showing the question scores for sites within your trust. The colour of the chart corresponds with the legend above.">
            <a:extLst>
              <a:ext uri="{FF2B5EF4-FFF2-40B4-BE49-F238E27FC236}">
                <a16:creationId xmlns:a16="http://schemas.microsoft.com/office/drawing/2014/main" id="{4B9958CE-8562-6150-8125-2994DA365798}"/>
              </a:ext>
            </a:extLst>
          </p:cNvPr>
          <p:cNvGraphicFramePr>
            <a:graphicFrameLocks/>
          </p:cNvGraphicFramePr>
          <p:nvPr>
            <p:extLst>
              <p:ext uri="{D42A27DB-BD31-4B8C-83A1-F6EECF244321}">
                <p14:modId xmlns:p14="http://schemas.microsoft.com/office/powerpoint/2010/main" val="1877663030"/>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F3A459DE-1530-8680-C07D-EAC8A102E9B0}"/>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Q31. Were you given enough information about the care and treatment you would receive while on a virtual ward? </a:t>
            </a:r>
          </a:p>
        </p:txBody>
      </p:sp>
      <p:sp>
        <p:nvSpPr>
          <p:cNvPr id="3" name="Title 39">
            <a:extLst>
              <a:ext uri="{FF2B5EF4-FFF2-40B4-BE49-F238E27FC236}">
                <a16:creationId xmlns:a16="http://schemas.microsoft.com/office/drawing/2014/main" id="{24067B5F-7831-B5C3-7EB6-A5B602EE2382}"/>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8. Virtual wards</a:t>
            </a:r>
          </a:p>
        </p:txBody>
      </p:sp>
      <p:sp>
        <p:nvSpPr>
          <p:cNvPr id="5" name="Title 39">
            <a:extLst>
              <a:ext uri="{FF2B5EF4-FFF2-40B4-BE49-F238E27FC236}">
                <a16:creationId xmlns:a16="http://schemas.microsoft.com/office/drawing/2014/main" id="{B12EB56E-192B-0951-DFE5-E2D7328C0FC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a:solidFill>
                  <a:schemeClr val="bg1"/>
                </a:solidFill>
                <a:latin typeface="Arial"/>
                <a:ea typeface="+mn-ea"/>
                <a:cs typeface="Arial"/>
              </a:rPr>
              <a:t>Section 8. Virtual wards</a:t>
            </a:r>
          </a:p>
        </p:txBody>
      </p:sp>
      <p:sp>
        <p:nvSpPr>
          <p:cNvPr id="6" name="TextBox 5">
            <a:extLst>
              <a:ext uri="{FF2B5EF4-FFF2-40B4-BE49-F238E27FC236}">
                <a16:creationId xmlns:a16="http://schemas.microsoft.com/office/drawing/2014/main" id="{479C195F-9915-8607-2798-6F31E74FFC88}"/>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7" name="TextBox 6">
            <a:extLst>
              <a:ext uri="{FF2B5EF4-FFF2-40B4-BE49-F238E27FC236}">
                <a16:creationId xmlns:a16="http://schemas.microsoft.com/office/drawing/2014/main" id="{6E8977C7-79DD-11D9-46AF-34C1A2B7FAE6}"/>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8" name="Title 6">
            <a:extLst>
              <a:ext uri="{FF2B5EF4-FFF2-40B4-BE49-F238E27FC236}">
                <a16:creationId xmlns:a16="http://schemas.microsoft.com/office/drawing/2014/main" id="{2C102E10-0892-3697-216D-679ACD8A4F3F}"/>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2" name="Table 3" descr="A chart key showing the expected range benchmark bandings.">
            <a:extLst>
              <a:ext uri="{FF2B5EF4-FFF2-40B4-BE49-F238E27FC236}">
                <a16:creationId xmlns:a16="http://schemas.microsoft.com/office/drawing/2014/main" id="{98F0AD53-D953-E2AA-9874-67293E7B37E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13" name="TextBox 12">
            <a:extLst>
              <a:ext uri="{FF2B5EF4-FFF2-40B4-BE49-F238E27FC236}">
                <a16:creationId xmlns:a16="http://schemas.microsoft.com/office/drawing/2014/main" id="{CCD8225B-6EA6-D3A9-0EC1-00F8433881F8}"/>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0" name="Q31" descr="A bar chart showing the question scores for sites within your trust. The colour of the chart corresponds with the legend above.">
            <a:extLst>
              <a:ext uri="{FF2B5EF4-FFF2-40B4-BE49-F238E27FC236}">
                <a16:creationId xmlns:a16="http://schemas.microsoft.com/office/drawing/2014/main" id="{8AE53893-46C0-8FDC-B8C9-12370A4B854F}"/>
              </a:ext>
            </a:extLst>
          </p:cNvPr>
          <p:cNvGraphicFramePr>
            <a:graphicFrameLocks/>
          </p:cNvGraphicFramePr>
          <p:nvPr>
            <p:extLst>
              <p:ext uri="{D42A27DB-BD31-4B8C-83A1-F6EECF244321}">
                <p14:modId xmlns:p14="http://schemas.microsoft.com/office/powerpoint/2010/main" val="898196925"/>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889368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Q32. To what extent did staff involve you in decisions about leaving the hospital?</a:t>
            </a:r>
          </a:p>
          <a:p>
            <a:pPr marL="0" marR="0" lvl="0" indent="0" algn="l" defTabSz="914400" rtl="0" eaLnBrk="1" fontAlgn="auto" latinLnBrk="0" hangingPunct="1">
              <a:lnSpc>
                <a:spcPct val="90000"/>
              </a:lnSpc>
              <a:spcBef>
                <a:spcPct val="0"/>
              </a:spcBef>
              <a:spcAft>
                <a:spcPts val="0"/>
              </a:spcAft>
              <a:buClrTx/>
              <a:buSzTx/>
              <a:buFontTx/>
              <a:buNone/>
              <a:tabLst/>
              <a:defRPr/>
            </a:pP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41819956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2" descr="A bar chart showing the question scores for sites within your trust. The colour of the chart corresponds with the legend above.">
            <a:extLst>
              <a:ext uri="{FF2B5EF4-FFF2-40B4-BE49-F238E27FC236}">
                <a16:creationId xmlns:a16="http://schemas.microsoft.com/office/drawing/2014/main" id="{FDC0AA24-66DB-9F25-9B7F-63EF72A91695}"/>
              </a:ext>
            </a:extLst>
          </p:cNvPr>
          <p:cNvGraphicFramePr>
            <a:graphicFrameLocks/>
          </p:cNvGraphicFramePr>
          <p:nvPr>
            <p:extLst>
              <p:ext uri="{D42A27DB-BD31-4B8C-83A1-F6EECF244321}">
                <p14:modId xmlns:p14="http://schemas.microsoft.com/office/powerpoint/2010/main" val="132554388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Q33. To what extent did hospital staff involve your family or carers in decisions about you leaving the hospital?</a:t>
            </a:r>
          </a:p>
        </p:txBody>
      </p:sp>
      <p:sp>
        <p:nvSpPr>
          <p:cNvPr id="3" name="TextBox 2">
            <a:extLst>
              <a:ext uri="{FF2B5EF4-FFF2-40B4-BE49-F238E27FC236}">
                <a16:creationId xmlns:a16="http://schemas.microsoft.com/office/drawing/2014/main" id="{C2A01970-0398-2FB7-7B0F-8D26D6738AE5}"/>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8CBA371-2823-1A34-0CFA-4FDD7D2E154D}"/>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DA443DBE-D7FA-171C-627B-13704829B8EF}"/>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29E96FCB-3F42-7E91-9416-983CF80C9A78}"/>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7" name="Title 6">
            <a:extLst>
              <a:ext uri="{FF2B5EF4-FFF2-40B4-BE49-F238E27FC236}">
                <a16:creationId xmlns:a16="http://schemas.microsoft.com/office/drawing/2014/main" id="{33A0DF76-CC35-6996-8788-98FE008C63A8}"/>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8" name="Table 3" descr="A chart key showing the expected range benchmark bandings.">
            <a:extLst>
              <a:ext uri="{FF2B5EF4-FFF2-40B4-BE49-F238E27FC236}">
                <a16:creationId xmlns:a16="http://schemas.microsoft.com/office/drawing/2014/main" id="{881966F2-10CF-309A-DC1D-B08928EB23F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9" name="TextBox 28">
            <a:extLst>
              <a:ext uri="{FF2B5EF4-FFF2-40B4-BE49-F238E27FC236}">
                <a16:creationId xmlns:a16="http://schemas.microsoft.com/office/drawing/2014/main" id="{A5E62342-58C5-0650-E6A3-17C719AC3554}"/>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30" name="Q33" descr="A bar chart showing the question scores for sites within your trust. The colour of the chart corresponds with the legend above.">
            <a:extLst>
              <a:ext uri="{FF2B5EF4-FFF2-40B4-BE49-F238E27FC236}">
                <a16:creationId xmlns:a16="http://schemas.microsoft.com/office/drawing/2014/main" id="{B209BE4A-BCFC-F1A7-E7FB-642CE2498995}"/>
              </a:ext>
            </a:extLst>
          </p:cNvPr>
          <p:cNvGraphicFramePr>
            <a:graphicFrameLocks/>
          </p:cNvGraphicFramePr>
          <p:nvPr>
            <p:extLst>
              <p:ext uri="{D42A27DB-BD31-4B8C-83A1-F6EECF244321}">
                <p14:modId xmlns:p14="http://schemas.microsoft.com/office/powerpoint/2010/main" val="3291597202"/>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751809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Q34. Did hospital staff discuss with you whether you would need any additional equipment in your home, or any changes to your home,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2583796240"/>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4" descr="A bar chart showing the question scores for sites within your trust. The colour of the chart corresponds with the legend above.">
            <a:extLst>
              <a:ext uri="{FF2B5EF4-FFF2-40B4-BE49-F238E27FC236}">
                <a16:creationId xmlns:a16="http://schemas.microsoft.com/office/drawing/2014/main" id="{929F46F4-6882-7A9E-069F-22C04C97B9F5}"/>
              </a:ext>
            </a:extLst>
          </p:cNvPr>
          <p:cNvGraphicFramePr>
            <a:graphicFrameLocks/>
          </p:cNvGraphicFramePr>
          <p:nvPr>
            <p:extLst>
              <p:ext uri="{D42A27DB-BD31-4B8C-83A1-F6EECF244321}">
                <p14:modId xmlns:p14="http://schemas.microsoft.com/office/powerpoint/2010/main" val="68740038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Q35. Were you given enough notice about when you were going to leave hospital?</a:t>
            </a:r>
          </a:p>
        </p:txBody>
      </p:sp>
      <p:sp>
        <p:nvSpPr>
          <p:cNvPr id="3" name="TextBox 2">
            <a:extLst>
              <a:ext uri="{FF2B5EF4-FFF2-40B4-BE49-F238E27FC236}">
                <a16:creationId xmlns:a16="http://schemas.microsoft.com/office/drawing/2014/main" id="{6DA79F62-E631-3F0B-69DC-8B19164052E2}"/>
              </a:ext>
            </a:extLst>
          </p:cNvPr>
          <p:cNvSpPr txBox="1"/>
          <p:nvPr/>
        </p:nvSpPr>
        <p:spPr>
          <a:xfrm>
            <a:off x="274386" y="6188120"/>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46BDD076-24AF-411B-C74D-A87F8BAC22BA}"/>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6" name="Title 39">
            <a:extLst>
              <a:ext uri="{FF2B5EF4-FFF2-40B4-BE49-F238E27FC236}">
                <a16:creationId xmlns:a16="http://schemas.microsoft.com/office/drawing/2014/main" id="{E3B58DA9-9841-236A-A3F1-BBCF20EFC774}"/>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7" name="Title 39">
            <a:extLst>
              <a:ext uri="{FF2B5EF4-FFF2-40B4-BE49-F238E27FC236}">
                <a16:creationId xmlns:a16="http://schemas.microsoft.com/office/drawing/2014/main" id="{71E3DD1A-EA61-9BB2-FA4B-4B5F1F7BAFF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0104E9EA-1647-6858-AD84-E70495F0EF3B}"/>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8AEFDD9F-2CD2-1081-090C-49BA79629C90}"/>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52965B83-1323-18B5-1EE2-C09E0EC91ECE}"/>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5" descr="A bar chart showing the question scores for sites within your trust. The colour of the chart corresponds with the legend above.">
            <a:extLst>
              <a:ext uri="{FF2B5EF4-FFF2-40B4-BE49-F238E27FC236}">
                <a16:creationId xmlns:a16="http://schemas.microsoft.com/office/drawing/2014/main" id="{70706749-EB23-7EC8-5730-5F77A7DA0CF5}"/>
              </a:ext>
            </a:extLst>
          </p:cNvPr>
          <p:cNvGraphicFramePr>
            <a:graphicFrameLocks/>
          </p:cNvGraphicFramePr>
          <p:nvPr>
            <p:extLst>
              <p:ext uri="{D42A27DB-BD31-4B8C-83A1-F6EECF244321}">
                <p14:modId xmlns:p14="http://schemas.microsoft.com/office/powerpoint/2010/main" val="2148553999"/>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8770885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Q36. Before you left the hospital, were you given any information about what you should or should not do after leaving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372272997"/>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6" descr="A bar chart showing the question scores for sites within your trust. The colour of the chart corresponds with the legend above.">
            <a:extLst>
              <a:ext uri="{FF2B5EF4-FFF2-40B4-BE49-F238E27FC236}">
                <a16:creationId xmlns:a16="http://schemas.microsoft.com/office/drawing/2014/main" id="{D48EB652-88B3-A8BA-0C77-4FE6B35EA0F9}"/>
              </a:ext>
            </a:extLst>
          </p:cNvPr>
          <p:cNvGraphicFramePr>
            <a:graphicFrameLocks/>
          </p:cNvGraphicFramePr>
          <p:nvPr>
            <p:extLst>
              <p:ext uri="{D42A27DB-BD31-4B8C-83A1-F6EECF244321}">
                <p14:modId xmlns:p14="http://schemas.microsoft.com/office/powerpoint/2010/main" val="532486199"/>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2929"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Q37. To what extent did you understand the information you were given about what you should or should not do after leaving</a:t>
            </a:r>
            <a:r>
              <a:rPr lang="en-GB" sz="1400" b="1" dirty="0">
                <a:solidFill>
                  <a:srgbClr val="6D276A"/>
                </a:solidFill>
                <a:latin typeface="Arial"/>
                <a:ea typeface="+mj-ea"/>
                <a:cs typeface="+mj-cs"/>
              </a:rPr>
              <a:t> the</a:t>
            </a:r>
            <a:r>
              <a:rPr kumimoji="0" lang="en-GB" sz="1400" b="1" i="0" u="none" strike="noStrike" kern="1200" cap="none" spc="0" normalizeH="0" baseline="0" noProof="0" dirty="0">
                <a:ln>
                  <a:noFill/>
                </a:ln>
                <a:solidFill>
                  <a:srgbClr val="6D276A"/>
                </a:solidFill>
                <a:effectLst/>
                <a:uLnTx/>
                <a:uFillTx/>
                <a:latin typeface="Arial"/>
                <a:ea typeface="+mj-ea"/>
                <a:cs typeface="+mj-cs"/>
              </a:rPr>
              <a:t> hospital?</a:t>
            </a:r>
          </a:p>
        </p:txBody>
      </p:sp>
      <p:sp>
        <p:nvSpPr>
          <p:cNvPr id="3" name="TextBox 2">
            <a:extLst>
              <a:ext uri="{FF2B5EF4-FFF2-40B4-BE49-F238E27FC236}">
                <a16:creationId xmlns:a16="http://schemas.microsoft.com/office/drawing/2014/main" id="{78D65DE5-8E32-5CF9-8B82-53370C9FC9CD}"/>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AC123700-5EE3-EDD0-84A4-1CB716F2D63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89DD9EA7-F8BA-B96C-D359-CDF4EBD2D12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B3E26669-1775-FACE-43E0-F6544F1C09B4}"/>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E5456C73-9012-332D-B437-00909C680DFC}"/>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F25711AE-5895-96FC-4B07-8B873441FCA6}"/>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82FA8522-523F-7F27-3F27-40EDD5358565}"/>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7" descr="A bar chart showing the question scores for sites within your trust. The colour of the chart corresponds with the legend above.">
            <a:extLst>
              <a:ext uri="{FF2B5EF4-FFF2-40B4-BE49-F238E27FC236}">
                <a16:creationId xmlns:a16="http://schemas.microsoft.com/office/drawing/2014/main" id="{03BD5486-1F0A-76FA-36BA-8EB5B4E0D8B4}"/>
              </a:ext>
            </a:extLst>
          </p:cNvPr>
          <p:cNvGraphicFramePr>
            <a:graphicFrameLocks/>
          </p:cNvGraphicFramePr>
          <p:nvPr>
            <p:extLst>
              <p:ext uri="{D42A27DB-BD31-4B8C-83A1-F6EECF244321}">
                <p14:modId xmlns:p14="http://schemas.microsoft.com/office/powerpoint/2010/main" val="688087140"/>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7643771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2544C6-D0FF-663F-0A1C-9C9DFFC0ECAA}"/>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7C9975E6-AE92-A0F7-BFC3-934E320E3DC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69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79F80525-99C5-7CCE-881C-BC2E15BA26B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7A61EFF8-8460-582F-BB45-9BD09CEA6B6B}"/>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a:t>
            </a:r>
            <a:r>
              <a:rPr lang="en-GB" sz="1400" b="1" dirty="0">
                <a:solidFill>
                  <a:srgbClr val="6D276A"/>
                </a:solidFill>
                <a:latin typeface="Arial"/>
                <a:ea typeface="+mj-ea"/>
                <a:cs typeface="+mj-cs"/>
              </a:rPr>
              <a:t>8</a:t>
            </a:r>
            <a:r>
              <a:rPr kumimoji="0" lang="en-GB" sz="1400" b="1" i="0" u="none" strike="noStrike" kern="1200" cap="none" spc="0" normalizeH="0" baseline="0" noProof="0" dirty="0">
                <a:ln>
                  <a:noFill/>
                </a:ln>
                <a:solidFill>
                  <a:srgbClr val="6D276A"/>
                </a:solidFill>
                <a:effectLst/>
                <a:uLnTx/>
                <a:uFillTx/>
                <a:latin typeface="Arial"/>
                <a:ea typeface="+mj-ea"/>
                <a:cs typeface="+mj-cs"/>
              </a:rPr>
              <a:t>. Before you left the hospital, were your family or carers given the information they needed to care for you at home?</a:t>
            </a:r>
          </a:p>
        </p:txBody>
      </p:sp>
      <p:sp>
        <p:nvSpPr>
          <p:cNvPr id="14" name="Title 6">
            <a:extLst>
              <a:ext uri="{FF2B5EF4-FFF2-40B4-BE49-F238E27FC236}">
                <a16:creationId xmlns:a16="http://schemas.microsoft.com/office/drawing/2014/main" id="{8A05E9BF-C012-321A-D427-1A679D2BD5CE}"/>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D5552C61-6DC1-4F0C-4ADF-8F18D73CCFCF}"/>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4DAF046B-6CC3-2887-C61E-314967F4D6F3}"/>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38" descr="A bar chart showing the question scores for sites within your trust. The colour of the chart corresponds with the legend above.">
            <a:extLst>
              <a:ext uri="{FF2B5EF4-FFF2-40B4-BE49-F238E27FC236}">
                <a16:creationId xmlns:a16="http://schemas.microsoft.com/office/drawing/2014/main" id="{BA407861-D2BC-2C4A-3CC5-F70D701229A3}"/>
              </a:ext>
            </a:extLst>
          </p:cNvPr>
          <p:cNvGraphicFramePr>
            <a:graphicFrameLocks/>
          </p:cNvGraphicFramePr>
          <p:nvPr>
            <p:extLst>
              <p:ext uri="{D42A27DB-BD31-4B8C-83A1-F6EECF244321}">
                <p14:modId xmlns:p14="http://schemas.microsoft.com/office/powerpoint/2010/main" val="3107630196"/>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2D507BEC-F537-07B6-F845-60B881F3F856}"/>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8C65DF7C-B5C3-6C80-FBAF-FDBA435FF32E}"/>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2ED9A46D-8E97-540F-3ECD-0CF5BAB4C3EA}"/>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5BEBC746-A8DA-CE3C-C0F2-DED07A398AA9}"/>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B665AFCC-6C0B-C819-D2EE-D9BE7307DE91}"/>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4F8EE297-6805-CE88-C334-90E9C6183F51}"/>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62A9A3A3-9785-71DB-C4F1-35C62278309D}"/>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39" descr="A bar chart showing the question scores for sites within your trust. The colour of the chart corresponds with the legend above.">
            <a:extLst>
              <a:ext uri="{FF2B5EF4-FFF2-40B4-BE49-F238E27FC236}">
                <a16:creationId xmlns:a16="http://schemas.microsoft.com/office/drawing/2014/main" id="{C48076DC-0C62-2CE7-021C-B548B29992A3}"/>
              </a:ext>
            </a:extLst>
          </p:cNvPr>
          <p:cNvGraphicFramePr>
            <a:graphicFrameLocks/>
          </p:cNvGraphicFramePr>
          <p:nvPr>
            <p:extLst>
              <p:ext uri="{D42A27DB-BD31-4B8C-83A1-F6EECF244321}">
                <p14:modId xmlns:p14="http://schemas.microsoft.com/office/powerpoint/2010/main" val="930757024"/>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
        <p:nvSpPr>
          <p:cNvPr id="6" name="Title 4">
            <a:extLst>
              <a:ext uri="{FF2B5EF4-FFF2-40B4-BE49-F238E27FC236}">
                <a16:creationId xmlns:a16="http://schemas.microsoft.com/office/drawing/2014/main" id="{E4D83570-53BA-C567-87FE-273305239148}"/>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Q39. </a:t>
            </a:r>
            <a:r>
              <a:rPr lang="en-GB" sz="1400" b="1" dirty="0">
                <a:solidFill>
                  <a:srgbClr val="6D276A"/>
                </a:solidFill>
                <a:latin typeface="Arial"/>
              </a:rPr>
              <a:t>Thinking about any medicine you were to take at home, were you given any of the following?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Tree>
    <p:extLst>
      <p:ext uri="{BB962C8B-B14F-4D97-AF65-F5344CB8AC3E}">
        <p14:creationId xmlns:p14="http://schemas.microsoft.com/office/powerpoint/2010/main" val="26312819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70</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Q40. </a:t>
            </a:r>
            <a:r>
              <a:rPr lang="en-GB" sz="1400" b="1" dirty="0">
                <a:solidFill>
                  <a:srgbClr val="6D276A"/>
                </a:solidFill>
                <a:latin typeface="Arial"/>
              </a:rPr>
              <a:t>Before you left the hospital, did you know what would happen next with your care?</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475564711"/>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0" descr="A bar chart showing the question scores for sites within your trust. The colour of the chart corresponds with the legend above.">
            <a:extLst>
              <a:ext uri="{FF2B5EF4-FFF2-40B4-BE49-F238E27FC236}">
                <a16:creationId xmlns:a16="http://schemas.microsoft.com/office/drawing/2014/main" id="{646B2ABA-646C-166B-1311-3D687B8C782D}"/>
              </a:ext>
            </a:extLst>
          </p:cNvPr>
          <p:cNvGraphicFramePr>
            <a:graphicFrameLocks/>
          </p:cNvGraphicFramePr>
          <p:nvPr>
            <p:extLst>
              <p:ext uri="{D42A27DB-BD31-4B8C-83A1-F6EECF244321}">
                <p14:modId xmlns:p14="http://schemas.microsoft.com/office/powerpoint/2010/main" val="280850504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1"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Q41. </a:t>
            </a:r>
            <a:r>
              <a:rPr lang="en-GB" sz="1400" b="1" dirty="0">
                <a:solidFill>
                  <a:srgbClr val="6D276A"/>
                </a:solidFill>
                <a:latin typeface="Arial"/>
              </a:rPr>
              <a:t>Did hospital staff tell you who to contact if you were worried about your condition or treatment after you left hospital?</a:t>
            </a:r>
            <a:r>
              <a:rPr kumimoji="0" lang="en-GB" sz="1400" b="1" i="0" u="none" strike="noStrike" kern="1200" cap="none" spc="0" normalizeH="0" baseline="0" noProof="0" dirty="0">
                <a:ln>
                  <a:noFill/>
                </a:ln>
                <a:solidFill>
                  <a:srgbClr val="6D276A"/>
                </a:solidFill>
                <a:effectLst/>
                <a:uLnTx/>
                <a:uFillTx/>
                <a:latin typeface="Arial"/>
                <a:ea typeface="+mj-ea"/>
                <a:cs typeface="+mj-cs"/>
              </a:rPr>
              <a:t> </a:t>
            </a:r>
          </a:p>
        </p:txBody>
      </p:sp>
      <p:sp>
        <p:nvSpPr>
          <p:cNvPr id="3" name="TextBox 2">
            <a:extLst>
              <a:ext uri="{FF2B5EF4-FFF2-40B4-BE49-F238E27FC236}">
                <a16:creationId xmlns:a16="http://schemas.microsoft.com/office/drawing/2014/main" id="{4BB300EF-85FB-F9B5-6B93-7ABA2ABC5890}"/>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DA9AEC5D-5F72-9FEE-C2AB-4FB1DE8007F2}"/>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C57428AD-7895-E350-43E9-ED810F15DBB0}"/>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9406D46E-9DA9-3606-46F7-CFF462BF593D}"/>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19FB0D38-8C04-031B-E0F3-EA21ED0D5CFD}"/>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25AC6FF4-813F-AFFF-B067-6F0A44DD26DC}"/>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BAAB5CFF-8E52-5717-4662-14CC0AE400B1}"/>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1" descr="A bar chart showing the question scores for sites within your trust. The colour of the chart corresponds with the legend above.">
            <a:extLst>
              <a:ext uri="{FF2B5EF4-FFF2-40B4-BE49-F238E27FC236}">
                <a16:creationId xmlns:a16="http://schemas.microsoft.com/office/drawing/2014/main" id="{C492246E-2FE0-B9D2-C95D-675690166AA8}"/>
              </a:ext>
            </a:extLst>
          </p:cNvPr>
          <p:cNvGraphicFramePr>
            <a:graphicFrameLocks/>
          </p:cNvGraphicFramePr>
          <p:nvPr>
            <p:extLst>
              <p:ext uri="{D42A27DB-BD31-4B8C-83A1-F6EECF244321}">
                <p14:modId xmlns:p14="http://schemas.microsoft.com/office/powerpoint/2010/main" val="2488205316"/>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1410060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71</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Q42. </a:t>
            </a:r>
            <a:r>
              <a:rPr lang="en-GB" sz="1400" b="1" dirty="0">
                <a:solidFill>
                  <a:srgbClr val="6D276A"/>
                </a:solidFill>
                <a:latin typeface="Arial"/>
              </a:rPr>
              <a:t>Did hospital staff discuss with you whether you may need any further health or social care services after leaving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752004124"/>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2" descr="A bar chart showing the question scores for sites within your trust. The colour of the chart corresponds with the legend above.">
            <a:extLst>
              <a:ext uri="{FF2B5EF4-FFF2-40B4-BE49-F238E27FC236}">
                <a16:creationId xmlns:a16="http://schemas.microsoft.com/office/drawing/2014/main" id="{EA636685-BB5D-EA1E-6926-A36CF0ABF5FE}"/>
              </a:ext>
            </a:extLst>
          </p:cNvPr>
          <p:cNvGraphicFramePr>
            <a:graphicFrameLocks/>
          </p:cNvGraphicFramePr>
          <p:nvPr>
            <p:extLst>
              <p:ext uri="{D42A27DB-BD31-4B8C-83A1-F6EECF244321}">
                <p14:modId xmlns:p14="http://schemas.microsoft.com/office/powerpoint/2010/main" val="187676924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4" name="Title 4">
            <a:extLst>
              <a:ext uri="{FF2B5EF4-FFF2-40B4-BE49-F238E27FC236}">
                <a16:creationId xmlns:a16="http://schemas.microsoft.com/office/drawing/2014/main" id="{4C6A4DE1-38D5-55D5-4EF0-78664069ABB3}"/>
              </a:ext>
            </a:extLst>
          </p:cNvPr>
          <p:cNvSpPr>
            <a:spLocks/>
          </p:cNvSpPr>
          <p:nvPr/>
        </p:nvSpPr>
        <p:spPr>
          <a:xfrm>
            <a:off x="6229410"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Q43. </a:t>
            </a:r>
            <a:r>
              <a:rPr lang="en-GB" sz="1400" b="1" dirty="0">
                <a:solidFill>
                  <a:srgbClr val="6D276A"/>
                </a:solidFill>
                <a:latin typeface="Arial"/>
              </a:rPr>
              <a:t>After leaving the hospital, did you get enough support from health or social care services to help you recover or manage your condition? </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3" name="TextBox 2">
            <a:extLst>
              <a:ext uri="{FF2B5EF4-FFF2-40B4-BE49-F238E27FC236}">
                <a16:creationId xmlns:a16="http://schemas.microsoft.com/office/drawing/2014/main" id="{B44AEDA1-E351-EDFE-8F7A-3A99211CF70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5" name="TextBox 4">
            <a:extLst>
              <a:ext uri="{FF2B5EF4-FFF2-40B4-BE49-F238E27FC236}">
                <a16:creationId xmlns:a16="http://schemas.microsoft.com/office/drawing/2014/main" id="{9EB5D3B7-D890-7D3C-BD39-A594C3C0F689}"/>
              </a:ext>
            </a:extLst>
          </p:cNvPr>
          <p:cNvSpPr txBox="1"/>
          <p:nvPr/>
        </p:nvSpPr>
        <p:spPr>
          <a:xfrm>
            <a:off x="6337122" y="6188119"/>
            <a:ext cx="6134100" cy="246221"/>
          </a:xfrm>
          <a:prstGeom prst="rect">
            <a:avLst/>
          </a:prstGeom>
          <a:noFill/>
        </p:spPr>
        <p:txBody>
          <a:bodyPr wrap="square">
            <a:spAutoFit/>
          </a:bodyPr>
          <a:lstStyle/>
          <a:p>
            <a:r>
              <a:rPr lang="en-GB" sz="1000" dirty="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D49A661-7F03-D78C-0036-6F7C906DE801}"/>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0" name="Title 39">
            <a:extLst>
              <a:ext uri="{FF2B5EF4-FFF2-40B4-BE49-F238E27FC236}">
                <a16:creationId xmlns:a16="http://schemas.microsoft.com/office/drawing/2014/main" id="{E6C327BD-AA3D-9702-225D-C744D7AEE630}"/>
              </a:ext>
            </a:extLst>
          </p:cNvPr>
          <p:cNvSpPr txBox="1">
            <a:spLocks/>
          </p:cNvSpPr>
          <p:nvPr/>
        </p:nvSpPr>
        <p:spPr>
          <a:xfrm>
            <a:off x="6304920"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9. Leaving hospital</a:t>
            </a:r>
          </a:p>
        </p:txBody>
      </p:sp>
      <p:sp>
        <p:nvSpPr>
          <p:cNvPr id="21" name="Title 6">
            <a:extLst>
              <a:ext uri="{FF2B5EF4-FFF2-40B4-BE49-F238E27FC236}">
                <a16:creationId xmlns:a16="http://schemas.microsoft.com/office/drawing/2014/main" id="{DD4D1911-7D16-E4FC-D28E-62AFDF775D94}"/>
              </a:ext>
            </a:extLst>
          </p:cNvPr>
          <p:cNvSpPr txBox="1">
            <a:spLocks/>
          </p:cNvSpPr>
          <p:nvPr/>
        </p:nvSpPr>
        <p:spPr>
          <a:xfrm>
            <a:off x="6304920"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24" name="Table 3" descr="A chart key showing the expected range benchmark bandings.">
            <a:extLst>
              <a:ext uri="{FF2B5EF4-FFF2-40B4-BE49-F238E27FC236}">
                <a16:creationId xmlns:a16="http://schemas.microsoft.com/office/drawing/2014/main" id="{16814CAC-33B2-97AA-15F4-ED91DF8B387B}"/>
              </a:ext>
            </a:extLst>
          </p:cNvPr>
          <p:cNvGraphicFramePr>
            <a:graphicFrameLocks noGrp="1"/>
          </p:cNvGraphicFramePr>
          <p:nvPr/>
        </p:nvGraphicFramePr>
        <p:xfrm>
          <a:off x="6337122"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5" name="TextBox 24">
            <a:extLst>
              <a:ext uri="{FF2B5EF4-FFF2-40B4-BE49-F238E27FC236}">
                <a16:creationId xmlns:a16="http://schemas.microsoft.com/office/drawing/2014/main" id="{FA0E0767-3759-B3C7-8E1A-C5BF2252239F}"/>
              </a:ext>
            </a:extLst>
          </p:cNvPr>
          <p:cNvSpPr txBox="1"/>
          <p:nvPr/>
        </p:nvSpPr>
        <p:spPr>
          <a:xfrm>
            <a:off x="6207500"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6" name="Q43" descr="A bar chart showing the question scores for sites within your trust. The colour of the chart corresponds with the legend above.">
            <a:extLst>
              <a:ext uri="{FF2B5EF4-FFF2-40B4-BE49-F238E27FC236}">
                <a16:creationId xmlns:a16="http://schemas.microsoft.com/office/drawing/2014/main" id="{7AEC8612-B003-3E5C-71D5-76EE8DFA7D60}"/>
              </a:ext>
            </a:extLst>
          </p:cNvPr>
          <p:cNvGraphicFramePr>
            <a:graphicFrameLocks/>
          </p:cNvGraphicFramePr>
          <p:nvPr>
            <p:extLst>
              <p:ext uri="{D42A27DB-BD31-4B8C-83A1-F6EECF244321}">
                <p14:modId xmlns:p14="http://schemas.microsoft.com/office/powerpoint/2010/main" val="1097329798"/>
              </p:ext>
            </p:extLst>
          </p:nvPr>
        </p:nvGraphicFramePr>
        <p:xfrm>
          <a:off x="6075425" y="2196245"/>
          <a:ext cx="6069915" cy="337512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827353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72</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Q44. </a:t>
            </a:r>
            <a:r>
              <a:rPr lang="en-GB" sz="1400" b="1" dirty="0">
                <a:solidFill>
                  <a:srgbClr val="6D276A"/>
                </a:solidFill>
                <a:latin typeface="Arial"/>
              </a:rPr>
              <a:t>Overall, did you feel you were treated with kindness and compassion while you were in the hospital?</a:t>
            </a:r>
            <a:endParaRPr kumimoji="0" lang="en-GB" sz="1400" b="1" i="0" u="none" strike="noStrike" kern="1200" cap="none" spc="0" normalizeH="0" baseline="0" noProof="0" dirty="0">
              <a:ln>
                <a:noFill/>
              </a:ln>
              <a:solidFill>
                <a:srgbClr val="6D276A"/>
              </a:solidFill>
              <a:effectLst/>
              <a:uLnTx/>
              <a:uFillTx/>
              <a:latin typeface="Arial"/>
              <a:ea typeface="+mj-ea"/>
              <a:cs typeface="+mj-cs"/>
            </a:endParaRP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1868686589"/>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4" descr="A bar chart showing the question scores for sites within your trust. The colour of the chart corresponds with the legend above.">
            <a:extLst>
              <a:ext uri="{FF2B5EF4-FFF2-40B4-BE49-F238E27FC236}">
                <a16:creationId xmlns:a16="http://schemas.microsoft.com/office/drawing/2014/main" id="{809DCD1C-CEB3-0239-9495-731E947E92A2}"/>
              </a:ext>
            </a:extLst>
          </p:cNvPr>
          <p:cNvGraphicFramePr>
            <a:graphicFrameLocks/>
          </p:cNvGraphicFramePr>
          <p:nvPr>
            <p:extLst>
              <p:ext uri="{D42A27DB-BD31-4B8C-83A1-F6EECF244321}">
                <p14:modId xmlns:p14="http://schemas.microsoft.com/office/powerpoint/2010/main" val="1132713831"/>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ED604BBD-14E6-6314-789A-DE59688E420C}"/>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5C9F3A06-E334-3AE9-4167-3F13D9A29A38}"/>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10. </a:t>
            </a:r>
            <a:r>
              <a:rPr lang="en-GB" sz="1600" b="1" dirty="0">
                <a:solidFill>
                  <a:schemeClr val="bg1"/>
                </a:solidFill>
                <a:latin typeface="Arial" panose="020B0604020202020204" pitchFamily="34" charset="0"/>
                <a:cs typeface="Arial" panose="020B0604020202020204" pitchFamily="34" charset="0"/>
              </a:rPr>
              <a:t>Kindness and compassion</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8257196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0B89699-FEEA-592A-6700-B836081E1DFB}"/>
            </a:ext>
          </a:extLst>
        </p:cNvPr>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657DE377-1D81-0A9A-0684-53ED1D81E591}"/>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73</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5F5BD0A9-2FB2-FEFA-2B85-64A1CA0EC39F}"/>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8FD683F9-6317-8164-A3FB-7F8CC700C92E}"/>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a:lnSpc>
                <a:spcPct val="90000"/>
              </a:lnSpc>
              <a:spcBef>
                <a:spcPct val="0"/>
              </a:spcBef>
              <a:defRPr/>
            </a:pPr>
            <a:r>
              <a:rPr lang="en-GB" sz="1400" b="1" dirty="0">
                <a:solidFill>
                  <a:srgbClr val="6D276A"/>
                </a:solidFill>
                <a:latin typeface="Arial"/>
              </a:rPr>
              <a:t>Q45. Overall, did you feel you were treated with respect and dignity while you were in the hospital?</a:t>
            </a:r>
          </a:p>
        </p:txBody>
      </p:sp>
      <p:sp>
        <p:nvSpPr>
          <p:cNvPr id="14" name="Title 6">
            <a:extLst>
              <a:ext uri="{FF2B5EF4-FFF2-40B4-BE49-F238E27FC236}">
                <a16:creationId xmlns:a16="http://schemas.microsoft.com/office/drawing/2014/main" id="{1BAB24C4-164E-760F-3F7C-ECFEFD2CCA37}"/>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16EE683F-1E39-641E-2D89-8E1E34AD865A}"/>
              </a:ext>
            </a:extLst>
          </p:cNvPr>
          <p:cNvGraphicFramePr>
            <a:graphicFrameLocks noGrp="1"/>
          </p:cNvGraphicFramePr>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A95A928A-6A39-343D-AE5E-2EBB4F02EB35}"/>
              </a:ext>
            </a:extLst>
          </p:cNvPr>
          <p:cNvSpPr txBox="1"/>
          <p:nvPr/>
        </p:nvSpPr>
        <p:spPr>
          <a:xfrm>
            <a:off x="132075" y="1982268"/>
            <a:ext cx="5805767" cy="461665"/>
          </a:xfrm>
          <a:prstGeom prst="rect">
            <a:avLst/>
          </a:prstGeom>
          <a:noFill/>
        </p:spPr>
        <p:txBody>
          <a:bodyPr wrap="square">
            <a:spAutoFit/>
          </a:bodyPr>
          <a:lstStyle/>
          <a:p>
            <a:r>
              <a:rPr lang="en-GB" sz="120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5" descr="A bar chart showing the question scores for sites within your trust. The colour of the chart corresponds with the legend above.">
            <a:extLst>
              <a:ext uri="{FF2B5EF4-FFF2-40B4-BE49-F238E27FC236}">
                <a16:creationId xmlns:a16="http://schemas.microsoft.com/office/drawing/2014/main" id="{EA099A01-0CF9-2B22-2FDE-A36A53EB841C}"/>
              </a:ext>
            </a:extLst>
          </p:cNvPr>
          <p:cNvGraphicFramePr>
            <a:graphicFrameLocks/>
          </p:cNvGraphicFramePr>
          <p:nvPr>
            <p:extLst>
              <p:ext uri="{D42A27DB-BD31-4B8C-83A1-F6EECF244321}">
                <p14:modId xmlns:p14="http://schemas.microsoft.com/office/powerpoint/2010/main" val="57593802"/>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917743E1-E4BD-A373-D170-52F9FB2A5A57}"/>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13" name="Title 39">
            <a:extLst>
              <a:ext uri="{FF2B5EF4-FFF2-40B4-BE49-F238E27FC236}">
                <a16:creationId xmlns:a16="http://schemas.microsoft.com/office/drawing/2014/main" id="{A4B5B042-6C7F-E2FE-A4FD-7484A985EFB0}"/>
              </a:ext>
            </a:extLst>
          </p:cNvPr>
          <p:cNvSpPr txBox="1">
            <a:spLocks/>
          </p:cNvSpPr>
          <p:nvPr/>
        </p:nvSpPr>
        <p:spPr>
          <a:xfrm>
            <a:off x="242183" y="576617"/>
            <a:ext cx="3892071"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11. </a:t>
            </a:r>
            <a:r>
              <a:rPr lang="en-GB" sz="1600" b="1" dirty="0">
                <a:solidFill>
                  <a:schemeClr val="bg1"/>
                </a:solidFill>
                <a:latin typeface="Arial" panose="020B0604020202020204" pitchFamily="34" charset="0"/>
                <a:cs typeface="Arial" panose="020B0604020202020204" pitchFamily="34" charset="0"/>
              </a:rPr>
              <a:t>Respect and dignity</a:t>
            </a:r>
            <a:endParaRPr lang="en-GB" sz="1600" b="1" dirty="0">
              <a:solidFill>
                <a:schemeClr val="bg1"/>
              </a:solidFill>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5460116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 name="Slide Number Placeholder 1">
            <a:extLst>
              <a:ext uri="{FF2B5EF4-FFF2-40B4-BE49-F238E27FC236}">
                <a16:creationId xmlns:a16="http://schemas.microsoft.com/office/drawing/2014/main" id="{557923D8-BD91-4F0A-8B5A-7105E861263B}"/>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74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cxnSp>
        <p:nvCxnSpPr>
          <p:cNvPr id="43" name="Straight Connector 42">
            <a:extLst>
              <a:ext uri="{FF2B5EF4-FFF2-40B4-BE49-F238E27FC236}">
                <a16:creationId xmlns:a16="http://schemas.microsoft.com/office/drawing/2014/main" id="{FA05FC4B-165D-40EE-A530-8D6698F6DE85}"/>
              </a:ext>
              <a:ext uri="{C183D7F6-B498-43B3-948B-1728B52AA6E4}">
                <adec:decorative xmlns:adec="http://schemas.microsoft.com/office/drawing/2017/decorative" val="1"/>
              </a:ext>
            </a:extLst>
          </p:cNvPr>
          <p:cNvCxnSpPr>
            <a:cxnSpLocks/>
          </p:cNvCxnSpPr>
          <p:nvPr/>
        </p:nvCxnSpPr>
        <p:spPr>
          <a:xfrm flipV="1">
            <a:off x="6096000" y="553477"/>
            <a:ext cx="0" cy="5804191"/>
          </a:xfrm>
          <a:prstGeom prst="line">
            <a:avLst/>
          </a:prstGeom>
          <a:ln w="38100">
            <a:solidFill>
              <a:srgbClr val="6D276A"/>
            </a:solidFill>
            <a:prstDash val="solid"/>
          </a:ln>
        </p:spPr>
        <p:style>
          <a:lnRef idx="1">
            <a:schemeClr val="accent1"/>
          </a:lnRef>
          <a:fillRef idx="0">
            <a:schemeClr val="accent1"/>
          </a:fillRef>
          <a:effectRef idx="0">
            <a:schemeClr val="accent1"/>
          </a:effectRef>
          <a:fontRef idx="minor">
            <a:schemeClr val="tx1"/>
          </a:fontRef>
        </p:style>
      </p:cxnSp>
      <p:sp>
        <p:nvSpPr>
          <p:cNvPr id="17" name="Title 4">
            <a:extLst>
              <a:ext uri="{FF2B5EF4-FFF2-40B4-BE49-F238E27FC236}">
                <a16:creationId xmlns:a16="http://schemas.microsoft.com/office/drawing/2014/main" id="{9F15542B-9EFF-1538-B691-563E6E022412}"/>
              </a:ext>
            </a:extLst>
          </p:cNvPr>
          <p:cNvSpPr>
            <a:spLocks/>
          </p:cNvSpPr>
          <p:nvPr/>
        </p:nvSpPr>
        <p:spPr>
          <a:xfrm>
            <a:off x="153713" y="1013497"/>
            <a:ext cx="5808877" cy="489992"/>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400" b="1" i="0" u="none" strike="noStrike" kern="1200" cap="none" spc="0" normalizeH="0" baseline="0" noProof="0" dirty="0">
                <a:ln>
                  <a:noFill/>
                </a:ln>
                <a:solidFill>
                  <a:srgbClr val="6D276A"/>
                </a:solidFill>
                <a:effectLst/>
                <a:uLnTx/>
                <a:uFillTx/>
                <a:latin typeface="Arial"/>
                <a:ea typeface="+mj-ea"/>
                <a:cs typeface="+mj-cs"/>
              </a:rPr>
              <a:t>Q46. Overall, how was your experience while you were in the hospital?</a:t>
            </a:r>
          </a:p>
        </p:txBody>
      </p:sp>
      <p:sp>
        <p:nvSpPr>
          <p:cNvPr id="14" name="Title 6">
            <a:extLst>
              <a:ext uri="{FF2B5EF4-FFF2-40B4-BE49-F238E27FC236}">
                <a16:creationId xmlns:a16="http://schemas.microsoft.com/office/drawing/2014/main" id="{48B0D8F2-C9EA-0F66-47E4-3691180DDDAD}"/>
              </a:ext>
            </a:extLst>
          </p:cNvPr>
          <p:cNvSpPr txBox="1">
            <a:spLocks/>
          </p:cNvSpPr>
          <p:nvPr/>
        </p:nvSpPr>
        <p:spPr>
          <a:xfrm>
            <a:off x="229495" y="1540670"/>
            <a:ext cx="5644896" cy="407975"/>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1600" i="0" u="none" strike="noStrike" kern="1200" cap="none" spc="0" normalizeH="0" baseline="0" noProof="0" dirty="0">
                <a:ln>
                  <a:noFill/>
                </a:ln>
                <a:solidFill>
                  <a:srgbClr val="6D276A"/>
                </a:solidFill>
                <a:effectLst/>
                <a:uLnTx/>
                <a:uFillTx/>
                <a:latin typeface="Arial" panose="020B0604020202020204" pitchFamily="34" charset="0"/>
                <a:ea typeface="+mj-ea"/>
                <a:cs typeface="+mj-cs"/>
              </a:rPr>
              <a:t>Results for your trust and sites</a:t>
            </a:r>
            <a:endParaRPr kumimoji="0" lang="en-GB" sz="1600" i="0" u="none" strike="noStrike" kern="1200" cap="none" spc="0" normalizeH="0" baseline="0" noProof="0" dirty="0">
              <a:ln>
                <a:noFill/>
              </a:ln>
              <a:solidFill>
                <a:srgbClr val="6D276A"/>
              </a:solidFill>
              <a:effectLst/>
              <a:uLnTx/>
              <a:uFillTx/>
              <a:latin typeface="Arial"/>
              <a:ea typeface="+mj-ea"/>
              <a:cs typeface="+mj-cs"/>
            </a:endParaRPr>
          </a:p>
        </p:txBody>
      </p:sp>
      <p:graphicFrame>
        <p:nvGraphicFramePr>
          <p:cNvPr id="16" name="Table 3" descr="A chart key showing the expected range benchmark bandings.">
            <a:extLst>
              <a:ext uri="{FF2B5EF4-FFF2-40B4-BE49-F238E27FC236}">
                <a16:creationId xmlns:a16="http://schemas.microsoft.com/office/drawing/2014/main" id="{767E074B-EFD0-6B8F-AED0-FADED23B603E}"/>
              </a:ext>
            </a:extLst>
          </p:cNvPr>
          <p:cNvGraphicFramePr>
            <a:graphicFrameLocks noGrp="1"/>
          </p:cNvGraphicFramePr>
          <p:nvPr>
            <p:extLst>
              <p:ext uri="{D42A27DB-BD31-4B8C-83A1-F6EECF244321}">
                <p14:modId xmlns:p14="http://schemas.microsoft.com/office/powerpoint/2010/main" val="3494844625"/>
              </p:ext>
            </p:extLst>
          </p:nvPr>
        </p:nvGraphicFramePr>
        <p:xfrm>
          <a:off x="261697" y="5645404"/>
          <a:ext cx="5548473" cy="503580"/>
        </p:xfrm>
        <a:graphic>
          <a:graphicData uri="http://schemas.openxmlformats.org/drawingml/2006/table">
            <a:tbl>
              <a:tblPr firstRow="1" bandRow="1">
                <a:tableStyleId>{5C22544A-7EE6-4342-B048-85BDC9FD1C3A}</a:tableStyleId>
              </a:tblPr>
              <a:tblGrid>
                <a:gridCol w="792639">
                  <a:extLst>
                    <a:ext uri="{9D8B030D-6E8A-4147-A177-3AD203B41FA5}">
                      <a16:colId xmlns:a16="http://schemas.microsoft.com/office/drawing/2014/main" val="1488457682"/>
                    </a:ext>
                  </a:extLst>
                </a:gridCol>
                <a:gridCol w="792639">
                  <a:extLst>
                    <a:ext uri="{9D8B030D-6E8A-4147-A177-3AD203B41FA5}">
                      <a16:colId xmlns:a16="http://schemas.microsoft.com/office/drawing/2014/main" val="308732758"/>
                    </a:ext>
                  </a:extLst>
                </a:gridCol>
                <a:gridCol w="792639">
                  <a:extLst>
                    <a:ext uri="{9D8B030D-6E8A-4147-A177-3AD203B41FA5}">
                      <a16:colId xmlns:a16="http://schemas.microsoft.com/office/drawing/2014/main" val="3637506846"/>
                    </a:ext>
                  </a:extLst>
                </a:gridCol>
                <a:gridCol w="792639">
                  <a:extLst>
                    <a:ext uri="{9D8B030D-6E8A-4147-A177-3AD203B41FA5}">
                      <a16:colId xmlns:a16="http://schemas.microsoft.com/office/drawing/2014/main" val="1455856370"/>
                    </a:ext>
                  </a:extLst>
                </a:gridCol>
                <a:gridCol w="792639">
                  <a:extLst>
                    <a:ext uri="{9D8B030D-6E8A-4147-A177-3AD203B41FA5}">
                      <a16:colId xmlns:a16="http://schemas.microsoft.com/office/drawing/2014/main" val="1955059381"/>
                    </a:ext>
                  </a:extLst>
                </a:gridCol>
                <a:gridCol w="792639">
                  <a:extLst>
                    <a:ext uri="{9D8B030D-6E8A-4147-A177-3AD203B41FA5}">
                      <a16:colId xmlns:a16="http://schemas.microsoft.com/office/drawing/2014/main" val="4147734870"/>
                    </a:ext>
                  </a:extLst>
                </a:gridCol>
                <a:gridCol w="792639">
                  <a:extLst>
                    <a:ext uri="{9D8B030D-6E8A-4147-A177-3AD203B41FA5}">
                      <a16:colId xmlns:a16="http://schemas.microsoft.com/office/drawing/2014/main" val="1725059057"/>
                    </a:ext>
                  </a:extLst>
                </a:gridCol>
              </a:tblGrid>
              <a:tr h="180000">
                <a:tc>
                  <a:txBody>
                    <a:bodyPr/>
                    <a:lstStyle/>
                    <a:p>
                      <a:endParaRPr lang="en-GB" sz="500">
                        <a:latin typeface="Arial" panose="020B0604020202020204" pitchFamily="34" charset="0"/>
                        <a:cs typeface="Arial" panose="020B0604020202020204" pitchFamily="34" charset="0"/>
                      </a:endParaRPr>
                    </a:p>
                  </a:txBody>
                  <a:tcPr>
                    <a:solidFill>
                      <a:srgbClr val="E87722"/>
                    </a:solidFill>
                  </a:tcPr>
                </a:tc>
                <a:tc>
                  <a:txBody>
                    <a:bodyPr/>
                    <a:lstStyle/>
                    <a:p>
                      <a:endParaRPr lang="en-GB" sz="500">
                        <a:latin typeface="Arial" panose="020B0604020202020204" pitchFamily="34" charset="0"/>
                        <a:cs typeface="Arial" panose="020B0604020202020204" pitchFamily="34" charset="0"/>
                      </a:endParaRPr>
                    </a:p>
                  </a:txBody>
                  <a:tcPr>
                    <a:solidFill>
                      <a:srgbClr val="F1BE48"/>
                    </a:solidFill>
                  </a:tcPr>
                </a:tc>
                <a:tc>
                  <a:txBody>
                    <a:bodyPr/>
                    <a:lstStyle/>
                    <a:p>
                      <a:endParaRPr lang="en-GB" sz="500" dirty="0">
                        <a:latin typeface="Arial" panose="020B0604020202020204" pitchFamily="34" charset="0"/>
                        <a:cs typeface="Arial" panose="020B0604020202020204" pitchFamily="34" charset="0"/>
                      </a:endParaRPr>
                    </a:p>
                  </a:txBody>
                  <a:tcPr>
                    <a:solidFill>
                      <a:srgbClr val="FFD966"/>
                    </a:solidFill>
                  </a:tcPr>
                </a:tc>
                <a:tc>
                  <a:txBody>
                    <a:bodyPr/>
                    <a:lstStyle/>
                    <a:p>
                      <a:endParaRPr lang="en-GB" sz="500">
                        <a:latin typeface="Arial" panose="020B0604020202020204" pitchFamily="34" charset="0"/>
                        <a:cs typeface="Arial" panose="020B0604020202020204" pitchFamily="34" charset="0"/>
                      </a:endParaRPr>
                    </a:p>
                  </a:txBody>
                  <a:tcPr>
                    <a:solidFill>
                      <a:srgbClr val="D9D9D9"/>
                    </a:solidFill>
                  </a:tcPr>
                </a:tc>
                <a:tc>
                  <a:txBody>
                    <a:bodyPr/>
                    <a:lstStyle/>
                    <a:p>
                      <a:endParaRPr lang="en-GB" sz="500">
                        <a:latin typeface="Arial" panose="020B0604020202020204" pitchFamily="34" charset="0"/>
                        <a:cs typeface="Arial" panose="020B0604020202020204" pitchFamily="34" charset="0"/>
                      </a:endParaRPr>
                    </a:p>
                  </a:txBody>
                  <a:tcPr>
                    <a:solidFill>
                      <a:srgbClr val="A9D18E"/>
                    </a:solidFill>
                  </a:tcPr>
                </a:tc>
                <a:tc>
                  <a:txBody>
                    <a:bodyPr/>
                    <a:lstStyle/>
                    <a:p>
                      <a:endParaRPr lang="en-GB" sz="500">
                        <a:latin typeface="Arial" panose="020B0604020202020204" pitchFamily="34" charset="0"/>
                        <a:cs typeface="Arial" panose="020B0604020202020204" pitchFamily="34" charset="0"/>
                      </a:endParaRPr>
                    </a:p>
                  </a:txBody>
                  <a:tcPr>
                    <a:solidFill>
                      <a:srgbClr val="5FBD83"/>
                    </a:solidFill>
                  </a:tcPr>
                </a:tc>
                <a:tc>
                  <a:txBody>
                    <a:bodyPr/>
                    <a:lstStyle/>
                    <a:p>
                      <a:endParaRPr lang="en-GB" sz="500">
                        <a:latin typeface="Arial" panose="020B0604020202020204" pitchFamily="34" charset="0"/>
                        <a:cs typeface="Arial" panose="020B0604020202020204" pitchFamily="34" charset="0"/>
                      </a:endParaRPr>
                    </a:p>
                  </a:txBody>
                  <a:tcPr>
                    <a:solidFill>
                      <a:srgbClr val="419999"/>
                    </a:solidFill>
                  </a:tcPr>
                </a:tc>
                <a:extLst>
                  <a:ext uri="{0D108BD9-81ED-4DB2-BD59-A6C34878D82A}">
                    <a16:rowId xmlns:a16="http://schemas.microsoft.com/office/drawing/2014/main" val="1748076384"/>
                  </a:ext>
                </a:extLst>
              </a:tr>
              <a:tr h="323580">
                <a:tc>
                  <a:txBody>
                    <a:bodyPr/>
                    <a:lstStyle/>
                    <a:p>
                      <a:pPr algn="ctr"/>
                      <a:r>
                        <a:rPr lang="en-GB" sz="700">
                          <a:latin typeface="Arial" panose="020B0604020202020204" pitchFamily="34" charset="0"/>
                          <a:cs typeface="Arial" panose="020B0604020202020204" pitchFamily="34" charset="0"/>
                        </a:rPr>
                        <a:t>Much worse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than expected</a:t>
                      </a:r>
                    </a:p>
                  </a:txBody>
                  <a:tcPr marL="0" marR="0">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worse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About </a:t>
                      </a:r>
                      <a:br>
                        <a:rPr lang="en-GB" sz="700">
                          <a:latin typeface="Arial" panose="020B0604020202020204" pitchFamily="34" charset="0"/>
                          <a:cs typeface="Arial" panose="020B0604020202020204" pitchFamily="34" charset="0"/>
                        </a:rPr>
                      </a:br>
                      <a:r>
                        <a:rPr lang="en-GB" sz="700">
                          <a:latin typeface="Arial" panose="020B0604020202020204" pitchFamily="34" charset="0"/>
                          <a:cs typeface="Arial" panose="020B0604020202020204" pitchFamily="34" charset="0"/>
                        </a:rPr>
                        <a:t>the same</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Somewhat 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a:latin typeface="Arial" panose="020B0604020202020204" pitchFamily="34" charset="0"/>
                          <a:cs typeface="Arial" panose="020B0604020202020204" pitchFamily="34" charset="0"/>
                        </a:rPr>
                        <a:t>Better than expected</a:t>
                      </a:r>
                    </a:p>
                  </a:txBody>
                  <a:tcPr marL="0" marR="0">
                    <a:lnL w="3175" cap="flat" cmpd="sng" algn="ctr">
                      <a:solidFill>
                        <a:schemeClr val="bg1">
                          <a:lumMod val="65000"/>
                        </a:schemeClr>
                      </a:solidFill>
                      <a:prstDash val="solid"/>
                      <a:round/>
                      <a:headEnd type="none" w="med" len="med"/>
                      <a:tailEnd type="none" w="med" len="med"/>
                    </a:lnL>
                    <a:lnR w="3175" cap="flat" cmpd="sng" algn="ctr">
                      <a:solidFill>
                        <a:schemeClr val="bg1">
                          <a:lumMod val="65000"/>
                        </a:schemeClr>
                      </a:solidFill>
                      <a:prstDash val="solid"/>
                      <a:round/>
                      <a:headEnd type="none" w="med" len="med"/>
                      <a:tailEnd type="none" w="med" len="med"/>
                    </a:lnR>
                    <a:noFill/>
                  </a:tcPr>
                </a:tc>
                <a:tc>
                  <a:txBody>
                    <a:bodyPr/>
                    <a:lstStyle/>
                    <a:p>
                      <a:pPr algn="ctr"/>
                      <a:r>
                        <a:rPr lang="en-GB" sz="700" dirty="0">
                          <a:latin typeface="Arial" panose="020B0604020202020204" pitchFamily="34" charset="0"/>
                          <a:cs typeface="Arial" panose="020B0604020202020204" pitchFamily="34" charset="0"/>
                        </a:rPr>
                        <a:t>Much better </a:t>
                      </a:r>
                      <a:br>
                        <a:rPr lang="en-GB" sz="700" dirty="0">
                          <a:latin typeface="Arial" panose="020B0604020202020204" pitchFamily="34" charset="0"/>
                          <a:cs typeface="Arial" panose="020B0604020202020204" pitchFamily="34" charset="0"/>
                        </a:rPr>
                      </a:br>
                      <a:r>
                        <a:rPr lang="en-GB" sz="700" dirty="0">
                          <a:latin typeface="Arial" panose="020B0604020202020204" pitchFamily="34" charset="0"/>
                          <a:cs typeface="Arial" panose="020B0604020202020204" pitchFamily="34" charset="0"/>
                        </a:rPr>
                        <a:t>than expected</a:t>
                      </a:r>
                    </a:p>
                  </a:txBody>
                  <a:tcPr marL="0" marR="0">
                    <a:lnL w="3175" cap="flat" cmpd="sng" algn="ctr">
                      <a:solidFill>
                        <a:schemeClr val="bg1">
                          <a:lumMod val="65000"/>
                        </a:schemeClr>
                      </a:solidFill>
                      <a:prstDash val="solid"/>
                      <a:round/>
                      <a:headEnd type="none" w="med" len="med"/>
                      <a:tailEnd type="none" w="med" len="med"/>
                    </a:lnL>
                    <a:noFill/>
                  </a:tcPr>
                </a:tc>
                <a:extLst>
                  <a:ext uri="{0D108BD9-81ED-4DB2-BD59-A6C34878D82A}">
                    <a16:rowId xmlns:a16="http://schemas.microsoft.com/office/drawing/2014/main" val="1350859897"/>
                  </a:ext>
                </a:extLst>
              </a:tr>
            </a:tbl>
          </a:graphicData>
        </a:graphic>
      </p:graphicFrame>
      <p:sp>
        <p:nvSpPr>
          <p:cNvPr id="22" name="TextBox 21">
            <a:extLst>
              <a:ext uri="{FF2B5EF4-FFF2-40B4-BE49-F238E27FC236}">
                <a16:creationId xmlns:a16="http://schemas.microsoft.com/office/drawing/2014/main" id="{F7DEEC1A-D06E-11AB-C35F-35F03191C39C}"/>
              </a:ext>
            </a:extLst>
          </p:cNvPr>
          <p:cNvSpPr txBox="1"/>
          <p:nvPr/>
        </p:nvSpPr>
        <p:spPr>
          <a:xfrm>
            <a:off x="132075" y="1982268"/>
            <a:ext cx="5805767" cy="461665"/>
          </a:xfrm>
          <a:prstGeom prst="rect">
            <a:avLst/>
          </a:prstGeom>
          <a:noFill/>
        </p:spPr>
        <p:txBody>
          <a:bodyPr wrap="square">
            <a:spAutoFit/>
          </a:bodyPr>
          <a:lstStyle/>
          <a:p>
            <a:r>
              <a:rPr lang="en-GB" sz="1200" dirty="0">
                <a:solidFill>
                  <a:prstClr val="black"/>
                </a:solidFill>
                <a:latin typeface="Arial" panose="020B0604020202020204" pitchFamily="34" charset="0"/>
                <a:ea typeface="+mj-ea"/>
                <a:cs typeface="+mj-cs"/>
              </a:rPr>
              <a:t>This benchmarking compares the question score for your trust against all other trusts, and the score for your trust's sites against all other sites across all trusts. </a:t>
            </a:r>
          </a:p>
        </p:txBody>
      </p:sp>
      <p:graphicFrame>
        <p:nvGraphicFramePr>
          <p:cNvPr id="2" name="Q46" descr="A bar chart showing the question scores for sites within your trust. The colour of the chart corresponds with the legend above.">
            <a:extLst>
              <a:ext uri="{FF2B5EF4-FFF2-40B4-BE49-F238E27FC236}">
                <a16:creationId xmlns:a16="http://schemas.microsoft.com/office/drawing/2014/main" id="{541830EC-4EF6-44E0-08FD-B39C09344449}"/>
              </a:ext>
            </a:extLst>
          </p:cNvPr>
          <p:cNvGraphicFramePr>
            <a:graphicFrameLocks/>
          </p:cNvGraphicFramePr>
          <p:nvPr>
            <p:extLst>
              <p:ext uri="{D42A27DB-BD31-4B8C-83A1-F6EECF244321}">
                <p14:modId xmlns:p14="http://schemas.microsoft.com/office/powerpoint/2010/main" val="1696566008"/>
              </p:ext>
            </p:extLst>
          </p:nvPr>
        </p:nvGraphicFramePr>
        <p:xfrm>
          <a:off x="0" y="2196245"/>
          <a:ext cx="6069915" cy="3375122"/>
        </p:xfrm>
        <a:graphic>
          <a:graphicData uri="http://schemas.openxmlformats.org/drawingml/2006/chart">
            <c:chart xmlns:c="http://schemas.openxmlformats.org/drawingml/2006/chart" xmlns:r="http://schemas.openxmlformats.org/officeDocument/2006/relationships" r:id="rId3"/>
          </a:graphicData>
        </a:graphic>
      </p:graphicFrame>
      <p:sp>
        <p:nvSpPr>
          <p:cNvPr id="3" name="TextBox 2">
            <a:extLst>
              <a:ext uri="{FF2B5EF4-FFF2-40B4-BE49-F238E27FC236}">
                <a16:creationId xmlns:a16="http://schemas.microsoft.com/office/drawing/2014/main" id="{651F1DC9-D165-5FE1-84F6-394FB3E8AB43}"/>
              </a:ext>
            </a:extLst>
          </p:cNvPr>
          <p:cNvSpPr txBox="1"/>
          <p:nvPr/>
        </p:nvSpPr>
        <p:spPr>
          <a:xfrm>
            <a:off x="274386" y="6188120"/>
            <a:ext cx="6134100" cy="246221"/>
          </a:xfrm>
          <a:prstGeom prst="rect">
            <a:avLst/>
          </a:prstGeom>
          <a:noFill/>
        </p:spPr>
        <p:txBody>
          <a:bodyPr wrap="square">
            <a:spAutoFit/>
          </a:bodyPr>
          <a:lstStyle/>
          <a:p>
            <a:r>
              <a:rPr lang="en-GB" sz="1000">
                <a:latin typeface="Arial" panose="020B0604020202020204" pitchFamily="34" charset="0"/>
                <a:cs typeface="Arial" panose="020B0604020202020204" pitchFamily="34" charset="0"/>
              </a:rPr>
              <a:t>Please note: the number of respondents is shown in brackets next to the site name</a:t>
            </a:r>
          </a:p>
        </p:txBody>
      </p:sp>
      <p:sp>
        <p:nvSpPr>
          <p:cNvPr id="21" name="Title 39">
            <a:extLst>
              <a:ext uri="{FF2B5EF4-FFF2-40B4-BE49-F238E27FC236}">
                <a16:creationId xmlns:a16="http://schemas.microsoft.com/office/drawing/2014/main" id="{3FFD24AB-0FD4-A275-38FD-23655CD92E29}"/>
              </a:ext>
            </a:extLst>
          </p:cNvPr>
          <p:cNvSpPr txBox="1">
            <a:spLocks/>
          </p:cNvSpPr>
          <p:nvPr/>
        </p:nvSpPr>
        <p:spPr>
          <a:xfrm>
            <a:off x="242184" y="576617"/>
            <a:ext cx="3493054" cy="338554"/>
          </a:xfrm>
          <a:prstGeom prst="rect">
            <a:avLst/>
          </a:prstGeom>
          <a:solidFill>
            <a:srgbClr val="6D276A"/>
          </a:solid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nSpc>
                <a:spcPct val="100000"/>
              </a:lnSpc>
              <a:spcBef>
                <a:spcPts val="0"/>
              </a:spcBef>
              <a:defRPr/>
            </a:pPr>
            <a:r>
              <a:rPr lang="en-GB" sz="1600" b="1" dirty="0">
                <a:solidFill>
                  <a:schemeClr val="bg1"/>
                </a:solidFill>
                <a:latin typeface="Arial" panose="020B0604020202020204" pitchFamily="34" charset="0"/>
                <a:ea typeface="+mn-ea"/>
                <a:cs typeface="Arial" panose="020B0604020202020204" pitchFamily="34" charset="0"/>
              </a:rPr>
              <a:t>Section 12. Overall experience</a:t>
            </a:r>
          </a:p>
        </p:txBody>
      </p:sp>
    </p:spTree>
    <p:extLst>
      <p:ext uri="{BB962C8B-B14F-4D97-AF65-F5344CB8AC3E}">
        <p14:creationId xmlns:p14="http://schemas.microsoft.com/office/powerpoint/2010/main" val="3867147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4D99626F-A16D-4B0B-93F5-3799E397733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75</a:t>
            </a:fld>
            <a:r>
              <a:rPr lang="en-GB" sz="900" b="1">
                <a:solidFill>
                  <a:schemeClr val="bg1"/>
                </a:solidFill>
                <a:latin typeface="Arial" panose="020B0604020202020204" pitchFamily="34" charset="0"/>
                <a:cs typeface="Arial" panose="020B0604020202020204" pitchFamily="34" charset="0"/>
              </a:rPr>
              <a:t>  </a:t>
            </a:r>
          </a:p>
        </p:txBody>
      </p:sp>
      <p:sp>
        <p:nvSpPr>
          <p:cNvPr id="5" name="Title 4">
            <a:extLst>
              <a:ext uri="{FF2B5EF4-FFF2-40B4-BE49-F238E27FC236}">
                <a16:creationId xmlns:a16="http://schemas.microsoft.com/office/drawing/2014/main" id="{9789E9F4-FC00-4497-92D6-22C0B83171E9}"/>
              </a:ext>
            </a:extLst>
          </p:cNvPr>
          <p:cNvSpPr>
            <a:spLocks noGrp="1"/>
          </p:cNvSpPr>
          <p:nvPr>
            <p:ph type="title"/>
          </p:nvPr>
        </p:nvSpPr>
        <p:spPr>
          <a:xfrm>
            <a:off x="741600" y="1286501"/>
            <a:ext cx="5154159" cy="553998"/>
          </a:xfrm>
        </p:spPr>
        <p:txBody>
          <a:bodyPr/>
          <a:lstStyle/>
          <a:p>
            <a:r>
              <a:rPr lang="en-GB" b="1" dirty="0">
                <a:cs typeface="Arial" panose="020B0604020202020204" pitchFamily="34" charset="0"/>
              </a:rPr>
              <a:t>Change over time</a:t>
            </a:r>
            <a:endParaRPr lang="en-GB" dirty="0">
              <a:cs typeface="Arial" panose="020B0604020202020204" pitchFamily="34" charset="0"/>
            </a:endParaRPr>
          </a:p>
        </p:txBody>
      </p:sp>
      <p:sp>
        <p:nvSpPr>
          <p:cNvPr id="6" name="Title 4">
            <a:extLst>
              <a:ext uri="{FF2B5EF4-FFF2-40B4-BE49-F238E27FC236}">
                <a16:creationId xmlns:a16="http://schemas.microsoft.com/office/drawing/2014/main" id="{9B630DF5-C330-4F10-9713-5B0D755D8806}"/>
              </a:ext>
            </a:extLst>
          </p:cNvPr>
          <p:cNvSpPr txBox="1">
            <a:spLocks/>
          </p:cNvSpPr>
          <p:nvPr/>
        </p:nvSpPr>
        <p:spPr>
          <a:xfrm>
            <a:off x="741600" y="1858688"/>
            <a:ext cx="11174476" cy="3712811"/>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a:lnSpc>
                <a:spcPct val="110000"/>
              </a:lnSpc>
              <a:spcBef>
                <a:spcPts val="600"/>
              </a:spcBef>
            </a:pPr>
            <a:r>
              <a:rPr lang="en-GB" sz="1800" b="1" dirty="0">
                <a:latin typeface="Arial" panose="020B0604020202020204" pitchFamily="34" charset="0"/>
                <a:cs typeface="Arial" panose="020B0604020202020204" pitchFamily="34" charset="0"/>
              </a:rPr>
              <a:t>This section includes:</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guidance on how to interpret the data for change over time</a:t>
            </a:r>
          </a:p>
          <a:p>
            <a:pPr marL="180975" indent="-180975">
              <a:lnSpc>
                <a:spcPct val="110000"/>
              </a:lnSpc>
              <a:spcBef>
                <a:spcPts val="600"/>
              </a:spcBef>
              <a:buFont typeface="Arial" panose="020B0604020202020204" pitchFamily="34" charset="0"/>
              <a:buChar char="•"/>
            </a:pPr>
            <a:r>
              <a:rPr lang="en-GB" sz="1800" dirty="0">
                <a:latin typeface="Arial" panose="020B0604020202020204" pitchFamily="34" charset="0"/>
                <a:cs typeface="Arial" panose="020B0604020202020204" pitchFamily="34" charset="0"/>
              </a:rPr>
              <a:t>your mean trust score for each evaluative question in the survey</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where comparable data is available, statistical </a:t>
            </a:r>
            <a:r>
              <a:rPr lang="en-GB" sz="1800" dirty="0">
                <a:solidFill>
                  <a:prstClr val="white"/>
                </a:solidFill>
                <a:latin typeface="Arial"/>
              </a:rPr>
              <a:t>significance testing using a two sample t-test </a:t>
            </a:r>
            <a:r>
              <a:rPr kumimoji="0" lang="en-GB" sz="1800" i="0" u="none" strike="noStrike" kern="1200" cap="none" spc="0" normalizeH="0" baseline="0" noProof="0" dirty="0">
                <a:ln>
                  <a:noFill/>
                </a:ln>
                <a:solidFill>
                  <a:prstClr val="white"/>
                </a:solidFill>
                <a:effectLst/>
                <a:uLnTx/>
                <a:uFillTx/>
                <a:latin typeface="Arial"/>
                <a:ea typeface="+mj-ea"/>
                <a:cs typeface="+mj-cs"/>
              </a:rPr>
              <a:t>has been carried out against the 2024 and 2023 survey results for each relevant question. Where a change in results is shown as ‘significant’, this indicates that this change is not due to random chance, but is likely due to some particular factor at your trust. </a:t>
            </a:r>
          </a:p>
          <a:p>
            <a:pPr marL="180975" indent="-180975">
              <a:lnSpc>
                <a:spcPct val="110000"/>
              </a:lnSpc>
              <a:spcBef>
                <a:spcPts val="600"/>
              </a:spcBef>
              <a:buFont typeface="Arial" panose="020B0604020202020204" pitchFamily="34" charset="0"/>
              <a:buChar char="•"/>
            </a:pPr>
            <a:r>
              <a:rPr kumimoji="0" lang="en-GB" sz="1800" i="0" u="none" strike="noStrike" kern="1200" cap="none" spc="0" normalizeH="0" baseline="0" noProof="0" dirty="0">
                <a:ln>
                  <a:noFill/>
                </a:ln>
                <a:solidFill>
                  <a:prstClr val="white"/>
                </a:solidFill>
                <a:effectLst/>
                <a:uLnTx/>
                <a:uFillTx/>
                <a:latin typeface="Arial"/>
                <a:ea typeface="+mj-ea"/>
                <a:cs typeface="+mj-cs"/>
              </a:rPr>
              <a:t>the following scored questions were new</a:t>
            </a:r>
            <a:r>
              <a:rPr lang="en-GB" sz="1800" dirty="0">
                <a:solidFill>
                  <a:prstClr val="white"/>
                </a:solidFill>
                <a:latin typeface="Arial"/>
              </a:rPr>
              <a:t> or </a:t>
            </a:r>
            <a:r>
              <a:rPr kumimoji="0" lang="en-GB" sz="1800" i="0" u="none" strike="noStrike" kern="1200" cap="none" spc="0" normalizeH="0" baseline="0" noProof="0" dirty="0">
                <a:ln>
                  <a:noFill/>
                </a:ln>
                <a:solidFill>
                  <a:prstClr val="white"/>
                </a:solidFill>
                <a:effectLst/>
                <a:uLnTx/>
                <a:uFillTx/>
                <a:latin typeface="Arial"/>
                <a:ea typeface="+mj-ea"/>
                <a:cs typeface="+mj-cs"/>
              </a:rPr>
              <a:t>changed for 2025 and therefore </a:t>
            </a:r>
            <a:r>
              <a:rPr lang="en-GB" sz="1800" dirty="0">
                <a:solidFill>
                  <a:prstClr val="white"/>
                </a:solidFill>
                <a:latin typeface="Arial"/>
              </a:rPr>
              <a:t>are</a:t>
            </a:r>
            <a:r>
              <a:rPr kumimoji="0" lang="en-GB" sz="1800" i="0" u="none" strike="noStrike" kern="1200" cap="none" spc="0" normalizeH="0" baseline="0" noProof="0" dirty="0">
                <a:ln>
                  <a:noFill/>
                </a:ln>
                <a:solidFill>
                  <a:prstClr val="white"/>
                </a:solidFill>
                <a:effectLst/>
                <a:uLnTx/>
                <a:uFillTx/>
                <a:latin typeface="Arial"/>
                <a:ea typeface="+mj-ea"/>
                <a:cs typeface="+mj-cs"/>
              </a:rPr>
              <a:t> not included in this section: Q28_6, Q38.</a:t>
            </a:r>
          </a:p>
          <a:p>
            <a:pPr marL="180975" indent="-180975">
              <a:lnSpc>
                <a:spcPct val="110000"/>
              </a:lnSpc>
              <a:spcBef>
                <a:spcPts val="600"/>
              </a:spcBef>
              <a:buFont typeface="Arial" panose="020B0604020202020204" pitchFamily="34" charset="0"/>
              <a:buChar char="•"/>
            </a:pPr>
            <a:r>
              <a:rPr lang="en-GB" sz="1800" dirty="0">
                <a:solidFill>
                  <a:prstClr val="white"/>
                </a:solidFill>
                <a:latin typeface="Arial"/>
              </a:rPr>
              <a:t>the following questions are non-comparable and therefore are not included in this section: Q28_1 – Q28_5, Q33.</a:t>
            </a:r>
            <a:endParaRPr kumimoji="0" lang="en-GB" sz="1800" i="0" u="none" strike="noStrike" kern="1200" cap="none" spc="0" normalizeH="0" baseline="0" noProof="0" dirty="0">
              <a:ln>
                <a:noFill/>
              </a:ln>
              <a:solidFill>
                <a:prstClr val="white"/>
              </a:solidFill>
              <a:effectLst/>
              <a:uLnTx/>
              <a:uFillTx/>
              <a:latin typeface="Arial"/>
              <a:ea typeface="+mj-ea"/>
              <a:cs typeface="+mj-cs"/>
            </a:endParaRPr>
          </a:p>
        </p:txBody>
      </p:sp>
      <p:sp>
        <p:nvSpPr>
          <p:cNvPr id="7" name="DOIDELETE" hidden="1">
            <a:extLst>
              <a:ext uri="{FF2B5EF4-FFF2-40B4-BE49-F238E27FC236}">
                <a16:creationId xmlns:a16="http://schemas.microsoft.com/office/drawing/2014/main" id="{B304072D-5B48-4F53-8446-B0D55729BFC8}"/>
              </a:ext>
            </a:extLst>
          </p:cNvPr>
          <p:cNvSpPr/>
          <p:nvPr/>
        </p:nvSpPr>
        <p:spPr>
          <a:xfrm>
            <a:off x="5298141" y="-376518"/>
            <a:ext cx="2142565" cy="31376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a:p>
        </p:txBody>
      </p:sp>
      <p:sp>
        <p:nvSpPr>
          <p:cNvPr id="3" name="TextBox 2">
            <a:extLst>
              <a:ext uri="{FF2B5EF4-FFF2-40B4-BE49-F238E27FC236}">
                <a16:creationId xmlns:a16="http://schemas.microsoft.com/office/drawing/2014/main" id="{99BF42B7-A671-4FDD-A675-17371A3E66C1}"/>
              </a:ext>
            </a:extLst>
          </p:cNvPr>
          <p:cNvSpPr txBox="1"/>
          <p:nvPr/>
        </p:nvSpPr>
        <p:spPr>
          <a:xfrm>
            <a:off x="832238" y="5571499"/>
            <a:ext cx="10993200" cy="461665"/>
          </a:xfrm>
          <a:prstGeom prst="rect">
            <a:avLst/>
          </a:prstGeom>
          <a:noFill/>
        </p:spPr>
        <p:txBody>
          <a:bodyPr wrap="square">
            <a:spAutoFit/>
          </a:bodyPr>
          <a:lstStyle/>
          <a:p>
            <a:r>
              <a:rPr lang="en-US" sz="1200" b="1" dirty="0">
                <a:solidFill>
                  <a:schemeClr val="bg1"/>
                </a:solidFill>
                <a:latin typeface="Arial" panose="020B0604020202020204" pitchFamily="34" charset="0"/>
                <a:cs typeface="Arial" panose="020B0604020202020204" pitchFamily="34" charset="0"/>
              </a:rPr>
              <a:t>Please note</a:t>
            </a:r>
            <a:r>
              <a:rPr lang="en-US" sz="1200" dirty="0">
                <a:solidFill>
                  <a:schemeClr val="bg1"/>
                </a:solidFill>
                <a:latin typeface="Arial" panose="020B0604020202020204" pitchFamily="34" charset="0"/>
                <a:cs typeface="Arial" panose="020B0604020202020204" pitchFamily="34" charset="0"/>
              </a:rPr>
              <a:t>: If data is missing for a survey year, this is due to a low number of responses, or because the trust data was not included in the survey that year, due to sampling errors or ineligibility.</a:t>
            </a:r>
            <a:endParaRPr lang="en-GB" sz="1200"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0749009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2">
            <a:extLst>
              <a:ext uri="{FF2B5EF4-FFF2-40B4-BE49-F238E27FC236}">
                <a16:creationId xmlns:a16="http://schemas.microsoft.com/office/drawing/2014/main" id="{2BB9F479-006E-A6CC-FD80-5BCCCB20E6A8}"/>
              </a:ext>
            </a:extLst>
          </p:cNvPr>
          <p:cNvSpPr>
            <a:spLocks noGrp="1"/>
          </p:cNvSpPr>
          <p:nvPr>
            <p:ph type="title"/>
          </p:nvPr>
        </p:nvSpPr>
        <p:spPr>
          <a:xfrm>
            <a:off x="380214" y="494396"/>
            <a:ext cx="11417697" cy="654856"/>
          </a:xfrm>
        </p:spPr>
        <p:txBody>
          <a:bodyPr/>
          <a:lstStyle/>
          <a:p>
            <a:r>
              <a:rPr lang="en-GB" dirty="0"/>
              <a:t>How to interpret change over time in this report</a:t>
            </a:r>
          </a:p>
        </p:txBody>
      </p:sp>
      <p:sp>
        <p:nvSpPr>
          <p:cNvPr id="8" name="Rectangle 7">
            <a:extLst>
              <a:ext uri="{FF2B5EF4-FFF2-40B4-BE49-F238E27FC236}">
                <a16:creationId xmlns:a16="http://schemas.microsoft.com/office/drawing/2014/main" id="{F3E21AF6-5DFB-2821-BD92-025B014F0604}"/>
              </a:ext>
            </a:extLst>
          </p:cNvPr>
          <p:cNvSpPr/>
          <p:nvPr/>
        </p:nvSpPr>
        <p:spPr>
          <a:xfrm>
            <a:off x="419970" y="1268520"/>
            <a:ext cx="5254032" cy="3724096"/>
          </a:xfrm>
          <a:prstGeom prst="rect">
            <a:avLst/>
          </a:prstGeom>
        </p:spPr>
        <p:txBody>
          <a:bodyPr wrap="square">
            <a:spAutoFit/>
          </a:bodyPr>
          <a:lstStyle/>
          <a:p>
            <a:pPr>
              <a:spcBef>
                <a:spcPts val="600"/>
              </a:spcBef>
              <a:spcAft>
                <a:spcPts val="600"/>
              </a:spcAft>
            </a:pPr>
            <a:r>
              <a:rPr lang="en-GB" sz="1200" dirty="0">
                <a:latin typeface="Arial" panose="020B0604020202020204" pitchFamily="34" charset="0"/>
                <a:cs typeface="Arial" panose="020B0604020202020204" pitchFamily="34" charset="0"/>
              </a:rPr>
              <a:t>The charts in the ‘change over time’ section show how your trust scored in each Inpatient survey iteration. Where available, trend data from 2020 to 2025 is shown. If a question only has one data point, this question is not shown. Questions that are not historically comparable, are also not shown.</a:t>
            </a:r>
          </a:p>
          <a:p>
            <a:pPr>
              <a:spcBef>
                <a:spcPts val="600"/>
              </a:spcBef>
              <a:spcAft>
                <a:spcPts val="600"/>
              </a:spcAft>
            </a:pPr>
            <a:r>
              <a:rPr lang="en-US" sz="1200" dirty="0">
                <a:latin typeface="Arial" panose="020B0604020202020204" pitchFamily="34" charset="0"/>
                <a:cs typeface="Arial" panose="020B0604020202020204" pitchFamily="34" charset="0"/>
              </a:rPr>
              <a:t>Each question is displayed in a line chart. These charts show your trust mean score for each survey year (blue line). The national average is also shown across survey years, this is the average score for that question across all </a:t>
            </a:r>
            <a:r>
              <a:rPr lang="en-GB" sz="1200" dirty="0">
                <a:latin typeface="Arial" panose="020B0604020202020204" pitchFamily="34" charset="0"/>
                <a:cs typeface="Arial" panose="020B0604020202020204" pitchFamily="34" charset="0"/>
              </a:rPr>
              <a:t>NHS trusts with Adult Inpatient services </a:t>
            </a:r>
            <a:r>
              <a:rPr lang="en-US" sz="1200" dirty="0">
                <a:latin typeface="Arial" panose="020B0604020202020204" pitchFamily="34" charset="0"/>
                <a:cs typeface="Arial" panose="020B0604020202020204" pitchFamily="34" charset="0"/>
              </a:rPr>
              <a:t>in England (green line). This enables you to see how your trust compares to the national average. If there is data missing for a survey year, this may be due to either a low number of responses, because the trust was not included in the survey that year, sampling errors or ineligibility.</a:t>
            </a:r>
          </a:p>
          <a:p>
            <a:pPr>
              <a:spcBef>
                <a:spcPts val="600"/>
              </a:spcBef>
              <a:spcAft>
                <a:spcPts val="600"/>
              </a:spcAft>
            </a:pPr>
            <a:r>
              <a:rPr lang="en-US" sz="1200" dirty="0">
                <a:latin typeface="Arial" panose="020B0604020202020204" pitchFamily="34" charset="0"/>
                <a:cs typeface="Arial" panose="020B0604020202020204" pitchFamily="34" charset="0"/>
              </a:rPr>
              <a:t>Statistically significant changes are also displayed in tables underneath the charts, showing significant differences between this year (2025) and the previous years (2024 and 2023). Two sample t-tests with a 95% significance level were used to compare data between 2025 and 2024, and 2024 and 2022. A statistically significant difference means it is unlikely that we would have obtained this result if there was no real difference. </a:t>
            </a:r>
          </a:p>
        </p:txBody>
      </p:sp>
      <p:sp>
        <p:nvSpPr>
          <p:cNvPr id="9" name="Rectangle 8" descr="Border box" title="Decorative">
            <a:extLst>
              <a:ext uri="{FF2B5EF4-FFF2-40B4-BE49-F238E27FC236}">
                <a16:creationId xmlns:a16="http://schemas.microsoft.com/office/drawing/2014/main" id="{FC6839FD-709F-70A7-C39E-736CC04AB6FE}"/>
              </a:ext>
              <a:ext uri="{C183D7F6-B498-43B3-948B-1728B52AA6E4}">
                <adec:decorative xmlns:adec="http://schemas.microsoft.com/office/drawing/2017/decorative" val="1"/>
              </a:ext>
            </a:extLst>
          </p:cNvPr>
          <p:cNvSpPr/>
          <p:nvPr/>
        </p:nvSpPr>
        <p:spPr>
          <a:xfrm>
            <a:off x="6695373" y="1355790"/>
            <a:ext cx="4717032" cy="4118336"/>
          </a:xfrm>
          <a:prstGeom prst="rect">
            <a:avLst/>
          </a:prstGeom>
          <a:noFill/>
          <a:ln w="19050">
            <a:solidFill>
              <a:srgbClr val="404B5B"/>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1400" b="0" i="0" u="none" strike="noStrike" kern="1200" cap="none" spc="0" normalizeH="0" baseline="0" noProof="0" dirty="0">
              <a:ln>
                <a:noFill/>
              </a:ln>
              <a:solidFill>
                <a:prstClr val="black"/>
              </a:solidFill>
              <a:effectLst/>
              <a:uLnTx/>
              <a:uFillTx/>
              <a:latin typeface="Arial"/>
              <a:ea typeface="+mn-ea"/>
              <a:cs typeface="+mn-cs"/>
            </a:endParaRPr>
          </a:p>
        </p:txBody>
      </p:sp>
      <p:pic>
        <p:nvPicPr>
          <p:cNvPr id="3" name="Picture 2">
            <a:extLst>
              <a:ext uri="{FF2B5EF4-FFF2-40B4-BE49-F238E27FC236}">
                <a16:creationId xmlns:a16="http://schemas.microsoft.com/office/drawing/2014/main" id="{A77BFC93-84C8-033B-004D-9F8CCCB734A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139269" y="1550284"/>
            <a:ext cx="3829240" cy="3729347"/>
          </a:xfrm>
          <a:prstGeom prst="rect">
            <a:avLst/>
          </a:prstGeom>
        </p:spPr>
      </p:pic>
    </p:spTree>
    <p:extLst>
      <p:ext uri="{BB962C8B-B14F-4D97-AF65-F5344CB8AC3E}">
        <p14:creationId xmlns:p14="http://schemas.microsoft.com/office/powerpoint/2010/main" val="254543977"/>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072543-C04C-F1D9-F054-EE5F7AE34983}"/>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FE5B0F6C-11B9-87D5-AED9-A10EFF2EF525}"/>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65FE3BC2-EFA7-691C-0C6D-C24FA4C94AC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CB96003-D129-9F8C-7EC5-18B28902EEB9}"/>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_c" descr="Trust mean score trend data for Q7, plotted against the national average. ">
            <a:extLst>
              <a:ext uri="{FF2B5EF4-FFF2-40B4-BE49-F238E27FC236}">
                <a16:creationId xmlns:a16="http://schemas.microsoft.com/office/drawing/2014/main" id="{5C9A94F8-FE9A-072A-B3E5-7010D2B95DC6}"/>
              </a:ext>
            </a:extLst>
          </p:cNvPr>
          <p:cNvGraphicFramePr/>
          <p:nvPr>
            <p:extLst>
              <p:ext uri="{D42A27DB-BD31-4B8C-83A1-F6EECF244321}">
                <p14:modId xmlns:p14="http://schemas.microsoft.com/office/powerpoint/2010/main" val="2602504915"/>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_sig" descr="Significant changes 2021 vs 2020&#10;Significant changes 2021 vs 2019" title="Significant changes">
            <a:extLst>
              <a:ext uri="{FF2B5EF4-FFF2-40B4-BE49-F238E27FC236}">
                <a16:creationId xmlns:a16="http://schemas.microsoft.com/office/drawing/2014/main" id="{2FBEE5D6-5CB2-E380-2B53-5B818E672BB4}"/>
              </a:ext>
            </a:extLst>
          </p:cNvPr>
          <p:cNvGraphicFramePr>
            <a:graphicFrameLocks noGrp="1"/>
          </p:cNvGraphicFramePr>
          <p:nvPr>
            <p:extLst>
              <p:ext uri="{D42A27DB-BD31-4B8C-83A1-F6EECF244321}">
                <p14:modId xmlns:p14="http://schemas.microsoft.com/office/powerpoint/2010/main" val="3406812506"/>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2_t">
            <a:extLst>
              <a:ext uri="{FF2B5EF4-FFF2-40B4-BE49-F238E27FC236}">
                <a16:creationId xmlns:a16="http://schemas.microsoft.com/office/drawing/2014/main" id="{C7291930-49DC-0BBE-3D32-E64075C0206D}"/>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 Respondents who stated that they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105</a:t>
            </a:r>
            <a:endParaRPr lang="en-GB" sz="900" dirty="0">
              <a:solidFill>
                <a:srgbClr val="595959"/>
              </a:solidFill>
              <a:latin typeface="Arial" panose="020B0604020202020204" pitchFamily="34" charset="0"/>
              <a:cs typeface="Arial" panose="020B0604020202020204" pitchFamily="34" charset="0"/>
            </a:endParaRPr>
          </a:p>
        </p:txBody>
      </p:sp>
      <p:sp>
        <p:nvSpPr>
          <p:cNvPr id="6" name="Q4_t">
            <a:extLst>
              <a:ext uri="{FF2B5EF4-FFF2-40B4-BE49-F238E27FC236}">
                <a16:creationId xmlns:a16="http://schemas.microsoft.com/office/drawing/2014/main" id="{36EF08ED-47F8-978E-EA72-5EF3F10F1C7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whose most recent hospital admission was waiting list or planned in advance.</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126;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105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4_sig" descr="Significant changes 2021 vs 2020&#10;Significant changes 2021 vs 2019" title="Significant changes">
            <a:extLst>
              <a:ext uri="{FF2B5EF4-FFF2-40B4-BE49-F238E27FC236}">
                <a16:creationId xmlns:a16="http://schemas.microsoft.com/office/drawing/2014/main" id="{B09B6B06-AE69-7394-383A-6855FE83656B}"/>
              </a:ext>
            </a:extLst>
          </p:cNvPr>
          <p:cNvGraphicFramePr>
            <a:graphicFrameLocks noGrp="1"/>
          </p:cNvGraphicFramePr>
          <p:nvPr>
            <p:extLst>
              <p:ext uri="{D42A27DB-BD31-4B8C-83A1-F6EECF244321}">
                <p14:modId xmlns:p14="http://schemas.microsoft.com/office/powerpoint/2010/main" val="1064070901"/>
              </p:ext>
            </p:extLst>
          </p:nvPr>
        </p:nvGraphicFramePr>
        <p:xfrm>
          <a:off x="6898137"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2" name="Q4_c" descr="Trust mean score trend data for Q7, plotted against the national average. ">
            <a:extLst>
              <a:ext uri="{FF2B5EF4-FFF2-40B4-BE49-F238E27FC236}">
                <a16:creationId xmlns:a16="http://schemas.microsoft.com/office/drawing/2014/main" id="{B79A253F-8EEC-1347-05E9-A936A7F6AA22}"/>
              </a:ext>
            </a:extLst>
          </p:cNvPr>
          <p:cNvGraphicFramePr/>
          <p:nvPr>
            <p:extLst>
              <p:ext uri="{D42A27DB-BD31-4B8C-83A1-F6EECF244321}">
                <p14:modId xmlns:p14="http://schemas.microsoft.com/office/powerpoint/2010/main" val="640219554"/>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2261373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18E11E-606A-3B21-CD4D-B78A2FB5953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F523D22-5D2C-FD98-F385-030D0D0BDCA4}"/>
              </a:ext>
            </a:extLst>
          </p:cNvPr>
          <p:cNvSpPr>
            <a:spLocks noGrp="1"/>
          </p:cNvSpPr>
          <p:nvPr>
            <p:ph type="title"/>
          </p:nvPr>
        </p:nvSpPr>
        <p:spPr/>
        <p:txBody>
          <a:bodyPr>
            <a:normAutofit/>
          </a:bodyPr>
          <a:lstStyle/>
          <a:p>
            <a:r>
              <a:rPr lang="en-GB" dirty="0"/>
              <a:t>Section 1. Admission to hospital</a:t>
            </a:r>
          </a:p>
        </p:txBody>
      </p:sp>
      <p:sp>
        <p:nvSpPr>
          <p:cNvPr id="45" name="Slide Number Placeholder 1">
            <a:extLst>
              <a:ext uri="{FF2B5EF4-FFF2-40B4-BE49-F238E27FC236}">
                <a16:creationId xmlns:a16="http://schemas.microsoft.com/office/drawing/2014/main" id="{05C11F24-7D97-7390-9380-38279155F10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B9E62F2E-3668-A5D9-4991-082B3600309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5_c" descr="Trust mean score trend data for Q7, plotted against the national average. ">
            <a:extLst>
              <a:ext uri="{FF2B5EF4-FFF2-40B4-BE49-F238E27FC236}">
                <a16:creationId xmlns:a16="http://schemas.microsoft.com/office/drawing/2014/main" id="{2512733E-0811-E6F6-3D58-AC5D2C113E4F}"/>
              </a:ext>
            </a:extLst>
          </p:cNvPr>
          <p:cNvGraphicFramePr/>
          <p:nvPr>
            <p:extLst>
              <p:ext uri="{D42A27DB-BD31-4B8C-83A1-F6EECF244321}">
                <p14:modId xmlns:p14="http://schemas.microsoft.com/office/powerpoint/2010/main" val="419825432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5_sig" descr="Significant changes 2021 vs 2020&#10;Significant changes 2021 vs 2019" title="Significant changes">
            <a:extLst>
              <a:ext uri="{FF2B5EF4-FFF2-40B4-BE49-F238E27FC236}">
                <a16:creationId xmlns:a16="http://schemas.microsoft.com/office/drawing/2014/main" id="{39130D51-C4C3-0184-7FF0-F36B0B408DA2}"/>
              </a:ext>
            </a:extLst>
          </p:cNvPr>
          <p:cNvGraphicFramePr>
            <a:graphicFrameLocks noGrp="1"/>
          </p:cNvGraphicFramePr>
          <p:nvPr>
            <p:extLst>
              <p:ext uri="{D42A27DB-BD31-4B8C-83A1-F6EECF244321}">
                <p14:modId xmlns:p14="http://schemas.microsoft.com/office/powerpoint/2010/main" val="1879283696"/>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5_t">
            <a:extLst>
              <a:ext uri="{FF2B5EF4-FFF2-40B4-BE49-F238E27FC236}">
                <a16:creationId xmlns:a16="http://schemas.microsoft.com/office/drawing/2014/main" id="{EB7C7034-8AF8-246F-7A8A-861E67C260DF}"/>
              </a:ext>
            </a:extLst>
          </p:cNvPr>
          <p:cNvSpPr/>
          <p:nvPr/>
        </p:nvSpPr>
        <p:spPr>
          <a:xfrm>
            <a:off x="1050552" y="5834074"/>
            <a:ext cx="4731123" cy="784830"/>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455</a:t>
            </a:r>
            <a:endParaRPr lang="en-GB" sz="900" dirty="0">
              <a:solidFill>
                <a:srgbClr val="595959"/>
              </a:solidFill>
              <a:latin typeface="Arial" panose="020B0604020202020204" pitchFamily="34" charset="0"/>
              <a:cs typeface="Arial" panose="020B0604020202020204" pitchFamily="34" charset="0"/>
            </a:endParaRPr>
          </a:p>
          <a:p>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75892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3FFC9D-F5CD-989D-2B52-F91DB58D27FE}"/>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7787D09C-F192-F63A-2E3D-5B5DDEEA3820}"/>
              </a:ext>
            </a:extLst>
          </p:cNvPr>
          <p:cNvSpPr>
            <a:spLocks noGrp="1"/>
          </p:cNvSpPr>
          <p:nvPr>
            <p:ph type="title"/>
          </p:nvPr>
        </p:nvSpPr>
        <p:spPr/>
        <p:txBody>
          <a:bodyPr>
            <a:normAutofit/>
          </a:bodyPr>
          <a:lstStyle/>
          <a:p>
            <a:r>
              <a:rPr lang="en-GB" dirty="0"/>
              <a:t>Section 2. The hospital and ward</a:t>
            </a:r>
          </a:p>
        </p:txBody>
      </p:sp>
      <p:sp>
        <p:nvSpPr>
          <p:cNvPr id="45" name="Slide Number Placeholder 1">
            <a:extLst>
              <a:ext uri="{FF2B5EF4-FFF2-40B4-BE49-F238E27FC236}">
                <a16:creationId xmlns:a16="http://schemas.microsoft.com/office/drawing/2014/main" id="{8732D8C7-BA08-2E42-7A62-E63357C502AA}"/>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79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6BFBA600-F7F5-592C-2FB6-C9099984962F}"/>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1_c" descr="Trust mean score trend data for Q7, plotted against the national average. ">
            <a:extLst>
              <a:ext uri="{FF2B5EF4-FFF2-40B4-BE49-F238E27FC236}">
                <a16:creationId xmlns:a16="http://schemas.microsoft.com/office/drawing/2014/main" id="{57CD25C6-747C-BA12-24DD-576A95324CD4}"/>
              </a:ext>
            </a:extLst>
          </p:cNvPr>
          <p:cNvGraphicFramePr/>
          <p:nvPr>
            <p:extLst>
              <p:ext uri="{D42A27DB-BD31-4B8C-83A1-F6EECF244321}">
                <p14:modId xmlns:p14="http://schemas.microsoft.com/office/powerpoint/2010/main" val="47962439"/>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7_1_sig" descr="Significant changes 2021 vs 2020&#10;Significant changes 2021 vs 2019" title="Significant changes">
            <a:extLst>
              <a:ext uri="{FF2B5EF4-FFF2-40B4-BE49-F238E27FC236}">
                <a16:creationId xmlns:a16="http://schemas.microsoft.com/office/drawing/2014/main" id="{322418B4-B44A-89F9-42C4-0D5302EC149A}"/>
              </a:ext>
            </a:extLst>
          </p:cNvPr>
          <p:cNvGraphicFramePr>
            <a:graphicFrameLocks noGrp="1"/>
          </p:cNvGraphicFramePr>
          <p:nvPr>
            <p:extLst>
              <p:ext uri="{D42A27DB-BD31-4B8C-83A1-F6EECF244321}">
                <p14:modId xmlns:p14="http://schemas.microsoft.com/office/powerpoint/2010/main" val="401586419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sp>
        <p:nvSpPr>
          <p:cNvPr id="3" name="Q7_1_t">
            <a:extLst>
              <a:ext uri="{FF2B5EF4-FFF2-40B4-BE49-F238E27FC236}">
                <a16:creationId xmlns:a16="http://schemas.microsoft.com/office/drawing/2014/main" id="{E96398D4-1B3D-6858-CABB-A06E858E2F5F}"/>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sp>
        <p:nvSpPr>
          <p:cNvPr id="6" name="Q7_2_t">
            <a:extLst>
              <a:ext uri="{FF2B5EF4-FFF2-40B4-BE49-F238E27FC236}">
                <a16:creationId xmlns:a16="http://schemas.microsoft.com/office/drawing/2014/main" id="{3FE283FB-1D6F-AA52-BE6D-B4C1569556E1}"/>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7_2_c" descr="Trust mean score trend data for Q7, plotted against the national average. ">
            <a:extLst>
              <a:ext uri="{FF2B5EF4-FFF2-40B4-BE49-F238E27FC236}">
                <a16:creationId xmlns:a16="http://schemas.microsoft.com/office/drawing/2014/main" id="{2F2C86FD-DA9E-5399-8695-D222407C65C5}"/>
              </a:ext>
            </a:extLst>
          </p:cNvPr>
          <p:cNvGraphicFramePr/>
          <p:nvPr>
            <p:extLst>
              <p:ext uri="{D42A27DB-BD31-4B8C-83A1-F6EECF244321}">
                <p14:modId xmlns:p14="http://schemas.microsoft.com/office/powerpoint/2010/main" val="1535308290"/>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2_sig" descr="Significant changes 2021 vs 2020&#10;Significant changes 2021 vs 2019" title="Significant changes">
            <a:extLst>
              <a:ext uri="{FF2B5EF4-FFF2-40B4-BE49-F238E27FC236}">
                <a16:creationId xmlns:a16="http://schemas.microsoft.com/office/drawing/2014/main" id="{84525D88-6E19-E6D1-E7C5-CDA5ED6DF3B5}"/>
              </a:ext>
            </a:extLst>
          </p:cNvPr>
          <p:cNvGraphicFramePr>
            <a:graphicFrameLocks noGrp="1"/>
          </p:cNvGraphicFramePr>
          <p:nvPr>
            <p:extLst>
              <p:ext uri="{D42A27DB-BD31-4B8C-83A1-F6EECF244321}">
                <p14:modId xmlns:p14="http://schemas.microsoft.com/office/powerpoint/2010/main" val="3660195196"/>
              </p:ext>
            </p:extLst>
          </p:nvPr>
        </p:nvGraphicFramePr>
        <p:xfrm>
          <a:off x="688157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Tree>
    <p:extLst>
      <p:ext uri="{BB962C8B-B14F-4D97-AF65-F5344CB8AC3E}">
        <p14:creationId xmlns:p14="http://schemas.microsoft.com/office/powerpoint/2010/main" val="584199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1131EF-C3D3-AB91-F483-58C3593679EA}"/>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3069C15-F10C-C1F5-FD71-E3DBA4197CA5}"/>
              </a:ext>
            </a:extLst>
          </p:cNvPr>
          <p:cNvSpPr>
            <a:spLocks noGrp="1"/>
          </p:cNvSpPr>
          <p:nvPr>
            <p:ph type="title"/>
          </p:nvPr>
        </p:nvSpPr>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3C757479-75AC-02D8-732F-2490E587134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0B10933C-F75D-2303-E0E5-B941AA162C6B}"/>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4_c" descr="Trust mean score trend data for Q7, plotted against the national average. ">
            <a:extLst>
              <a:ext uri="{FF2B5EF4-FFF2-40B4-BE49-F238E27FC236}">
                <a16:creationId xmlns:a16="http://schemas.microsoft.com/office/drawing/2014/main" id="{8A69401C-B759-2D9C-2A46-BE9406D3180F}"/>
              </a:ext>
            </a:extLst>
          </p:cNvPr>
          <p:cNvGraphicFramePr/>
          <p:nvPr>
            <p:extLst>
              <p:ext uri="{D42A27DB-BD31-4B8C-83A1-F6EECF244321}">
                <p14:modId xmlns:p14="http://schemas.microsoft.com/office/powerpoint/2010/main" val="23230977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6_c" descr="Trust mean score trend data for Q7, plotted against the national average. ">
            <a:extLst>
              <a:ext uri="{FF2B5EF4-FFF2-40B4-BE49-F238E27FC236}">
                <a16:creationId xmlns:a16="http://schemas.microsoft.com/office/drawing/2014/main" id="{43CC3CBC-6C47-C322-BCAB-3B93014CB980}"/>
              </a:ext>
            </a:extLst>
          </p:cNvPr>
          <p:cNvGraphicFramePr/>
          <p:nvPr>
            <p:extLst>
              <p:ext uri="{D42A27DB-BD31-4B8C-83A1-F6EECF244321}">
                <p14:modId xmlns:p14="http://schemas.microsoft.com/office/powerpoint/2010/main" val="1711541809"/>
              </p:ext>
            </p:extLst>
          </p:nvPr>
        </p:nvGraphicFramePr>
        <p:xfrm>
          <a:off x="6129423" y="1391397"/>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Q7_4_sig" descr="Significant changes 2021 vs 2020&#10;Significant changes 2021 vs 2019" title="Significant changes">
            <a:extLst>
              <a:ext uri="{FF2B5EF4-FFF2-40B4-BE49-F238E27FC236}">
                <a16:creationId xmlns:a16="http://schemas.microsoft.com/office/drawing/2014/main" id="{F0125DDA-95EC-82C3-AB99-842C3AEB92D9}"/>
              </a:ext>
            </a:extLst>
          </p:cNvPr>
          <p:cNvGraphicFramePr>
            <a:graphicFrameLocks noGrp="1"/>
          </p:cNvGraphicFramePr>
          <p:nvPr>
            <p:extLst>
              <p:ext uri="{D42A27DB-BD31-4B8C-83A1-F6EECF244321}">
                <p14:modId xmlns:p14="http://schemas.microsoft.com/office/powerpoint/2010/main" val="38034836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596413598"/>
                  </a:ext>
                </a:extLst>
              </a:tr>
            </a:tbl>
          </a:graphicData>
        </a:graphic>
      </p:graphicFrame>
      <p:graphicFrame>
        <p:nvGraphicFramePr>
          <p:cNvPr id="9" name="Q7_6_sig" descr="Significant changes 2021 vs 2020&#10;Significant changes 2021 vs 2019" title="Significant changes">
            <a:extLst>
              <a:ext uri="{FF2B5EF4-FFF2-40B4-BE49-F238E27FC236}">
                <a16:creationId xmlns:a16="http://schemas.microsoft.com/office/drawing/2014/main" id="{9A4AB432-F3F2-9F06-86A1-3C3A30139B92}"/>
              </a:ext>
            </a:extLst>
          </p:cNvPr>
          <p:cNvGraphicFramePr>
            <a:graphicFrameLocks noGrp="1"/>
          </p:cNvGraphicFramePr>
          <p:nvPr>
            <p:extLst>
              <p:ext uri="{D42A27DB-BD31-4B8C-83A1-F6EECF244321}">
                <p14:modId xmlns:p14="http://schemas.microsoft.com/office/powerpoint/2010/main" val="4050476042"/>
              </p:ext>
            </p:extLst>
          </p:nvPr>
        </p:nvGraphicFramePr>
        <p:xfrm>
          <a:off x="6898137"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4103686823"/>
                  </a:ext>
                </a:extLst>
              </a:tr>
            </a:tbl>
          </a:graphicData>
        </a:graphic>
      </p:graphicFrame>
      <p:sp>
        <p:nvSpPr>
          <p:cNvPr id="10" name="Q7_4_t">
            <a:extLst>
              <a:ext uri="{FF2B5EF4-FFF2-40B4-BE49-F238E27FC236}">
                <a16:creationId xmlns:a16="http://schemas.microsoft.com/office/drawing/2014/main" id="{7EA8049C-F569-D8D6-1AD0-CE8D0767DCB7}"/>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sp>
        <p:nvSpPr>
          <p:cNvPr id="11" name="Q7_6_t">
            <a:extLst>
              <a:ext uri="{FF2B5EF4-FFF2-40B4-BE49-F238E27FC236}">
                <a16:creationId xmlns:a16="http://schemas.microsoft.com/office/drawing/2014/main" id="{7D92DB67-9AC0-3092-2469-6B31068913B6}"/>
              </a:ext>
            </a:extLst>
          </p:cNvPr>
          <p:cNvSpPr/>
          <p:nvPr/>
        </p:nvSpPr>
        <p:spPr>
          <a:xfrm>
            <a:off x="6792261"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280147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19E204-7980-4AF8-608E-956AA6E624FD}"/>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92605691-39CC-6B29-558C-14F6E77DE312}"/>
              </a:ext>
            </a:extLst>
          </p:cNvPr>
          <p:cNvSpPr>
            <a:spLocks noGrp="1"/>
          </p:cNvSpPr>
          <p:nvPr>
            <p:ph type="title"/>
          </p:nvPr>
        </p:nvSpPr>
        <p:spPr>
          <a:noFill/>
        </p:spPr>
        <p:txBody>
          <a:bodyPr>
            <a:normAutofit/>
          </a:bodyPr>
          <a:lstStyle/>
          <a:p>
            <a:r>
              <a:rPr lang="en-GB" dirty="0"/>
              <a:t>Section 2. The hospital and ward (continued)</a:t>
            </a:r>
          </a:p>
        </p:txBody>
      </p:sp>
      <p:sp>
        <p:nvSpPr>
          <p:cNvPr id="45" name="Slide Number Placeholder 1">
            <a:extLst>
              <a:ext uri="{FF2B5EF4-FFF2-40B4-BE49-F238E27FC236}">
                <a16:creationId xmlns:a16="http://schemas.microsoft.com/office/drawing/2014/main" id="{1B351F39-1B2F-A96B-C6FC-1BE5EC0AC21D}"/>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FBCF8164-1069-4BC0-9C65-E9F39BA70018}"/>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7_8_c" descr="Trust mean score trend data for Q7, plotted against the national average. ">
            <a:extLst>
              <a:ext uri="{FF2B5EF4-FFF2-40B4-BE49-F238E27FC236}">
                <a16:creationId xmlns:a16="http://schemas.microsoft.com/office/drawing/2014/main" id="{68097693-6A09-80BD-B6EE-24CD7B32270E}"/>
              </a:ext>
            </a:extLst>
          </p:cNvPr>
          <p:cNvGraphicFramePr/>
          <p:nvPr>
            <p:extLst>
              <p:ext uri="{D42A27DB-BD31-4B8C-83A1-F6EECF244321}">
                <p14:modId xmlns:p14="http://schemas.microsoft.com/office/powerpoint/2010/main" val="133408300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2" name="Q7_8_sig" descr="Significant changes 2021 vs 2020&#10;Significant changes 2021 vs 2019" title="Significant changes">
            <a:extLst>
              <a:ext uri="{FF2B5EF4-FFF2-40B4-BE49-F238E27FC236}">
                <a16:creationId xmlns:a16="http://schemas.microsoft.com/office/drawing/2014/main" id="{F0862D79-7A78-7534-1620-E3ADAF82A686}"/>
              </a:ext>
            </a:extLst>
          </p:cNvPr>
          <p:cNvGraphicFramePr>
            <a:graphicFrameLocks noGrp="1"/>
          </p:cNvGraphicFramePr>
          <p:nvPr>
            <p:extLst>
              <p:ext uri="{D42A27DB-BD31-4B8C-83A1-F6EECF244321}">
                <p14:modId xmlns:p14="http://schemas.microsoft.com/office/powerpoint/2010/main" val="32086675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
        <p:nvSpPr>
          <p:cNvPr id="8" name="Q7_8_t">
            <a:extLst>
              <a:ext uri="{FF2B5EF4-FFF2-40B4-BE49-F238E27FC236}">
                <a16:creationId xmlns:a16="http://schemas.microsoft.com/office/drawing/2014/main" id="{44ADEEF4-20EB-F872-31F4-F01CAF9D9050}"/>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sp>
        <p:nvSpPr>
          <p:cNvPr id="10" name="Q8_t">
            <a:extLst>
              <a:ext uri="{FF2B5EF4-FFF2-40B4-BE49-F238E27FC236}">
                <a16:creationId xmlns:a16="http://schemas.microsoft.com/office/drawing/2014/main" id="{66B60BBE-4D69-9D5B-F8E9-616B9BB596C8}"/>
              </a:ext>
            </a:extLst>
          </p:cNvPr>
          <p:cNvSpPr/>
          <p:nvPr/>
        </p:nvSpPr>
        <p:spPr>
          <a:xfrm>
            <a:off x="6692606" y="5834074"/>
            <a:ext cx="4665814"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8_c" descr="Trust mean score trend data for Q7, plotted against the national average. ">
            <a:extLst>
              <a:ext uri="{FF2B5EF4-FFF2-40B4-BE49-F238E27FC236}">
                <a16:creationId xmlns:a16="http://schemas.microsoft.com/office/drawing/2014/main" id="{BADE0D80-6AB5-49C4-346A-514CFB8877B3}"/>
              </a:ext>
            </a:extLst>
          </p:cNvPr>
          <p:cNvGraphicFramePr/>
          <p:nvPr>
            <p:extLst>
              <p:ext uri="{D42A27DB-BD31-4B8C-83A1-F6EECF244321}">
                <p14:modId xmlns:p14="http://schemas.microsoft.com/office/powerpoint/2010/main" val="743493217"/>
              </p:ext>
            </p:extLst>
          </p:nvPr>
        </p:nvGraphicFramePr>
        <p:xfrm>
          <a:off x="6052987" y="1407062"/>
          <a:ext cx="5670617" cy="381600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3" name="Q8_sig" descr="Significant changes 2021 vs 2020&#10;Significant changes 2021 vs 2019" title="Significant changes">
            <a:extLst>
              <a:ext uri="{FF2B5EF4-FFF2-40B4-BE49-F238E27FC236}">
                <a16:creationId xmlns:a16="http://schemas.microsoft.com/office/drawing/2014/main" id="{F27F2A6C-C7CC-E0A6-3136-A235839D92BC}"/>
              </a:ext>
            </a:extLst>
          </p:cNvPr>
          <p:cNvGraphicFramePr>
            <a:graphicFrameLocks noGrp="1"/>
          </p:cNvGraphicFramePr>
          <p:nvPr>
            <p:extLst>
              <p:ext uri="{D42A27DB-BD31-4B8C-83A1-F6EECF244321}">
                <p14:modId xmlns:p14="http://schemas.microsoft.com/office/powerpoint/2010/main" val="1563340930"/>
              </p:ext>
            </p:extLst>
          </p:nvPr>
        </p:nvGraphicFramePr>
        <p:xfrm>
          <a:off x="681801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err="1">
                          <a:solidFill>
                            <a:srgbClr val="000000"/>
                          </a:solidFill>
                          <a:effectLst/>
                          <a:latin typeface="Arial" panose="020B0604020202020204" pitchFamily="34" charset="0"/>
                          <a:cs typeface="Arial" panose="020B0604020202020204" pitchFamily="34" charset="0"/>
                        </a:rPr>
                        <a:t>Significant</a:t>
                      </a:r>
                      <a:r>
                        <a:rPr lang="fr-FR" sz="1000" b="1" i="0" u="none" strike="noStrike">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2596413598"/>
                  </a:ext>
                </a:extLst>
              </a:tr>
            </a:tbl>
          </a:graphicData>
        </a:graphic>
      </p:graphicFrame>
    </p:spTree>
    <p:extLst>
      <p:ext uri="{BB962C8B-B14F-4D97-AF65-F5344CB8AC3E}">
        <p14:creationId xmlns:p14="http://schemas.microsoft.com/office/powerpoint/2010/main" val="24241971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9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14227348"/>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9_t">
            <a:extLst>
              <a:ext uri="{FF2B5EF4-FFF2-40B4-BE49-F238E27FC236}">
                <a16:creationId xmlns:a16="http://schemas.microsoft.com/office/drawing/2014/main" id="{5D5D123F-4F1E-9B91-962A-0E469B39C222}"/>
              </a:ext>
            </a:extLst>
          </p:cNvPr>
          <p:cNvSpPr/>
          <p:nvPr/>
        </p:nvSpPr>
        <p:spPr>
          <a:xfrm>
            <a:off x="740010" y="5915794"/>
            <a:ext cx="4603515"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350;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370;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368;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310</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9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891783780"/>
              </p:ext>
            </p:extLst>
          </p:nvPr>
        </p:nvGraphicFramePr>
        <p:xfrm>
          <a:off x="86497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10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292300286"/>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0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21959137"/>
              </p:ext>
            </p:extLst>
          </p:nvPr>
        </p:nvGraphicFramePr>
        <p:xfrm>
          <a:off x="6621852" y="528102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0" name="Q10_t">
            <a:extLst>
              <a:ext uri="{FF2B5EF4-FFF2-40B4-BE49-F238E27FC236}">
                <a16:creationId xmlns:a16="http://schemas.microsoft.com/office/drawing/2014/main" id="{ABE7D2A0-1C63-2341-4B6B-E439FC00CBA8}"/>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had to stop taking medication as part of their treatment or did not bring medication with them to hospital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315;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298;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278;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249</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333861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53DD16-2F68-1A33-04C6-F53C216BBC87}"/>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B568693B-FE59-464D-C091-9C8F41C1D3BC}"/>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FE221D56-534A-4440-23F1-1F2C13405365}"/>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83</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900853F2-62D8-D345-70EC-8CD1E232CBF6}"/>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1_c" descr="Trust mean score trend data for Q7, plotted against the national average. ">
            <a:extLst>
              <a:ext uri="{FF2B5EF4-FFF2-40B4-BE49-F238E27FC236}">
                <a16:creationId xmlns:a16="http://schemas.microsoft.com/office/drawing/2014/main" id="{EB96BC7E-60EA-B1EE-1FCC-26A8A610E2F6}"/>
              </a:ext>
            </a:extLst>
          </p:cNvPr>
          <p:cNvGraphicFramePr/>
          <p:nvPr>
            <p:extLst>
              <p:ext uri="{D42A27DB-BD31-4B8C-83A1-F6EECF244321}">
                <p14:modId xmlns:p14="http://schemas.microsoft.com/office/powerpoint/2010/main" val="3397870522"/>
              </p:ext>
            </p:extLst>
          </p:nvPr>
        </p:nvGraphicFramePr>
        <p:xfrm>
          <a:off x="126315" y="146064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1_t">
            <a:extLst>
              <a:ext uri="{FF2B5EF4-FFF2-40B4-BE49-F238E27FC236}">
                <a16:creationId xmlns:a16="http://schemas.microsoft.com/office/drawing/2014/main" id="{5EAC55DB-11D4-97EA-1B1A-FCE5F7C0D776}"/>
              </a:ext>
            </a:extLst>
          </p:cNvPr>
          <p:cNvSpPr/>
          <p:nvPr/>
        </p:nvSpPr>
        <p:spPr>
          <a:xfrm>
            <a:off x="740010" y="591579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help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147;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135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1_sig" descr="Significant changes 2021 vs 2020&#10;Significant changes 2021 vs 2019" title="Significant changes">
            <a:extLst>
              <a:ext uri="{FF2B5EF4-FFF2-40B4-BE49-F238E27FC236}">
                <a16:creationId xmlns:a16="http://schemas.microsoft.com/office/drawing/2014/main" id="{461D961B-F82D-16DD-172E-60DE78024377}"/>
              </a:ext>
            </a:extLst>
          </p:cNvPr>
          <p:cNvGraphicFramePr>
            <a:graphicFrameLocks noGrp="1"/>
          </p:cNvGraphicFramePr>
          <p:nvPr>
            <p:extLst>
              <p:ext uri="{D42A27DB-BD31-4B8C-83A1-F6EECF244321}">
                <p14:modId xmlns:p14="http://schemas.microsoft.com/office/powerpoint/2010/main" val="3589551135"/>
              </p:ext>
            </p:extLst>
          </p:nvPr>
        </p:nvGraphicFramePr>
        <p:xfrm>
          <a:off x="86497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8" name="Q12_c" descr="Trust mean score trend data for Q7, plotted against the national average. ">
            <a:extLst>
              <a:ext uri="{FF2B5EF4-FFF2-40B4-BE49-F238E27FC236}">
                <a16:creationId xmlns:a16="http://schemas.microsoft.com/office/drawing/2014/main" id="{E7FD3393-298B-3966-19E9-EB11C9599783}"/>
              </a:ext>
            </a:extLst>
          </p:cNvPr>
          <p:cNvGraphicFramePr/>
          <p:nvPr>
            <p:extLst>
              <p:ext uri="{D42A27DB-BD31-4B8C-83A1-F6EECF244321}">
                <p14:modId xmlns:p14="http://schemas.microsoft.com/office/powerpoint/2010/main" val="3327104804"/>
              </p:ext>
            </p:extLst>
          </p:nvPr>
        </p:nvGraphicFramePr>
        <p:xfrm>
          <a:off x="5889799" y="146064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9" name="Q12_sig" descr="Significant changes 2021 vs 2020&#10;Significant changes 2021 vs 2019" title="Significant changes">
            <a:extLst>
              <a:ext uri="{FF2B5EF4-FFF2-40B4-BE49-F238E27FC236}">
                <a16:creationId xmlns:a16="http://schemas.microsoft.com/office/drawing/2014/main" id="{C9A380BF-C616-2A41-CBAC-F4423D3887F2}"/>
              </a:ext>
            </a:extLst>
          </p:cNvPr>
          <p:cNvGraphicFramePr>
            <a:graphicFrameLocks noGrp="1"/>
          </p:cNvGraphicFramePr>
          <p:nvPr>
            <p:extLst>
              <p:ext uri="{D42A27DB-BD31-4B8C-83A1-F6EECF244321}">
                <p14:modId xmlns:p14="http://schemas.microsoft.com/office/powerpoint/2010/main" val="2819747297"/>
              </p:ext>
            </p:extLst>
          </p:nvPr>
        </p:nvGraphicFramePr>
        <p:xfrm>
          <a:off x="6621852" y="5281024"/>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10" name="Q12_t">
            <a:extLst>
              <a:ext uri="{FF2B5EF4-FFF2-40B4-BE49-F238E27FC236}">
                <a16:creationId xmlns:a16="http://schemas.microsoft.com/office/drawing/2014/main" id="{AFB3413C-FF42-CDAC-37FF-E9DA99156710}"/>
              </a:ext>
            </a:extLst>
          </p:cNvPr>
          <p:cNvSpPr/>
          <p:nvPr/>
        </p:nvSpPr>
        <p:spPr>
          <a:xfrm>
            <a:off x="6520381" y="590332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this, didn't know, or couldn't remember have been excluded. </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198;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193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40723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3. Basic needs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2" name="Q13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034642891"/>
              </p:ext>
            </p:extLst>
          </p:nvPr>
        </p:nvGraphicFramePr>
        <p:xfrm>
          <a:off x="217974" y="1510466"/>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13_t">
            <a:extLst>
              <a:ext uri="{FF2B5EF4-FFF2-40B4-BE49-F238E27FC236}">
                <a16:creationId xmlns:a16="http://schemas.microsoft.com/office/drawing/2014/main" id="{5D5D123F-4F1E-9B91-962A-0E469B39C222}"/>
              </a:ext>
            </a:extLst>
          </p:cNvPr>
          <p:cNvSpPr/>
          <p:nvPr/>
        </p:nvSpPr>
        <p:spPr>
          <a:xfrm>
            <a:off x="831670" y="5965612"/>
            <a:ext cx="4664256"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500;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3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154128295"/>
              </p:ext>
            </p:extLst>
          </p:nvPr>
        </p:nvGraphicFramePr>
        <p:xfrm>
          <a:off x="956631" y="5330842"/>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145624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a:noFill/>
        </p:spPr>
        <p:txBody>
          <a:bodyPr>
            <a:normAutofit/>
          </a:bodyPr>
          <a:lstStyle/>
          <a:p>
            <a:r>
              <a:rPr lang="en-GB" dirty="0"/>
              <a:t>Section 4. Doctors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4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76121902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632812595"/>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4531007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4_t">
            <a:extLst>
              <a:ext uri="{FF2B5EF4-FFF2-40B4-BE49-F238E27FC236}">
                <a16:creationId xmlns:a16="http://schemas.microsoft.com/office/drawing/2014/main" id="{ABE7D2A0-1C63-2341-4B6B-E439FC00CBA8}"/>
              </a:ext>
            </a:extLst>
          </p:cNvPr>
          <p:cNvSpPr/>
          <p:nvPr/>
        </p:nvSpPr>
        <p:spPr>
          <a:xfrm>
            <a:off x="1050552" y="5834074"/>
            <a:ext cx="46358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479;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413</a:t>
            </a:r>
            <a:endParaRPr lang="en-GB" sz="900" dirty="0">
              <a:solidFill>
                <a:srgbClr val="595959"/>
              </a:solidFill>
              <a:latin typeface="Arial" panose="020B0604020202020204" pitchFamily="34" charset="0"/>
              <a:cs typeface="Arial" panose="020B0604020202020204" pitchFamily="34" charset="0"/>
            </a:endParaRPr>
          </a:p>
        </p:txBody>
      </p:sp>
      <p:sp>
        <p:nvSpPr>
          <p:cNvPr id="6" name="Q15_t">
            <a:extLst>
              <a:ext uri="{FF2B5EF4-FFF2-40B4-BE49-F238E27FC236}">
                <a16:creationId xmlns:a16="http://schemas.microsoft.com/office/drawing/2014/main" id="{5D5D123F-4F1E-9B91-962A-0E469B39C222}"/>
              </a:ext>
            </a:extLst>
          </p:cNvPr>
          <p:cNvSpPr/>
          <p:nvPr/>
        </p:nvSpPr>
        <p:spPr>
          <a:xfrm>
            <a:off x="6821137" y="5846544"/>
            <a:ext cx="46358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551;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5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931098833"/>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784348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4. Doctors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35019742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88610081"/>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16_t">
            <a:extLst>
              <a:ext uri="{FF2B5EF4-FFF2-40B4-BE49-F238E27FC236}">
                <a16:creationId xmlns:a16="http://schemas.microsoft.com/office/drawing/2014/main" id="{ABE7D2A0-1C63-2341-4B6B-E439FC00CBA8}"/>
              </a:ext>
            </a:extLst>
          </p:cNvPr>
          <p:cNvSpPr/>
          <p:nvPr/>
        </p:nvSpPr>
        <p:spPr>
          <a:xfrm>
            <a:off x="1050553" y="5834074"/>
            <a:ext cx="466444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725326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74674734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142445807"/>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18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2508673058"/>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7_t">
            <a:extLst>
              <a:ext uri="{FF2B5EF4-FFF2-40B4-BE49-F238E27FC236}">
                <a16:creationId xmlns:a16="http://schemas.microsoft.com/office/drawing/2014/main" id="{ABE7D2A0-1C63-2341-4B6B-E439FC00CBA8}"/>
              </a:ext>
            </a:extLst>
          </p:cNvPr>
          <p:cNvSpPr/>
          <p:nvPr/>
        </p:nvSpPr>
        <p:spPr>
          <a:xfrm>
            <a:off x="1050552" y="5834074"/>
            <a:ext cx="46930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have any questions or feel able to ask questions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434</a:t>
            </a:r>
            <a:endParaRPr lang="en-GB" sz="900" dirty="0">
              <a:solidFill>
                <a:srgbClr val="595959"/>
              </a:solidFill>
              <a:latin typeface="Arial" panose="020B0604020202020204" pitchFamily="34" charset="0"/>
              <a:cs typeface="Arial" panose="020B0604020202020204" pitchFamily="34" charset="0"/>
            </a:endParaRPr>
          </a:p>
        </p:txBody>
      </p:sp>
      <p:sp>
        <p:nvSpPr>
          <p:cNvPr id="6" name="Q18_t">
            <a:extLst>
              <a:ext uri="{FF2B5EF4-FFF2-40B4-BE49-F238E27FC236}">
                <a16:creationId xmlns:a16="http://schemas.microsoft.com/office/drawing/2014/main" id="{5D5D123F-4F1E-9B91-962A-0E469B39C222}"/>
              </a:ext>
            </a:extLst>
          </p:cNvPr>
          <p:cNvSpPr/>
          <p:nvPr/>
        </p:nvSpPr>
        <p:spPr>
          <a:xfrm>
            <a:off x="6821137" y="5846544"/>
            <a:ext cx="460886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532;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523;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18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477594381"/>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8144684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5. Nurses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1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4247908948"/>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1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989954390"/>
              </p:ext>
            </p:extLst>
          </p:nvPr>
        </p:nvGraphicFramePr>
        <p:xfrm>
          <a:off x="1152023"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2" name="Q2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3504105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3" name="Q19_t">
            <a:extLst>
              <a:ext uri="{FF2B5EF4-FFF2-40B4-BE49-F238E27FC236}">
                <a16:creationId xmlns:a16="http://schemas.microsoft.com/office/drawing/2014/main" id="{ABE7D2A0-1C63-2341-4B6B-E439FC00CBA8}"/>
              </a:ext>
            </a:extLst>
          </p:cNvPr>
          <p:cNvSpPr/>
          <p:nvPr/>
        </p:nvSpPr>
        <p:spPr>
          <a:xfrm>
            <a:off x="1050553" y="5834074"/>
            <a:ext cx="46072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543;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
        <p:nvSpPr>
          <p:cNvPr id="6" name="Q20_t">
            <a:extLst>
              <a:ext uri="{FF2B5EF4-FFF2-40B4-BE49-F238E27FC236}">
                <a16:creationId xmlns:a16="http://schemas.microsoft.com/office/drawing/2014/main" id="{5D5D123F-4F1E-9B91-962A-0E469B39C222}"/>
              </a:ext>
            </a:extLst>
          </p:cNvPr>
          <p:cNvSpPr/>
          <p:nvPr/>
        </p:nvSpPr>
        <p:spPr>
          <a:xfrm>
            <a:off x="6821138" y="5846544"/>
            <a:ext cx="47136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531;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525;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592411326"/>
              </p:ext>
            </p:extLst>
          </p:nvPr>
        </p:nvGraphicFramePr>
        <p:xfrm>
          <a:off x="6946099" y="5211774"/>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39547113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89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54045058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731080672"/>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1_t">
            <a:extLst>
              <a:ext uri="{FF2B5EF4-FFF2-40B4-BE49-F238E27FC236}">
                <a16:creationId xmlns:a16="http://schemas.microsoft.com/office/drawing/2014/main" id="{ABE7D2A0-1C63-2341-4B6B-E439FC00CBA8}"/>
              </a:ext>
            </a:extLst>
          </p:cNvPr>
          <p:cNvSpPr/>
          <p:nvPr/>
        </p:nvSpPr>
        <p:spPr>
          <a:xfrm>
            <a:off x="1050553" y="583407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424</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093358467"/>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2_t">
            <a:extLst>
              <a:ext uri="{FF2B5EF4-FFF2-40B4-BE49-F238E27FC236}">
                <a16:creationId xmlns:a16="http://schemas.microsoft.com/office/drawing/2014/main" id="{5D5D123F-4F1E-9B91-962A-0E469B39C222}"/>
              </a:ext>
            </a:extLst>
          </p:cNvPr>
          <p:cNvSpPr/>
          <p:nvPr/>
        </p:nvSpPr>
        <p:spPr>
          <a:xfrm>
            <a:off x="6821138" y="5846544"/>
            <a:ext cx="47215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able to be or didn't want to be involved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522;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461;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437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1029584898"/>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22253874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3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54818826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3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34849052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3_t">
            <a:extLst>
              <a:ext uri="{FF2B5EF4-FFF2-40B4-BE49-F238E27FC236}">
                <a16:creationId xmlns:a16="http://schemas.microsoft.com/office/drawing/2014/main" id="{ABE7D2A0-1C63-2341-4B6B-E439FC00CBA8}"/>
              </a:ext>
            </a:extLst>
          </p:cNvPr>
          <p:cNvSpPr/>
          <p:nvPr/>
        </p:nvSpPr>
        <p:spPr>
          <a:xfrm>
            <a:off x="1050553" y="5834074"/>
            <a:ext cx="4712072"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451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4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4243312986"/>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4_t">
            <a:extLst>
              <a:ext uri="{FF2B5EF4-FFF2-40B4-BE49-F238E27FC236}">
                <a16:creationId xmlns:a16="http://schemas.microsoft.com/office/drawing/2014/main" id="{5D5D123F-4F1E-9B91-962A-0E469B39C222}"/>
              </a:ext>
            </a:extLst>
          </p:cNvPr>
          <p:cNvSpPr/>
          <p:nvPr/>
        </p:nvSpPr>
        <p:spPr>
          <a:xfrm>
            <a:off x="6821138" y="5846544"/>
            <a:ext cx="463743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had no worries or fears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433;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428;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4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61253402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1502497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5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178682934"/>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4499506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5_t">
            <a:extLst>
              <a:ext uri="{FF2B5EF4-FFF2-40B4-BE49-F238E27FC236}">
                <a16:creationId xmlns:a16="http://schemas.microsoft.com/office/drawing/2014/main" id="{ABE7D2A0-1C63-2341-4B6B-E439FC00CBA8}"/>
              </a:ext>
            </a:extLst>
          </p:cNvPr>
          <p:cNvSpPr/>
          <p:nvPr/>
        </p:nvSpPr>
        <p:spPr>
          <a:xfrm>
            <a:off x="1050553" y="5834074"/>
            <a:ext cx="483803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this,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461</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26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1272800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26_t">
            <a:extLst>
              <a:ext uri="{FF2B5EF4-FFF2-40B4-BE49-F238E27FC236}">
                <a16:creationId xmlns:a16="http://schemas.microsoft.com/office/drawing/2014/main" id="{5D5D123F-4F1E-9B91-962A-0E469B39C222}"/>
              </a:ext>
            </a:extLst>
          </p:cNvPr>
          <p:cNvSpPr/>
          <p:nvPr/>
        </p:nvSpPr>
        <p:spPr>
          <a:xfrm>
            <a:off x="6821137" y="5846544"/>
            <a:ext cx="470411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were not in any pain,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456;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437;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399;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435;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407;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387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2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373867242"/>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6265330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6. Your care and treatment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27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149220085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2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209844970"/>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27_t">
            <a:extLst>
              <a:ext uri="{FF2B5EF4-FFF2-40B4-BE49-F238E27FC236}">
                <a16:creationId xmlns:a16="http://schemas.microsoft.com/office/drawing/2014/main" id="{ABE7D2A0-1C63-2341-4B6B-E439FC00CBA8}"/>
              </a:ext>
            </a:extLst>
          </p:cNvPr>
          <p:cNvSpPr/>
          <p:nvPr/>
        </p:nvSpPr>
        <p:spPr>
          <a:xfrm>
            <a:off x="1050553" y="5834074"/>
            <a:ext cx="46834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need attention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492;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416;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93099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E448FD8-B47E-9881-1F8F-9D2BD6C772B2}"/>
            </a:ext>
          </a:extLst>
        </p:cNvPr>
        <p:cNvGrpSpPr/>
        <p:nvPr/>
      </p:nvGrpSpPr>
      <p:grpSpPr>
        <a:xfrm>
          <a:off x="0" y="0"/>
          <a:ext cx="0" cy="0"/>
          <a:chOff x="0" y="0"/>
          <a:chExt cx="0" cy="0"/>
        </a:xfrm>
      </p:grpSpPr>
      <p:sp>
        <p:nvSpPr>
          <p:cNvPr id="5" name="Title 3">
            <a:extLst>
              <a:ext uri="{FF2B5EF4-FFF2-40B4-BE49-F238E27FC236}">
                <a16:creationId xmlns:a16="http://schemas.microsoft.com/office/drawing/2014/main" id="{98A7402C-6850-5447-650D-BA9C03AD474D}"/>
              </a:ext>
            </a:extLst>
          </p:cNvPr>
          <p:cNvSpPr>
            <a:spLocks noGrp="1"/>
          </p:cNvSpPr>
          <p:nvPr>
            <p:ph type="title"/>
          </p:nvPr>
        </p:nvSpPr>
        <p:spPr>
          <a:xfrm>
            <a:off x="419970" y="613664"/>
            <a:ext cx="11417697" cy="654856"/>
          </a:xfrm>
        </p:spPr>
        <p:txBody>
          <a:bodyPr>
            <a:normAutofit/>
          </a:bodyPr>
          <a:lstStyle/>
          <a:p>
            <a:r>
              <a:rPr lang="en-GB" dirty="0"/>
              <a:t>Section 8. Virtual wards</a:t>
            </a:r>
            <a:endParaRPr lang="en-US" dirty="0"/>
          </a:p>
        </p:txBody>
      </p:sp>
      <p:sp>
        <p:nvSpPr>
          <p:cNvPr id="2" name="Title 6">
            <a:extLst>
              <a:ext uri="{FF2B5EF4-FFF2-40B4-BE49-F238E27FC236}">
                <a16:creationId xmlns:a16="http://schemas.microsoft.com/office/drawing/2014/main" id="{F165553C-07E3-D3D9-EDC4-01631BA01677}"/>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3" name="Q30_c" descr="Trust mean score trend data for Q7, plotted against the national average. ">
            <a:extLst>
              <a:ext uri="{FF2B5EF4-FFF2-40B4-BE49-F238E27FC236}">
                <a16:creationId xmlns:a16="http://schemas.microsoft.com/office/drawing/2014/main" id="{FAFC760E-FCE2-AED3-991A-EA4763A7ABEB}"/>
              </a:ext>
            </a:extLst>
          </p:cNvPr>
          <p:cNvGraphicFramePr/>
          <p:nvPr>
            <p:extLst>
              <p:ext uri="{D42A27DB-BD31-4B8C-83A1-F6EECF244321}">
                <p14:modId xmlns:p14="http://schemas.microsoft.com/office/powerpoint/2010/main" val="3479091890"/>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6" name="Q30_sig" descr="Significant changes 2021 vs 2020&#10;Significant changes 2021 vs 2019" title="Significant changes">
            <a:extLst>
              <a:ext uri="{FF2B5EF4-FFF2-40B4-BE49-F238E27FC236}">
                <a16:creationId xmlns:a16="http://schemas.microsoft.com/office/drawing/2014/main" id="{15DCE38C-5FAF-3910-F49A-ACBD1D9DE187}"/>
              </a:ext>
            </a:extLst>
          </p:cNvPr>
          <p:cNvGraphicFramePr>
            <a:graphicFrameLocks noGrp="1"/>
          </p:cNvGraphicFramePr>
          <p:nvPr>
            <p:extLst>
              <p:ext uri="{D42A27DB-BD31-4B8C-83A1-F6EECF244321}">
                <p14:modId xmlns:p14="http://schemas.microsoft.com/office/powerpoint/2010/main" val="357046187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chemeClr val="bg1"/>
                    </a:solidFill>
                  </a:tcPr>
                </a:tc>
                <a:extLst>
                  <a:ext uri="{0D108BD9-81ED-4DB2-BD59-A6C34878D82A}">
                    <a16:rowId xmlns:a16="http://schemas.microsoft.com/office/drawing/2014/main" val="3338904345"/>
                  </a:ext>
                </a:extLst>
              </a:tr>
            </a:tbl>
          </a:graphicData>
        </a:graphic>
      </p:graphicFrame>
      <p:sp>
        <p:nvSpPr>
          <p:cNvPr id="7" name="Q30_t">
            <a:extLst>
              <a:ext uri="{FF2B5EF4-FFF2-40B4-BE49-F238E27FC236}">
                <a16:creationId xmlns:a16="http://schemas.microsoft.com/office/drawing/2014/main" id="{73BA323C-CA8B-840E-ECC4-5ED83A8AE885}"/>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 ;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30</a:t>
            </a:r>
            <a:endParaRPr lang="en-GB" sz="900" dirty="0">
              <a:solidFill>
                <a:srgbClr val="595959"/>
              </a:solidFill>
              <a:latin typeface="Arial" panose="020B0604020202020204" pitchFamily="34" charset="0"/>
              <a:cs typeface="Arial" panose="020B0604020202020204" pitchFamily="34" charset="0"/>
            </a:endParaRPr>
          </a:p>
        </p:txBody>
      </p:sp>
      <p:sp>
        <p:nvSpPr>
          <p:cNvPr id="9" name="Q31_t">
            <a:extLst>
              <a:ext uri="{FF2B5EF4-FFF2-40B4-BE49-F238E27FC236}">
                <a16:creationId xmlns:a16="http://schemas.microsoft.com/office/drawing/2014/main" id="{16C069E8-06C3-7EAB-3784-A35A423FE170}"/>
              </a:ext>
            </a:extLst>
          </p:cNvPr>
          <p:cNvSpPr/>
          <p:nvPr/>
        </p:nvSpPr>
        <p:spPr>
          <a:xfrm>
            <a:off x="6821137" y="584654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those that were admitted onto a virtual ward.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32;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0" name="Q31_sig" descr="Significant changes 2021 vs 2020&#10;Significant changes 2021 vs 2019" title="Significant changes">
            <a:extLst>
              <a:ext uri="{FF2B5EF4-FFF2-40B4-BE49-F238E27FC236}">
                <a16:creationId xmlns:a16="http://schemas.microsoft.com/office/drawing/2014/main" id="{7D67BB12-90EE-99DF-1337-839D5ED6C679}"/>
              </a:ext>
            </a:extLst>
          </p:cNvPr>
          <p:cNvGraphicFramePr>
            <a:graphicFrameLocks noGrp="1"/>
          </p:cNvGraphicFramePr>
          <p:nvPr>
            <p:extLst>
              <p:ext uri="{D42A27DB-BD31-4B8C-83A1-F6EECF244321}">
                <p14:modId xmlns:p14="http://schemas.microsoft.com/office/powerpoint/2010/main" val="83047217"/>
              </p:ext>
            </p:extLst>
          </p:nvPr>
        </p:nvGraphicFramePr>
        <p:xfrm>
          <a:off x="6963352"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graphicFrame>
        <p:nvGraphicFramePr>
          <p:cNvPr id="11" name="Q31_c" descr="Trust mean score trend data for Q7, plotted against the national average. ">
            <a:extLst>
              <a:ext uri="{FF2B5EF4-FFF2-40B4-BE49-F238E27FC236}">
                <a16:creationId xmlns:a16="http://schemas.microsoft.com/office/drawing/2014/main" id="{A898228D-7CAA-D974-F346-FC689CEAEA81}"/>
              </a:ext>
            </a:extLst>
          </p:cNvPr>
          <p:cNvGraphicFramePr/>
          <p:nvPr>
            <p:extLst>
              <p:ext uri="{D42A27DB-BD31-4B8C-83A1-F6EECF244321}">
                <p14:modId xmlns:p14="http://schemas.microsoft.com/office/powerpoint/2010/main" val="305760857"/>
              </p:ext>
            </p:extLst>
          </p:nvPr>
        </p:nvGraphicFramePr>
        <p:xfrm>
          <a:off x="6207442" y="1391397"/>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30302888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94</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2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87581393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2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614983587"/>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2_t">
            <a:extLst>
              <a:ext uri="{FF2B5EF4-FFF2-40B4-BE49-F238E27FC236}">
                <a16:creationId xmlns:a16="http://schemas.microsoft.com/office/drawing/2014/main" id="{ABE7D2A0-1C63-2341-4B6B-E439FC00CBA8}"/>
              </a:ext>
            </a:extLst>
          </p:cNvPr>
          <p:cNvSpPr/>
          <p:nvPr/>
        </p:nvSpPr>
        <p:spPr>
          <a:xfrm>
            <a:off x="1050553"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they did not want to be involved in decisions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534;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514;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482;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512;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501;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447</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11" name="Q34_c" descr="Trust mean score trend data for Q7, plotted against the national average. ">
            <a:extLst>
              <a:ext uri="{FF2B5EF4-FFF2-40B4-BE49-F238E27FC236}">
                <a16:creationId xmlns:a16="http://schemas.microsoft.com/office/drawing/2014/main" id="{C0A1B9C3-042F-1DFD-FAFC-C0AEB04BB5C3}"/>
              </a:ext>
            </a:extLst>
          </p:cNvPr>
          <p:cNvGraphicFramePr/>
          <p:nvPr>
            <p:extLst>
              <p:ext uri="{D42A27DB-BD31-4B8C-83A1-F6EECF244321}">
                <p14:modId xmlns:p14="http://schemas.microsoft.com/office/powerpoint/2010/main" val="550825198"/>
              </p:ext>
            </p:extLst>
          </p:nvPr>
        </p:nvGraphicFramePr>
        <p:xfrm>
          <a:off x="5942754"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3" name="Q34_sig" descr="Significant changes 2021 vs 2020&#10;Significant changes 2021 vs 2019" title="Significant changes">
            <a:extLst>
              <a:ext uri="{FF2B5EF4-FFF2-40B4-BE49-F238E27FC236}">
                <a16:creationId xmlns:a16="http://schemas.microsoft.com/office/drawing/2014/main" id="{5BC16AD1-4134-E33E-842A-7946AD233CD5}"/>
              </a:ext>
            </a:extLst>
          </p:cNvPr>
          <p:cNvGraphicFramePr>
            <a:graphicFrameLocks noGrp="1"/>
          </p:cNvGraphicFramePr>
          <p:nvPr>
            <p:extLst>
              <p:ext uri="{D42A27DB-BD31-4B8C-83A1-F6EECF244321}">
                <p14:modId xmlns:p14="http://schemas.microsoft.com/office/powerpoint/2010/main" val="1199151949"/>
              </p:ext>
            </p:extLst>
          </p:nvPr>
        </p:nvGraphicFramePr>
        <p:xfrm>
          <a:off x="6692060"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15" name="Q34_t">
            <a:extLst>
              <a:ext uri="{FF2B5EF4-FFF2-40B4-BE49-F238E27FC236}">
                <a16:creationId xmlns:a16="http://schemas.microsoft.com/office/drawing/2014/main" id="{2DF4A2E7-B6BF-5906-7B31-40DC8B1DB5A7}"/>
              </a:ext>
            </a:extLst>
          </p:cNvPr>
          <p:cNvSpPr/>
          <p:nvPr/>
        </p:nvSpPr>
        <p:spPr>
          <a:xfrm>
            <a:off x="6573337" y="5834074"/>
            <a:ext cx="4759698"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195;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182;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165;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172;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180;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157</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627800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95</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5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7813278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5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549;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35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173628806"/>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
        <p:nvSpPr>
          <p:cNvPr id="6" name="Q36_t">
            <a:extLst>
              <a:ext uri="{FF2B5EF4-FFF2-40B4-BE49-F238E27FC236}">
                <a16:creationId xmlns:a16="http://schemas.microsoft.com/office/drawing/2014/main" id="{5D5D123F-4F1E-9B91-962A-0E469B39C222}"/>
              </a:ext>
            </a:extLst>
          </p:cNvPr>
          <p:cNvSpPr/>
          <p:nvPr/>
        </p:nvSpPr>
        <p:spPr>
          <a:xfrm>
            <a:off x="6637002" y="5846544"/>
            <a:ext cx="471207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507;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471;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499;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496;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425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36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31568182"/>
              </p:ext>
            </p:extLst>
          </p:nvPr>
        </p:nvGraphicFramePr>
        <p:xfrm>
          <a:off x="6721465"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graphicFrame>
        <p:nvGraphicFramePr>
          <p:cNvPr id="8" name="Q36_c" descr="Trust mean score trend data for Q7, plotted against the national average. ">
            <a:extLst>
              <a:ext uri="{FF2B5EF4-FFF2-40B4-BE49-F238E27FC236}">
                <a16:creationId xmlns:a16="http://schemas.microsoft.com/office/drawing/2014/main" id="{79764F92-D729-A89A-340F-F301D65958AA}"/>
              </a:ext>
            </a:extLst>
          </p:cNvPr>
          <p:cNvGraphicFramePr/>
          <p:nvPr>
            <p:extLst>
              <p:ext uri="{D42A27DB-BD31-4B8C-83A1-F6EECF244321}">
                <p14:modId xmlns:p14="http://schemas.microsoft.com/office/powerpoint/2010/main" val="1557244865"/>
              </p:ext>
            </p:extLst>
          </p:nvPr>
        </p:nvGraphicFramePr>
        <p:xfrm>
          <a:off x="5985767" y="1388553"/>
          <a:ext cx="5468620" cy="3837067"/>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30243981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96</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37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358127023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7_t">
            <a:extLst>
              <a:ext uri="{FF2B5EF4-FFF2-40B4-BE49-F238E27FC236}">
                <a16:creationId xmlns:a16="http://schemas.microsoft.com/office/drawing/2014/main" id="{ABE7D2A0-1C63-2341-4B6B-E439FC00CBA8}"/>
              </a:ext>
            </a:extLst>
          </p:cNvPr>
          <p:cNvSpPr/>
          <p:nvPr/>
        </p:nvSpPr>
        <p:spPr>
          <a:xfrm>
            <a:off x="1050552" y="5834074"/>
            <a:ext cx="5264331"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those that were given information about what they should or should not do after leaving hospital. Respondents who stated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2021</a:t>
            </a:r>
            <a:r>
              <a:rPr lang="en-GB" sz="900">
                <a:solidFill>
                  <a:srgbClr val="595959"/>
                </a:solidFill>
                <a:latin typeface="Arial" panose="020B0604020202020204" pitchFamily="34" charset="0"/>
                <a:cs typeface="Arial" panose="020B0604020202020204" pitchFamily="34" charset="0"/>
              </a:rPr>
              <a:t>: 380;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340;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312</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8" name="Q37_c" descr="Trust mean score trend data for Q7, plotted against the national average. ">
            <a:extLst>
              <a:ext uri="{FF2B5EF4-FFF2-40B4-BE49-F238E27FC236}">
                <a16:creationId xmlns:a16="http://schemas.microsoft.com/office/drawing/2014/main" id="{DB262043-24FF-7618-1FE6-CF3BBA35291B}"/>
              </a:ext>
            </a:extLst>
          </p:cNvPr>
          <p:cNvGraphicFramePr/>
          <p:nvPr>
            <p:extLst>
              <p:ext uri="{D42A27DB-BD31-4B8C-83A1-F6EECF244321}">
                <p14:modId xmlns:p14="http://schemas.microsoft.com/office/powerpoint/2010/main" val="4014187285"/>
              </p:ext>
            </p:extLst>
          </p:nvPr>
        </p:nvGraphicFramePr>
        <p:xfrm>
          <a:off x="454929" y="1348685"/>
          <a:ext cx="5468620" cy="383422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1918321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97</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39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335326966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39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739667009"/>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39_t">
            <a:extLst>
              <a:ext uri="{FF2B5EF4-FFF2-40B4-BE49-F238E27FC236}">
                <a16:creationId xmlns:a16="http://schemas.microsoft.com/office/drawing/2014/main" id="{ABE7D2A0-1C63-2341-4B6B-E439FC00CBA8}"/>
              </a:ext>
            </a:extLst>
          </p:cNvPr>
          <p:cNvSpPr/>
          <p:nvPr/>
        </p:nvSpPr>
        <p:spPr>
          <a:xfrm>
            <a:off x="1050552" y="5834074"/>
            <a:ext cx="473112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388;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365;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357;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367;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389;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336</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0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54779735"/>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0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 not need further care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475;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463;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438;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466;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450;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403</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0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071056486"/>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Increase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70AD47"/>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6911663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98</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1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86724349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1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4125342158"/>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1_t">
            <a:extLst>
              <a:ext uri="{FF2B5EF4-FFF2-40B4-BE49-F238E27FC236}">
                <a16:creationId xmlns:a16="http://schemas.microsoft.com/office/drawing/2014/main" id="{ABE7D2A0-1C63-2341-4B6B-E439FC00CBA8}"/>
              </a:ext>
            </a:extLst>
          </p:cNvPr>
          <p:cNvSpPr/>
          <p:nvPr/>
        </p:nvSpPr>
        <p:spPr>
          <a:xfrm>
            <a:off x="1050552" y="583407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502;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474;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458;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484;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486;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415</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2_c" descr="Trust mean score trend data for Q7, plotted against the national average. ">
            <a:extLst>
              <a:ext uri="{FF2B5EF4-FFF2-40B4-BE49-F238E27FC236}">
                <a16:creationId xmlns:a16="http://schemas.microsoft.com/office/drawing/2014/main" id="{F0EAA6A5-7CAB-1349-4771-BE971469AE5E}"/>
              </a:ext>
            </a:extLst>
          </p:cNvPr>
          <p:cNvGraphicFramePr/>
          <p:nvPr>
            <p:extLst>
              <p:ext uri="{D42A27DB-BD31-4B8C-83A1-F6EECF244321}">
                <p14:modId xmlns:p14="http://schemas.microsoft.com/office/powerpoint/2010/main" val="826878742"/>
              </p:ext>
            </p:extLst>
          </p:nvPr>
        </p:nvGraphicFramePr>
        <p:xfrm>
          <a:off x="6207442" y="1391398"/>
          <a:ext cx="5468620" cy="3837067"/>
        </p:xfrm>
        <a:graphic>
          <a:graphicData uri="http://schemas.openxmlformats.org/drawingml/2006/chart">
            <c:chart xmlns:c="http://schemas.openxmlformats.org/drawingml/2006/chart" xmlns:r="http://schemas.openxmlformats.org/officeDocument/2006/relationships" r:id="rId4"/>
          </a:graphicData>
        </a:graphic>
      </p:graphicFrame>
      <p:sp>
        <p:nvSpPr>
          <p:cNvPr id="6" name="Q42_t">
            <a:extLst>
              <a:ext uri="{FF2B5EF4-FFF2-40B4-BE49-F238E27FC236}">
                <a16:creationId xmlns:a16="http://schemas.microsoft.com/office/drawing/2014/main" id="{5D5D123F-4F1E-9B91-962A-0E469B39C222}"/>
              </a:ext>
            </a:extLst>
          </p:cNvPr>
          <p:cNvSpPr/>
          <p:nvPr/>
        </p:nvSpPr>
        <p:spPr>
          <a:xfrm>
            <a:off x="6821137" y="5846544"/>
            <a:ext cx="4731123" cy="6463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it was not necessary to discuss it, or that they didn't know or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276;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261;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250;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248;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284;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218</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7" name="Q42_sig" descr="Significant changes 2021 vs 2020&#10;Significant changes 2021 vs 2019" title="Significant changes">
            <a:extLst>
              <a:ext uri="{FF2B5EF4-FFF2-40B4-BE49-F238E27FC236}">
                <a16:creationId xmlns:a16="http://schemas.microsoft.com/office/drawing/2014/main" id="{5A924CBC-33E0-FE3A-5F29-F732EAC793B1}"/>
              </a:ext>
            </a:extLst>
          </p:cNvPr>
          <p:cNvGraphicFramePr>
            <a:graphicFrameLocks noGrp="1"/>
          </p:cNvGraphicFramePr>
          <p:nvPr>
            <p:extLst>
              <p:ext uri="{D42A27DB-BD31-4B8C-83A1-F6EECF244321}">
                <p14:modId xmlns:p14="http://schemas.microsoft.com/office/powerpoint/2010/main" val="3175853213"/>
              </p:ext>
            </p:extLst>
          </p:nvPr>
        </p:nvGraphicFramePr>
        <p:xfrm>
          <a:off x="6963352"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Tree>
    <p:extLst>
      <p:ext uri="{BB962C8B-B14F-4D97-AF65-F5344CB8AC3E}">
        <p14:creationId xmlns:p14="http://schemas.microsoft.com/office/powerpoint/2010/main" val="1500050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4194D4-57F4-48CC-8B6F-96A048A31C28}"/>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EC1DA8AE-C3A0-151E-C90C-D80C816979C9}"/>
              </a:ext>
            </a:extLst>
          </p:cNvPr>
          <p:cNvSpPr>
            <a:spLocks noGrp="1"/>
          </p:cNvSpPr>
          <p:nvPr>
            <p:ph type="title"/>
          </p:nvPr>
        </p:nvSpPr>
        <p:spPr/>
        <p:txBody>
          <a:bodyPr>
            <a:normAutofit/>
          </a:bodyPr>
          <a:lstStyle/>
          <a:p>
            <a:r>
              <a:rPr lang="en-GB" dirty="0"/>
              <a:t>Section 9. Leaving hospital (continued)</a:t>
            </a:r>
          </a:p>
        </p:txBody>
      </p:sp>
      <p:sp>
        <p:nvSpPr>
          <p:cNvPr id="45" name="Slide Number Placeholder 1">
            <a:extLst>
              <a:ext uri="{FF2B5EF4-FFF2-40B4-BE49-F238E27FC236}">
                <a16:creationId xmlns:a16="http://schemas.microsoft.com/office/drawing/2014/main" id="{21321D41-CDFD-6917-3D02-678801FB23D4}"/>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99</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DA3EA71-8F64-DE00-F604-5E43AE521F84}"/>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3_c" descr="Trust mean score trend data for Q7, plotted against the national average. ">
            <a:extLst>
              <a:ext uri="{FF2B5EF4-FFF2-40B4-BE49-F238E27FC236}">
                <a16:creationId xmlns:a16="http://schemas.microsoft.com/office/drawing/2014/main" id="{83FD45B0-E6BF-FD65-3ED3-D763F4E959EA}"/>
              </a:ext>
            </a:extLst>
          </p:cNvPr>
          <p:cNvGraphicFramePr/>
          <p:nvPr>
            <p:extLst>
              <p:ext uri="{D42A27DB-BD31-4B8C-83A1-F6EECF244321}">
                <p14:modId xmlns:p14="http://schemas.microsoft.com/office/powerpoint/2010/main" val="2348328313"/>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3_sig" descr="Significant changes 2021 vs 2020&#10;Significant changes 2021 vs 2019" title="Significant changes">
            <a:extLst>
              <a:ext uri="{FF2B5EF4-FFF2-40B4-BE49-F238E27FC236}">
                <a16:creationId xmlns:a16="http://schemas.microsoft.com/office/drawing/2014/main" id="{BEB35EC7-81D6-DBD6-3D8B-22A26A982932}"/>
              </a:ext>
            </a:extLst>
          </p:cNvPr>
          <p:cNvGraphicFramePr>
            <a:graphicFrameLocks noGrp="1"/>
          </p:cNvGraphicFramePr>
          <p:nvPr>
            <p:extLst>
              <p:ext uri="{D42A27DB-BD31-4B8C-83A1-F6EECF244321}">
                <p14:modId xmlns:p14="http://schemas.microsoft.com/office/powerpoint/2010/main" val="4272305667"/>
              </p:ext>
            </p:extLst>
          </p:nvPr>
        </p:nvGraphicFramePr>
        <p:xfrm>
          <a:off x="1169276" y="5305785"/>
          <a:ext cx="3273327" cy="230297"/>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bl>
          </a:graphicData>
        </a:graphic>
      </p:graphicFrame>
      <p:sp>
        <p:nvSpPr>
          <p:cNvPr id="3" name="Q43_t">
            <a:extLst>
              <a:ext uri="{FF2B5EF4-FFF2-40B4-BE49-F238E27FC236}">
                <a16:creationId xmlns:a16="http://schemas.microsoft.com/office/drawing/2014/main" id="{3535E67C-C5E8-4F97-C050-7B7362E85E39}"/>
              </a:ext>
            </a:extLst>
          </p:cNvPr>
          <p:cNvSpPr/>
          <p:nvPr/>
        </p:nvSpPr>
        <p:spPr>
          <a:xfrm>
            <a:off x="1050552" y="5834074"/>
            <a:ext cx="5264331"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 Respondents who stated that they didn't know / couldn't remember have been excluded.</a:t>
            </a:r>
          </a:p>
          <a:p>
            <a:r>
              <a:rPr lang="en-GB" sz="900" dirty="0">
                <a:solidFill>
                  <a:srgbClr val="595959"/>
                </a:solidFill>
                <a:latin typeface="Arial" panose="020B0604020202020204" pitchFamily="34" charset="0"/>
                <a:cs typeface="Arial" panose="020B0604020202020204" pitchFamily="34" charset="0"/>
              </a:rPr>
              <a:t>Number of respondents: 2024</a:t>
            </a:r>
            <a:r>
              <a:rPr lang="en-GB" sz="900">
                <a:solidFill>
                  <a:srgbClr val="595959"/>
                </a:solidFill>
                <a:latin typeface="Arial" panose="020B0604020202020204" pitchFamily="34" charset="0"/>
                <a:cs typeface="Arial" panose="020B0604020202020204" pitchFamily="34" charset="0"/>
              </a:rPr>
              <a:t>: 292;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260</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42911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10. Kindness and compassion</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100</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4" name="Q44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249405578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811678013"/>
                  </a:ext>
                </a:extLst>
              </a:tr>
            </a:tbl>
          </a:graphicData>
        </a:graphic>
      </p:graphicFrame>
      <p:sp>
        <p:nvSpPr>
          <p:cNvPr id="3" name="Q44_t">
            <a:extLst>
              <a:ext uri="{FF2B5EF4-FFF2-40B4-BE49-F238E27FC236}">
                <a16:creationId xmlns:a16="http://schemas.microsoft.com/office/drawing/2014/main" id="{ABE7D2A0-1C63-2341-4B6B-E439FC00CBA8}"/>
              </a:ext>
            </a:extLst>
          </p:cNvPr>
          <p:cNvSpPr/>
          <p:nvPr/>
        </p:nvSpPr>
        <p:spPr>
          <a:xfrm>
            <a:off x="1050552" y="5834074"/>
            <a:ext cx="5264331" cy="369332"/>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2023</a:t>
            </a:r>
            <a:r>
              <a:rPr lang="en-GB" sz="900">
                <a:solidFill>
                  <a:srgbClr val="595959"/>
                </a:solidFill>
                <a:latin typeface="Arial" panose="020B0604020202020204" pitchFamily="34" charset="0"/>
                <a:cs typeface="Arial" panose="020B0604020202020204" pitchFamily="34" charset="0"/>
              </a:rPr>
              <a:t>: 527;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521;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469</a:t>
            </a:r>
            <a:endParaRPr lang="en-GB" sz="900" dirty="0">
              <a:solidFill>
                <a:srgbClr val="595959"/>
              </a:solidFill>
              <a:latin typeface="Arial" panose="020B0604020202020204" pitchFamily="34" charset="0"/>
              <a:cs typeface="Arial" panose="020B0604020202020204" pitchFamily="34" charset="0"/>
            </a:endParaRPr>
          </a:p>
        </p:txBody>
      </p:sp>
      <p:graphicFrame>
        <p:nvGraphicFramePr>
          <p:cNvPr id="2" name="Q44_c" descr="Trust mean score trend data for Q7, plotted against the national average. ">
            <a:extLst>
              <a:ext uri="{FF2B5EF4-FFF2-40B4-BE49-F238E27FC236}">
                <a16:creationId xmlns:a16="http://schemas.microsoft.com/office/drawing/2014/main" id="{410A8C88-5F9C-798F-96FB-4FD384FB6B27}"/>
              </a:ext>
            </a:extLst>
          </p:cNvPr>
          <p:cNvGraphicFramePr/>
          <p:nvPr>
            <p:extLst>
              <p:ext uri="{D42A27DB-BD31-4B8C-83A1-F6EECF244321}">
                <p14:modId xmlns:p14="http://schemas.microsoft.com/office/powerpoint/2010/main" val="2952500057"/>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08322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F88F58-BA4B-565B-E351-706D3254F54B}"/>
            </a:ext>
          </a:extLst>
        </p:cNvPr>
        <p:cNvGrpSpPr/>
        <p:nvPr/>
      </p:nvGrpSpPr>
      <p:grpSpPr>
        <a:xfrm>
          <a:off x="0" y="0"/>
          <a:ext cx="0" cy="0"/>
          <a:chOff x="0" y="0"/>
          <a:chExt cx="0" cy="0"/>
        </a:xfrm>
      </p:grpSpPr>
      <p:sp>
        <p:nvSpPr>
          <p:cNvPr id="4" name="Title 3">
            <a:extLst>
              <a:ext uri="{FF2B5EF4-FFF2-40B4-BE49-F238E27FC236}">
                <a16:creationId xmlns:a16="http://schemas.microsoft.com/office/drawing/2014/main" id="{668491A6-816F-C85C-8F38-A5919C836469}"/>
              </a:ext>
            </a:extLst>
          </p:cNvPr>
          <p:cNvSpPr>
            <a:spLocks noGrp="1"/>
          </p:cNvSpPr>
          <p:nvPr>
            <p:ph type="title"/>
          </p:nvPr>
        </p:nvSpPr>
        <p:spPr/>
        <p:txBody>
          <a:bodyPr>
            <a:normAutofit/>
          </a:bodyPr>
          <a:lstStyle/>
          <a:p>
            <a:r>
              <a:rPr lang="en-GB" dirty="0"/>
              <a:t>Section 11. Respect and dignity</a:t>
            </a:r>
          </a:p>
        </p:txBody>
      </p:sp>
      <p:sp>
        <p:nvSpPr>
          <p:cNvPr id="45" name="Slide Number Placeholder 1">
            <a:extLst>
              <a:ext uri="{FF2B5EF4-FFF2-40B4-BE49-F238E27FC236}">
                <a16:creationId xmlns:a16="http://schemas.microsoft.com/office/drawing/2014/main" id="{CB87622A-2488-4FE4-04AF-F5A6382D10A8}"/>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101</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5BAD41A7-3982-8873-053D-C6942B4C56CD}"/>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5_c" descr="Trust mean score trend data for Q7, plotted against the national average. ">
            <a:extLst>
              <a:ext uri="{FF2B5EF4-FFF2-40B4-BE49-F238E27FC236}">
                <a16:creationId xmlns:a16="http://schemas.microsoft.com/office/drawing/2014/main" id="{E786CBD1-6E90-B9A1-F998-3BD053F3DA43}"/>
              </a:ext>
            </a:extLst>
          </p:cNvPr>
          <p:cNvGraphicFramePr/>
          <p:nvPr>
            <p:extLst>
              <p:ext uri="{D42A27DB-BD31-4B8C-83A1-F6EECF244321}">
                <p14:modId xmlns:p14="http://schemas.microsoft.com/office/powerpoint/2010/main" val="2969957212"/>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5_sig" descr="Significant changes 2021 vs 2020&#10;Significant changes 2021 vs 2019" title="Significant changes">
            <a:extLst>
              <a:ext uri="{FF2B5EF4-FFF2-40B4-BE49-F238E27FC236}">
                <a16:creationId xmlns:a16="http://schemas.microsoft.com/office/drawing/2014/main" id="{D3D89864-65AD-3B60-944F-3BF69C865B24}"/>
              </a:ext>
            </a:extLst>
          </p:cNvPr>
          <p:cNvGraphicFramePr>
            <a:graphicFrameLocks noGrp="1"/>
          </p:cNvGraphicFramePr>
          <p:nvPr>
            <p:extLst>
              <p:ext uri="{D42A27DB-BD31-4B8C-83A1-F6EECF244321}">
                <p14:modId xmlns:p14="http://schemas.microsoft.com/office/powerpoint/2010/main" val="566732395"/>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5_t">
            <a:extLst>
              <a:ext uri="{FF2B5EF4-FFF2-40B4-BE49-F238E27FC236}">
                <a16:creationId xmlns:a16="http://schemas.microsoft.com/office/drawing/2014/main" id="{C26E7021-EAB5-A58F-4A02-7068A3DB481E}"/>
              </a:ext>
            </a:extLst>
          </p:cNvPr>
          <p:cNvSpPr/>
          <p:nvPr/>
        </p:nvSpPr>
        <p:spPr>
          <a:xfrm>
            <a:off x="1050553" y="5834074"/>
            <a:ext cx="4645398"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552;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526;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494;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516;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464</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1367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7A33BF3-5B90-4918-96E8-47C8DABB4802}"/>
              </a:ext>
            </a:extLst>
          </p:cNvPr>
          <p:cNvSpPr>
            <a:spLocks noGrp="1"/>
          </p:cNvSpPr>
          <p:nvPr>
            <p:ph type="title"/>
          </p:nvPr>
        </p:nvSpPr>
        <p:spPr/>
        <p:txBody>
          <a:bodyPr>
            <a:normAutofit/>
          </a:bodyPr>
          <a:lstStyle/>
          <a:p>
            <a:r>
              <a:rPr lang="en-GB" dirty="0"/>
              <a:t>Section 12. Overall experience </a:t>
            </a:r>
          </a:p>
        </p:txBody>
      </p:sp>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prstClr val="black">
                    <a:lumMod val="75000"/>
                    <a:lumOff val="25000"/>
                  </a:prstClr>
                </a:solidFill>
                <a:latin typeface="Arial" panose="020B0604020202020204" pitchFamily="34" charset="0"/>
                <a:cs typeface="Arial" panose="020B0604020202020204" pitchFamily="34" charset="0"/>
              </a:rPr>
              <a:pPr>
                <a:defRPr/>
              </a:pPr>
              <a:t>102</a:t>
            </a:fld>
            <a:r>
              <a:rPr lang="en-GB" sz="900" b="1">
                <a:solidFill>
                  <a:prstClr val="black">
                    <a:lumMod val="75000"/>
                    <a:lumOff val="25000"/>
                  </a:prstClr>
                </a:solidFill>
                <a:latin typeface="Arial" panose="020B0604020202020204" pitchFamily="34" charset="0"/>
                <a:cs typeface="Arial" panose="020B0604020202020204" pitchFamily="34" charset="0"/>
              </a:rPr>
              <a:t>  </a:t>
            </a:r>
          </a:p>
        </p:txBody>
      </p:sp>
      <p:sp>
        <p:nvSpPr>
          <p:cNvPr id="5" name="Title 6">
            <a:extLst>
              <a:ext uri="{FF2B5EF4-FFF2-40B4-BE49-F238E27FC236}">
                <a16:creationId xmlns:a16="http://schemas.microsoft.com/office/drawing/2014/main" id="{13655295-3D70-4047-B2CA-6E91318E6DD5}"/>
              </a:ext>
            </a:extLst>
          </p:cNvPr>
          <p:cNvSpPr txBox="1">
            <a:spLocks/>
          </p:cNvSpPr>
          <p:nvPr/>
        </p:nvSpPr>
        <p:spPr>
          <a:xfrm>
            <a:off x="515938" y="1131990"/>
            <a:ext cx="10842481" cy="259408"/>
          </a:xfrm>
          <a:prstGeom prst="rect">
            <a:avLst/>
          </a:prstGeom>
        </p:spPr>
        <p:txBody>
          <a:bodyPr vert="horz" wrap="square" lIns="0" tIns="0" rIns="0" bIns="0" rtlCol="0" anchor="b">
            <a:noAutofit/>
          </a:bodyPr>
          <a:lstStyle>
            <a:lvl1pPr algn="l" defTabSz="914400" rtl="0" eaLnBrk="1" latinLnBrk="0" hangingPunct="1">
              <a:lnSpc>
                <a:spcPct val="90000"/>
              </a:lnSpc>
              <a:spcBef>
                <a:spcPct val="0"/>
              </a:spcBef>
              <a:buNone/>
              <a:defRPr sz="2800" b="1" kern="1200" cap="none" spc="0" baseline="0">
                <a:solidFill>
                  <a:schemeClr val="bg2"/>
                </a:solidFill>
                <a:latin typeface="+mn-lt"/>
                <a:ea typeface="+mj-ea"/>
                <a:cs typeface="+mj-cs"/>
              </a:defRPr>
            </a:lvl1pPr>
          </a:lstStyle>
          <a:p>
            <a:pPr>
              <a:defRPr/>
            </a:pPr>
            <a:r>
              <a:rPr lang="en-GB" sz="1600">
                <a:solidFill>
                  <a:prstClr val="black"/>
                </a:solidFill>
                <a:latin typeface="Arial"/>
              </a:rPr>
              <a:t>Question scores</a:t>
            </a:r>
          </a:p>
        </p:txBody>
      </p:sp>
      <p:graphicFrame>
        <p:nvGraphicFramePr>
          <p:cNvPr id="12" name="Q46_c" descr="Trust mean score trend data for Q7, plotted against the national average. ">
            <a:extLst>
              <a:ext uri="{FF2B5EF4-FFF2-40B4-BE49-F238E27FC236}">
                <a16:creationId xmlns:a16="http://schemas.microsoft.com/office/drawing/2014/main" id="{81C6999A-2A29-4B5B-9FFE-EC774B0624D0}"/>
              </a:ext>
            </a:extLst>
          </p:cNvPr>
          <p:cNvGraphicFramePr/>
          <p:nvPr>
            <p:extLst>
              <p:ext uri="{D42A27DB-BD31-4B8C-83A1-F6EECF244321}">
                <p14:modId xmlns:p14="http://schemas.microsoft.com/office/powerpoint/2010/main" val="2438373011"/>
              </p:ext>
            </p:extLst>
          </p:nvPr>
        </p:nvGraphicFramePr>
        <p:xfrm>
          <a:off x="419970" y="1391398"/>
          <a:ext cx="5468620" cy="3837067"/>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Q46_sig" descr="Significant changes 2021 vs 2020&#10;Significant changes 2021 vs 2019" title="Significant changes">
            <a:extLst>
              <a:ext uri="{FF2B5EF4-FFF2-40B4-BE49-F238E27FC236}">
                <a16:creationId xmlns:a16="http://schemas.microsoft.com/office/drawing/2014/main" id="{0230D769-9047-448D-B73E-420DADC332B9}"/>
              </a:ext>
            </a:extLst>
          </p:cNvPr>
          <p:cNvGraphicFramePr>
            <a:graphicFrameLocks noGrp="1"/>
          </p:cNvGraphicFramePr>
          <p:nvPr>
            <p:extLst>
              <p:ext uri="{D42A27DB-BD31-4B8C-83A1-F6EECF244321}">
                <p14:modId xmlns:p14="http://schemas.microsoft.com/office/powerpoint/2010/main" val="1099483146"/>
              </p:ext>
            </p:extLst>
          </p:nvPr>
        </p:nvGraphicFramePr>
        <p:xfrm>
          <a:off x="1169276" y="5305785"/>
          <a:ext cx="3273327" cy="460594"/>
        </p:xfrm>
        <a:graphic>
          <a:graphicData uri="http://schemas.openxmlformats.org/drawingml/2006/table">
            <a:tbl>
              <a:tblPr>
                <a:effectLst>
                  <a:outerShdw blurRad="63500" sx="102000" sy="102000" algn="ctr" rotWithShape="0">
                    <a:prstClr val="black">
                      <a:alpha val="40000"/>
                    </a:prstClr>
                  </a:outerShdw>
                </a:effectLst>
              </a:tblPr>
              <a:tblGrid>
                <a:gridCol w="2527768">
                  <a:extLst>
                    <a:ext uri="{9D8B030D-6E8A-4147-A177-3AD203B41FA5}">
                      <a16:colId xmlns:a16="http://schemas.microsoft.com/office/drawing/2014/main" val="3160305783"/>
                    </a:ext>
                  </a:extLst>
                </a:gridCol>
                <a:gridCol w="745559">
                  <a:extLst>
                    <a:ext uri="{9D8B030D-6E8A-4147-A177-3AD203B41FA5}">
                      <a16:colId xmlns:a16="http://schemas.microsoft.com/office/drawing/2014/main" val="2995703463"/>
                    </a:ext>
                  </a:extLst>
                </a:gridCol>
              </a:tblGrid>
              <a:tr h="230297">
                <a:tc>
                  <a:txBody>
                    <a:bodyPr/>
                    <a:lstStyle/>
                    <a:p>
                      <a:pPr algn="ctr" rtl="0" fontAlgn="b"/>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2024</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rtl="0" fontAlgn="b"/>
                      <a:r>
                        <a:rPr lang="en-GB" sz="1000" b="0" i="0" u="none" strike="noStrike">
                          <a:solidFill>
                            <a:srgbClr val="000000"/>
                          </a:solidFill>
                          <a:effectLst/>
                          <a:latin typeface="Arial" panose="020B0604020202020204" pitchFamily="34" charset="0"/>
                          <a:cs typeface="Arial" panose="020B0604020202020204" pitchFamily="34" charset="0"/>
                        </a:rPr>
                        <a:t>Decrease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FF7C80"/>
                    </a:solidFill>
                  </a:tcPr>
                </a:tc>
                <a:extLst>
                  <a:ext uri="{0D108BD9-81ED-4DB2-BD59-A6C34878D82A}">
                    <a16:rowId xmlns:a16="http://schemas.microsoft.com/office/drawing/2014/main" val="3338904345"/>
                  </a:ext>
                </a:extLst>
              </a:tr>
              <a:tr h="230297">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fr-FR" sz="1000" b="1" i="0" u="none" strike="noStrike" dirty="0" err="1">
                          <a:solidFill>
                            <a:srgbClr val="000000"/>
                          </a:solidFill>
                          <a:effectLst/>
                          <a:latin typeface="Arial" panose="020B0604020202020204" pitchFamily="34" charset="0"/>
                          <a:cs typeface="Arial" panose="020B0604020202020204" pitchFamily="34" charset="0"/>
                        </a:rPr>
                        <a:t>Significant</a:t>
                      </a:r>
                      <a:r>
                        <a:rPr lang="fr-FR" sz="1000" b="1" i="0" u="none" strike="noStrike" dirty="0">
                          <a:solidFill>
                            <a:srgbClr val="000000"/>
                          </a:solidFill>
                          <a:effectLst/>
                          <a:latin typeface="Arial" panose="020B0604020202020204" pitchFamily="34" charset="0"/>
                          <a:cs typeface="Arial" panose="020B0604020202020204" pitchFamily="34" charset="0"/>
                        </a:rPr>
                        <a:t> change 2025 vs 2023</a:t>
                      </a: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marR="0" lvl="0" indent="0" algn="ctr" defTabSz="914400" rtl="0" eaLnBrk="1" fontAlgn="b" latinLnBrk="0" hangingPunct="1">
                        <a:lnSpc>
                          <a:spcPct val="100000"/>
                        </a:lnSpc>
                        <a:spcBef>
                          <a:spcPts val="0"/>
                        </a:spcBef>
                        <a:spcAft>
                          <a:spcPts val="0"/>
                        </a:spcAft>
                        <a:buClrTx/>
                        <a:buSzTx/>
                        <a:buFontTx/>
                        <a:buNone/>
                        <a:tabLst/>
                        <a:defRPr/>
                      </a:pPr>
                      <a:r>
                        <a:rPr lang="en-GB" sz="1000" b="0" i="0" u="none" strike="noStrike">
                          <a:solidFill>
                            <a:srgbClr val="000000"/>
                          </a:solidFill>
                          <a:effectLst/>
                          <a:latin typeface="Arial" panose="020B0604020202020204" pitchFamily="34" charset="0"/>
                          <a:cs typeface="Arial" panose="020B0604020202020204" pitchFamily="34" charset="0"/>
                        </a:rPr>
                        <a:t>No change</a:t>
                      </a:r>
                      <a:endParaRPr lang="en-GB" sz="1000" b="0" i="0" u="none" strike="noStrike" dirty="0">
                        <a:solidFill>
                          <a:srgbClr val="000000"/>
                        </a:solidFill>
                        <a:effectLst/>
                        <a:latin typeface="Arial" panose="020B0604020202020204" pitchFamily="34" charset="0"/>
                        <a:cs typeface="Arial" panose="020B0604020202020204" pitchFamily="34" charset="0"/>
                      </a:endParaRPr>
                    </a:p>
                  </a:txBody>
                  <a:tcPr marL="6350" marR="6350" marT="6350" marB="0"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solidFill>
                      <a:srgbClr val="C9C9C9"/>
                    </a:solidFill>
                  </a:tcPr>
                </a:tc>
                <a:extLst>
                  <a:ext uri="{0D108BD9-81ED-4DB2-BD59-A6C34878D82A}">
                    <a16:rowId xmlns:a16="http://schemas.microsoft.com/office/drawing/2014/main" val="2304155024"/>
                  </a:ext>
                </a:extLst>
              </a:tr>
            </a:tbl>
          </a:graphicData>
        </a:graphic>
      </p:graphicFrame>
      <p:sp>
        <p:nvSpPr>
          <p:cNvPr id="3" name="Q46_t">
            <a:extLst>
              <a:ext uri="{FF2B5EF4-FFF2-40B4-BE49-F238E27FC236}">
                <a16:creationId xmlns:a16="http://schemas.microsoft.com/office/drawing/2014/main" id="{ABE7D2A0-1C63-2341-4B6B-E439FC00CBA8}"/>
              </a:ext>
            </a:extLst>
          </p:cNvPr>
          <p:cNvSpPr/>
          <p:nvPr/>
        </p:nvSpPr>
        <p:spPr>
          <a:xfrm>
            <a:off x="1050552" y="5834074"/>
            <a:ext cx="4712073" cy="507831"/>
          </a:xfrm>
          <a:prstGeom prst="rect">
            <a:avLst/>
          </a:prstGeom>
        </p:spPr>
        <p:txBody>
          <a:bodyPr wrap="square">
            <a:spAutoFit/>
          </a:bodyPr>
          <a:lstStyle/>
          <a:p>
            <a:r>
              <a:rPr lang="en-GB" sz="900" dirty="0">
                <a:solidFill>
                  <a:srgbClr val="595959"/>
                </a:solidFill>
                <a:latin typeface="Arial" panose="020B0604020202020204" pitchFamily="34" charset="0"/>
                <a:cs typeface="Arial" panose="020B0604020202020204" pitchFamily="34" charset="0"/>
              </a:rPr>
              <a:t>Answered by all.</a:t>
            </a:r>
          </a:p>
          <a:p>
            <a:r>
              <a:rPr lang="en-GB" sz="900" dirty="0">
                <a:solidFill>
                  <a:srgbClr val="595959"/>
                </a:solidFill>
                <a:latin typeface="Arial" panose="020B0604020202020204" pitchFamily="34" charset="0"/>
                <a:cs typeface="Arial" panose="020B0604020202020204" pitchFamily="34" charset="0"/>
              </a:rPr>
              <a:t>Number of respondents: 2020</a:t>
            </a:r>
            <a:r>
              <a:rPr lang="en-GB" sz="900">
                <a:solidFill>
                  <a:srgbClr val="595959"/>
                </a:solidFill>
                <a:latin typeface="Arial" panose="020B0604020202020204" pitchFamily="34" charset="0"/>
                <a:cs typeface="Arial" panose="020B0604020202020204" pitchFamily="34" charset="0"/>
              </a:rPr>
              <a:t>: 550; </a:t>
            </a:r>
            <a:r>
              <a:rPr lang="en-GB" sz="900" dirty="0">
                <a:solidFill>
                  <a:srgbClr val="595959"/>
                </a:solidFill>
                <a:latin typeface="Arial" panose="020B0604020202020204" pitchFamily="34" charset="0"/>
                <a:cs typeface="Arial" panose="020B0604020202020204" pitchFamily="34" charset="0"/>
              </a:rPr>
              <a:t>2021</a:t>
            </a:r>
            <a:r>
              <a:rPr lang="en-GB" sz="900">
                <a:solidFill>
                  <a:srgbClr val="595959"/>
                </a:solidFill>
                <a:latin typeface="Arial" panose="020B0604020202020204" pitchFamily="34" charset="0"/>
                <a:cs typeface="Arial" panose="020B0604020202020204" pitchFamily="34" charset="0"/>
              </a:rPr>
              <a:t>: 529; </a:t>
            </a:r>
            <a:r>
              <a:rPr lang="en-GB" sz="900" dirty="0">
                <a:solidFill>
                  <a:srgbClr val="595959"/>
                </a:solidFill>
                <a:latin typeface="Arial" panose="020B0604020202020204" pitchFamily="34" charset="0"/>
                <a:cs typeface="Arial" panose="020B0604020202020204" pitchFamily="34" charset="0"/>
              </a:rPr>
              <a:t>2022</a:t>
            </a:r>
            <a:r>
              <a:rPr lang="en-GB" sz="900">
                <a:solidFill>
                  <a:srgbClr val="595959"/>
                </a:solidFill>
                <a:latin typeface="Arial" panose="020B0604020202020204" pitchFamily="34" charset="0"/>
                <a:cs typeface="Arial" panose="020B0604020202020204" pitchFamily="34" charset="0"/>
              </a:rPr>
              <a:t>: 490; </a:t>
            </a:r>
            <a:r>
              <a:rPr lang="en-GB" sz="900" dirty="0">
                <a:solidFill>
                  <a:srgbClr val="595959"/>
                </a:solidFill>
                <a:latin typeface="Arial" panose="020B0604020202020204" pitchFamily="34" charset="0"/>
                <a:cs typeface="Arial" panose="020B0604020202020204" pitchFamily="34" charset="0"/>
              </a:rPr>
              <a:t>2023</a:t>
            </a:r>
            <a:r>
              <a:rPr lang="en-GB" sz="900">
                <a:solidFill>
                  <a:srgbClr val="595959"/>
                </a:solidFill>
                <a:latin typeface="Arial" panose="020B0604020202020204" pitchFamily="34" charset="0"/>
                <a:cs typeface="Arial" panose="020B0604020202020204" pitchFamily="34" charset="0"/>
              </a:rPr>
              <a:t>: 528; </a:t>
            </a:r>
            <a:r>
              <a:rPr lang="en-GB" sz="900" dirty="0">
                <a:solidFill>
                  <a:srgbClr val="595959"/>
                </a:solidFill>
                <a:latin typeface="Arial" panose="020B0604020202020204" pitchFamily="34" charset="0"/>
                <a:cs typeface="Arial" panose="020B0604020202020204" pitchFamily="34" charset="0"/>
              </a:rPr>
              <a:t>2024</a:t>
            </a:r>
            <a:r>
              <a:rPr lang="en-GB" sz="900">
                <a:solidFill>
                  <a:srgbClr val="595959"/>
                </a:solidFill>
                <a:latin typeface="Arial" panose="020B0604020202020204" pitchFamily="34" charset="0"/>
                <a:cs typeface="Arial" panose="020B0604020202020204" pitchFamily="34" charset="0"/>
              </a:rPr>
              <a:t>: 518; </a:t>
            </a:r>
            <a:r>
              <a:rPr lang="en-GB" sz="900" dirty="0">
                <a:solidFill>
                  <a:srgbClr val="595959"/>
                </a:solidFill>
                <a:latin typeface="Arial" panose="020B0604020202020204" pitchFamily="34" charset="0"/>
                <a:cs typeface="Arial" panose="020B0604020202020204" pitchFamily="34" charset="0"/>
              </a:rPr>
              <a:t>2025</a:t>
            </a:r>
            <a:r>
              <a:rPr lang="en-GB" sz="900">
                <a:solidFill>
                  <a:srgbClr val="595959"/>
                </a:solidFill>
                <a:latin typeface="Arial" panose="020B0604020202020204" pitchFamily="34" charset="0"/>
                <a:cs typeface="Arial" panose="020B0604020202020204" pitchFamily="34" charset="0"/>
              </a:rPr>
              <a:t>: 463</a:t>
            </a:r>
            <a:endParaRPr lang="en-GB" sz="900" dirty="0">
              <a:solidFill>
                <a:srgbClr val="595959"/>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74137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Slide Number Placeholder 1">
            <a:extLst>
              <a:ext uri="{FF2B5EF4-FFF2-40B4-BE49-F238E27FC236}">
                <a16:creationId xmlns:a16="http://schemas.microsoft.com/office/drawing/2014/main" id="{9A4DC864-3B0E-4140-8120-6EE1B5F93466}"/>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103</a:t>
            </a:fld>
            <a:r>
              <a:rPr lang="en-GB" sz="900" b="1">
                <a:solidFill>
                  <a:schemeClr val="bg1"/>
                </a:solidFill>
                <a:latin typeface="Arial" panose="020B0604020202020204" pitchFamily="34" charset="0"/>
                <a:cs typeface="Arial" panose="020B0604020202020204" pitchFamily="34" charset="0"/>
              </a:rPr>
              <a:t>  </a:t>
            </a:r>
          </a:p>
        </p:txBody>
      </p:sp>
      <p:sp>
        <p:nvSpPr>
          <p:cNvPr id="8" name="Title 4">
            <a:extLst>
              <a:ext uri="{FF2B5EF4-FFF2-40B4-BE49-F238E27FC236}">
                <a16:creationId xmlns:a16="http://schemas.microsoft.com/office/drawing/2014/main" id="{DC588BF7-52C9-4FF7-9C7F-26C2F2D4117E}"/>
              </a:ext>
            </a:extLst>
          </p:cNvPr>
          <p:cNvSpPr txBox="1">
            <a:spLocks noGrp="1"/>
          </p:cNvSpPr>
          <p:nvPr>
            <p:ph type="title" idx="4294967295"/>
          </p:nvPr>
        </p:nvSpPr>
        <p:spPr>
          <a:xfrm>
            <a:off x="741600" y="2011055"/>
            <a:ext cx="10270873" cy="1107996"/>
          </a:xfrm>
          <a:prstGeom prst="rect">
            <a:avLst/>
          </a:prstGeom>
          <a:noFill/>
          <a:ln>
            <a:noFill/>
            <a:prstDash/>
          </a:ln>
          <a:effectLst/>
        </p:spPr>
        <p:txBody>
          <a:bodyPr rot="0" spcFirstLastPara="0" vertOverflow="overflow" horzOverflow="overflow" vert="horz" wrap="square" lIns="0" tIns="0" rIns="0" bIns="0" numCol="1" spcCol="0" rtlCol="0" fromWordArt="0" anchor="t" anchorCtr="0" forceAA="0" compatLnSpc="1">
            <a:prstTxWarp prst="textNoShape">
              <a:avLst/>
            </a:prstTxWarp>
            <a:spAutoFit/>
          </a:bodyPr>
          <a:lstStyle>
            <a:lvl1pPr algn="l" defTabSz="914400" rtl="0" eaLnBrk="1" latinLnBrk="0" hangingPunct="1">
              <a:lnSpc>
                <a:spcPct val="90000"/>
              </a:lnSpc>
              <a:spcBef>
                <a:spcPct val="0"/>
              </a:spcBef>
              <a:buNone/>
              <a:defRPr lang="en-GB" sz="6000" kern="1200" cap="none" spc="0" dirty="0">
                <a:solidFill>
                  <a:schemeClr val="bg1"/>
                </a:solidFill>
                <a:latin typeface="Arial Black" panose="020B0A04020102020204" pitchFamily="34" charset="0"/>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Comparison to other </a:t>
            </a:r>
            <a:b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br>
            <a:r>
              <a:rPr kumimoji="0" lang="en-GB" sz="4000" b="0" i="0" u="none" strike="noStrike" kern="1200" cap="none" spc="0" normalizeH="0" baseline="0" noProof="0" dirty="0">
                <a:ln>
                  <a:noFill/>
                </a:ln>
                <a:solidFill>
                  <a:schemeClr val="bg1"/>
                </a:solidFill>
                <a:effectLst/>
                <a:uLnTx/>
                <a:uFillTx/>
                <a:latin typeface="Arial Black" panose="020B0A04020102020204" pitchFamily="34" charset="0"/>
                <a:ea typeface="+mj-ea"/>
                <a:cs typeface="+mj-cs"/>
              </a:rPr>
              <a:t>trusts</a:t>
            </a:r>
            <a:endParaRPr kumimoji="0" lang="en-GB" sz="4000" b="0" i="0" u="none" strike="noStrike" kern="1200" cap="none" spc="0" normalizeH="0" baseline="0" noProof="0" dirty="0">
              <a:ln>
                <a:noFill/>
              </a:ln>
              <a:solidFill>
                <a:schemeClr val="bg1"/>
              </a:solidFill>
              <a:effectLst/>
              <a:uLnTx/>
              <a:uFillTx/>
              <a:latin typeface="+mn-lt"/>
              <a:ea typeface="+mj-ea"/>
              <a:cs typeface="+mj-cs"/>
            </a:endParaRPr>
          </a:p>
        </p:txBody>
      </p:sp>
    </p:spTree>
    <p:extLst>
      <p:ext uri="{BB962C8B-B14F-4D97-AF65-F5344CB8AC3E}">
        <p14:creationId xmlns:p14="http://schemas.microsoft.com/office/powerpoint/2010/main" val="3673008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104</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much better than expected, when compared with all other trusts. ">
            <a:extLst>
              <a:ext uri="{FF2B5EF4-FFF2-40B4-BE49-F238E27FC236}">
                <a16:creationId xmlns:a16="http://schemas.microsoft.com/office/drawing/2014/main" id="{312CBB40-3E07-D76C-6487-94C44E1E4B6C}"/>
              </a:ext>
            </a:extLst>
          </p:cNvPr>
          <p:cNvGraphicFramePr>
            <a:graphicFrameLocks noGrp="1"/>
          </p:cNvGraphicFramePr>
          <p:nvPr>
            <p:extLst>
              <p:ext uri="{D42A27DB-BD31-4B8C-83A1-F6EECF244321}">
                <p14:modId xmlns:p14="http://schemas.microsoft.com/office/powerpoint/2010/main" val="2091667370"/>
              </p:ext>
            </p:extLst>
          </p:nvPr>
        </p:nvGraphicFramePr>
        <p:xfrm>
          <a:off x="432035" y="1665217"/>
          <a:ext cx="11417697" cy="972000"/>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3630907499"/>
                    </a:ext>
                  </a:extLst>
                </a:gridCol>
              </a:tblGrid>
              <a:tr h="406243">
                <a:tc>
                  <a:txBody>
                    <a:bodyPr/>
                    <a:lstStyle/>
                    <a:p>
                      <a:pPr algn="ctr"/>
                      <a:r>
                        <a:rPr lang="en-GB" sz="1400" dirty="0">
                          <a:solidFill>
                            <a:schemeClr val="tx1"/>
                          </a:solidFill>
                          <a:latin typeface="Arial" panose="020B0604020202020204" pitchFamily="34" charset="0"/>
                          <a:cs typeface="Arial" panose="020B0604020202020204" pitchFamily="34" charset="0"/>
                        </a:rPr>
                        <a:t>Much better than expected</a:t>
                      </a:r>
                    </a:p>
                  </a:txBody>
                  <a:tcPr marL="0" marR="0" anchor="ctr">
                    <a:lnL w="12700" cap="flat" cmpd="sng" algn="ctr">
                      <a:noFill/>
                      <a:prstDash val="solid"/>
                      <a:round/>
                      <a:headEnd type="none" w="med" len="med"/>
                      <a:tailEnd type="none" w="med" len="med"/>
                    </a:lnL>
                    <a:lnR w="12700" cmpd="sng">
                      <a:noFill/>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15">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419999"/>
                    </a:solidFill>
                  </a:tcPr>
                </a:tc>
                <a:extLst>
                  <a:ext uri="{0D108BD9-81ED-4DB2-BD59-A6C34878D82A}">
                    <a16:rowId xmlns:a16="http://schemas.microsoft.com/office/drawing/2014/main" val="1976178812"/>
                  </a:ext>
                </a:extLst>
              </a:tr>
              <a:tr h="31414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11326539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105</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better than expected when compared with all other trusts. ">
            <a:extLst>
              <a:ext uri="{FF2B5EF4-FFF2-40B4-BE49-F238E27FC236}">
                <a16:creationId xmlns:a16="http://schemas.microsoft.com/office/drawing/2014/main" id="{699E9C47-87FA-1C3B-67C5-AF7B04141520}"/>
              </a:ext>
            </a:extLst>
          </p:cNvPr>
          <p:cNvGraphicFramePr>
            <a:graphicFrameLocks noGrp="1"/>
          </p:cNvGraphicFramePr>
          <p:nvPr>
            <p:extLst>
              <p:ext uri="{D42A27DB-BD31-4B8C-83A1-F6EECF244321}">
                <p14:modId xmlns:p14="http://schemas.microsoft.com/office/powerpoint/2010/main" val="590344512"/>
              </p:ext>
            </p:extLst>
          </p:nvPr>
        </p:nvGraphicFramePr>
        <p:xfrm>
          <a:off x="425097" y="1665217"/>
          <a:ext cx="11417697" cy="973299"/>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13140">
                <a:tc>
                  <a:txBody>
                    <a:bodyPr/>
                    <a:lstStyle/>
                    <a:p>
                      <a:pPr algn="ctr"/>
                      <a:r>
                        <a:rPr lang="en-GB" sz="1400" dirty="0">
                          <a:solidFill>
                            <a:schemeClr val="tx1"/>
                          </a:solidFill>
                          <a:latin typeface="Arial" panose="020B0604020202020204" pitchFamily="34" charset="0"/>
                          <a:cs typeface="Arial" panose="020B0604020202020204" pitchFamily="34" charset="0"/>
                        </a:rPr>
                        <a:t>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4842">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mpd="sng">
                      <a:noFill/>
                    </a:lnR>
                    <a:lnT w="38100" cmpd="sng">
                      <a:noFill/>
                    </a:lnT>
                    <a:lnB w="12700" cmpd="sng">
                      <a:noFill/>
                    </a:lnB>
                    <a:lnTlToBr w="12700" cmpd="sng">
                      <a:noFill/>
                      <a:prstDash val="solid"/>
                    </a:lnTlToBr>
                    <a:lnBlToTr w="12700" cmpd="sng">
                      <a:noFill/>
                      <a:prstDash val="solid"/>
                    </a:lnBlToTr>
                    <a:solidFill>
                      <a:srgbClr val="5FBD83"/>
                    </a:solidFill>
                  </a:tcPr>
                </a:tc>
                <a:extLst>
                  <a:ext uri="{0D108BD9-81ED-4DB2-BD59-A6C34878D82A}">
                    <a16:rowId xmlns:a16="http://schemas.microsoft.com/office/drawing/2014/main" val="1976178812"/>
                  </a:ext>
                </a:extLst>
              </a:tr>
              <a:tr h="305317">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Q28_1. Thinking about your care and treatment, did hospital staff take into account the following individual needs? Language needs (e.g. translation, braille)</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2678198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106</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better than expected when compared with all other trusts. ">
            <a:extLst>
              <a:ext uri="{FF2B5EF4-FFF2-40B4-BE49-F238E27FC236}">
                <a16:creationId xmlns:a16="http://schemas.microsoft.com/office/drawing/2014/main" id="{9B3F399C-91AD-C46A-5FB0-3D0501D2B8E9}"/>
              </a:ext>
            </a:extLst>
          </p:cNvPr>
          <p:cNvGraphicFramePr>
            <a:graphicFrameLocks noGrp="1"/>
          </p:cNvGraphicFramePr>
          <p:nvPr>
            <p:extLst>
              <p:ext uri="{D42A27DB-BD31-4B8C-83A1-F6EECF244321}">
                <p14:modId xmlns:p14="http://schemas.microsoft.com/office/powerpoint/2010/main" val="2412771371"/>
              </p:ext>
            </p:extLst>
          </p:nvPr>
        </p:nvGraphicFramePr>
        <p:xfrm>
          <a:off x="461069" y="1665217"/>
          <a:ext cx="11417698" cy="970735"/>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831112609"/>
                    </a:ext>
                  </a:extLst>
                </a:gridCol>
              </a:tblGrid>
              <a:tr h="383362">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400" b="1" dirty="0">
                          <a:solidFill>
                            <a:schemeClr val="tx1"/>
                          </a:solidFill>
                          <a:latin typeface="Arial" panose="020B0604020202020204" pitchFamily="34" charset="0"/>
                          <a:cs typeface="Arial" panose="020B0604020202020204" pitchFamily="34" charset="0"/>
                        </a:rPr>
                        <a:t>Somewhat better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03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800" b="1"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A9D18E"/>
                    </a:solidFill>
                  </a:tcPr>
                </a:tc>
                <a:extLst>
                  <a:ext uri="{0D108BD9-81ED-4DB2-BD59-A6C34878D82A}">
                    <a16:rowId xmlns:a16="http://schemas.microsoft.com/office/drawing/2014/main" val="1976178812"/>
                  </a:ext>
                </a:extLst>
              </a:tr>
              <a:tr h="33433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Q31. Were you given enough information about the care and treatment you would receive while on a virtual ward? </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a:solidFill>
                            <a:schemeClr val="tx1"/>
                          </a:solidFill>
                          <a:latin typeface="Arial" panose="020B0604020202020204" pitchFamily="34" charset="0"/>
                          <a:cs typeface="Arial" panose="020B0604020202020204" pitchFamily="34" charset="0"/>
                        </a:rPr>
                        <a:t>Q42. Did hospital staff discuss with you whether you may need any further health or social care services after leaving the hospital?</a:t>
                      </a:r>
                    </a:p>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037707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107</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somewhat worse than expected when compared with all other trusts. ">
            <a:extLst>
              <a:ext uri="{FF2B5EF4-FFF2-40B4-BE49-F238E27FC236}">
                <a16:creationId xmlns:a16="http://schemas.microsoft.com/office/drawing/2014/main" id="{C6C5D2B0-2811-4F80-9C7B-CD786EF418E3}"/>
              </a:ext>
            </a:extLst>
          </p:cNvPr>
          <p:cNvGraphicFramePr>
            <a:graphicFrameLocks noGrp="1"/>
          </p:cNvGraphicFramePr>
          <p:nvPr>
            <p:extLst>
              <p:ext uri="{D42A27DB-BD31-4B8C-83A1-F6EECF244321}">
                <p14:modId xmlns:p14="http://schemas.microsoft.com/office/powerpoint/2010/main" val="3910065831"/>
              </p:ext>
            </p:extLst>
          </p:nvPr>
        </p:nvGraphicFramePr>
        <p:xfrm>
          <a:off x="404736" y="1533581"/>
          <a:ext cx="11417697" cy="1106661"/>
        </p:xfrm>
        <a:graphic>
          <a:graphicData uri="http://schemas.openxmlformats.org/drawingml/2006/table">
            <a:tbl>
              <a:tblPr firstRow="1" bandRow="1">
                <a:tableStyleId>{5C22544A-7EE6-4342-B048-85BDC9FD1C3A}</a:tableStyleId>
              </a:tblPr>
              <a:tblGrid>
                <a:gridCol w="11417697">
                  <a:extLst>
                    <a:ext uri="{9D8B030D-6E8A-4147-A177-3AD203B41FA5}">
                      <a16:colId xmlns:a16="http://schemas.microsoft.com/office/drawing/2014/main" val="2759254270"/>
                    </a:ext>
                  </a:extLst>
                </a:gridCol>
              </a:tblGrid>
              <a:tr h="489838">
                <a:tc>
                  <a:txBody>
                    <a:bodyPr/>
                    <a:lstStyle/>
                    <a:p>
                      <a:pPr algn="ctr"/>
                      <a:r>
                        <a:rPr lang="en-GB" sz="1400" dirty="0">
                          <a:solidFill>
                            <a:schemeClr val="tx1"/>
                          </a:solidFill>
                          <a:latin typeface="Arial" panose="020B0604020202020204" pitchFamily="34" charset="0"/>
                          <a:cs typeface="Arial" panose="020B0604020202020204" pitchFamily="34" charset="0"/>
                        </a:rPr>
                        <a:t>Somewhat 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3399">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chemeClr val="accent4">
                        <a:lumMod val="60000"/>
                        <a:lumOff val="40000"/>
                      </a:schemeClr>
                    </a:solidFill>
                  </a:tcPr>
                </a:tc>
                <a:extLst>
                  <a:ext uri="{0D108BD9-81ED-4DB2-BD59-A6C34878D82A}">
                    <a16:rowId xmlns:a16="http://schemas.microsoft.com/office/drawing/2014/main" val="1976178812"/>
                  </a:ext>
                </a:extLst>
              </a:tr>
              <a:tr h="363424">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933267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108</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4" name="table" descr="This table shows the questions in which your Trust has performed worse than expected when compared with all other trusts. ">
            <a:extLst>
              <a:ext uri="{FF2B5EF4-FFF2-40B4-BE49-F238E27FC236}">
                <a16:creationId xmlns:a16="http://schemas.microsoft.com/office/drawing/2014/main" id="{776A8544-AD90-4CEC-7AF7-9CCB7F9C55DC}"/>
              </a:ext>
            </a:extLst>
          </p:cNvPr>
          <p:cNvGraphicFramePr>
            <a:graphicFrameLocks noGrp="1"/>
          </p:cNvGraphicFramePr>
          <p:nvPr>
            <p:extLst>
              <p:ext uri="{D42A27DB-BD31-4B8C-83A1-F6EECF244321}">
                <p14:modId xmlns:p14="http://schemas.microsoft.com/office/powerpoint/2010/main" val="4110282072"/>
              </p:ext>
            </p:extLst>
          </p:nvPr>
        </p:nvGraphicFramePr>
        <p:xfrm>
          <a:off x="432902" y="1563546"/>
          <a:ext cx="11417698" cy="971999"/>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3952846039"/>
                    </a:ext>
                  </a:extLst>
                </a:gridCol>
              </a:tblGrid>
              <a:tr h="365957">
                <a:tc>
                  <a:txBody>
                    <a:bodyPr/>
                    <a:lstStyle/>
                    <a:p>
                      <a:pPr algn="ctr"/>
                      <a:r>
                        <a:rPr lang="en-GB" sz="1400" dirty="0">
                          <a:solidFill>
                            <a:schemeClr val="tx1"/>
                          </a:solidFill>
                          <a:latin typeface="Arial" panose="020B0604020202020204" pitchFamily="34" charset="0"/>
                          <a:cs typeface="Arial" panose="020B0604020202020204" pitchFamily="34" charset="0"/>
                        </a:rPr>
                        <a:t>Worse than expected</a:t>
                      </a:r>
                    </a:p>
                  </a:txBody>
                  <a:tcPr marL="0" marR="0" anchor="ct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48970">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mpd="sng">
                      <a:noFill/>
                    </a:lnR>
                    <a:lnT w="38100" cmpd="sng">
                      <a:noFill/>
                    </a:lnT>
                    <a:lnB w="12700" cmpd="sng">
                      <a:noFill/>
                    </a:lnB>
                    <a:lnTlToBr w="12700" cmpd="sng">
                      <a:noFill/>
                      <a:prstDash val="solid"/>
                    </a:lnTlToBr>
                    <a:lnBlToTr w="12700" cmpd="sng">
                      <a:noFill/>
                      <a:prstDash val="solid"/>
                    </a:lnBlToTr>
                    <a:solidFill>
                      <a:srgbClr val="F1BE48"/>
                    </a:solidFill>
                  </a:tcPr>
                </a:tc>
                <a:extLst>
                  <a:ext uri="{0D108BD9-81ED-4DB2-BD59-A6C34878D82A}">
                    <a16:rowId xmlns:a16="http://schemas.microsoft.com/office/drawing/2014/main" val="1976178812"/>
                  </a:ext>
                </a:extLst>
              </a:tr>
              <a:tr h="357072">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endParaRPr lang="en-GB" sz="1200" dirty="0">
                        <a:solidFill>
                          <a:schemeClr val="tx1"/>
                        </a:solidFill>
                        <a:latin typeface="Arial" panose="020B0604020202020204" pitchFamily="34" charset="0"/>
                        <a:cs typeface="Arial" panose="020B0604020202020204" pitchFamily="34" charset="0"/>
                      </a:endParaRPr>
                    </a:p>
                  </a:txBody>
                  <a:tcPr>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38175730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lide Number Placeholder 1">
            <a:extLst>
              <a:ext uri="{FF2B5EF4-FFF2-40B4-BE49-F238E27FC236}">
                <a16:creationId xmlns:a16="http://schemas.microsoft.com/office/drawing/2014/main" id="{483E1EE9-AD85-491D-BF57-32F0E3CF9172}"/>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tx1">
                    <a:lumMod val="75000"/>
                    <a:lumOff val="25000"/>
                  </a:schemeClr>
                </a:solidFill>
                <a:latin typeface="Arial" panose="020B0604020202020204" pitchFamily="34" charset="0"/>
                <a:cs typeface="Arial" panose="020B0604020202020204" pitchFamily="34" charset="0"/>
              </a:rPr>
              <a:pPr>
                <a:defRPr/>
              </a:pPr>
              <a:t>109</a:t>
            </a:fld>
            <a:r>
              <a:rPr lang="en-GB" sz="900" b="1">
                <a:solidFill>
                  <a:schemeClr val="tx1">
                    <a:lumMod val="75000"/>
                    <a:lumOff val="25000"/>
                  </a:schemeClr>
                </a:solidFill>
                <a:latin typeface="Arial" panose="020B0604020202020204" pitchFamily="34" charset="0"/>
                <a:cs typeface="Arial" panose="020B0604020202020204" pitchFamily="34" charset="0"/>
              </a:rPr>
              <a:t>  </a:t>
            </a:r>
          </a:p>
        </p:txBody>
      </p:sp>
      <p:sp>
        <p:nvSpPr>
          <p:cNvPr id="13" name="Title 3">
            <a:extLst>
              <a:ext uri="{FF2B5EF4-FFF2-40B4-BE49-F238E27FC236}">
                <a16:creationId xmlns:a16="http://schemas.microsoft.com/office/drawing/2014/main" id="{0452BF12-FD7E-4E3A-9997-C9BDAD4A02DD}"/>
              </a:ext>
            </a:extLst>
          </p:cNvPr>
          <p:cNvSpPr>
            <a:spLocks noGrp="1"/>
          </p:cNvSpPr>
          <p:nvPr>
            <p:ph type="title"/>
          </p:nvPr>
        </p:nvSpPr>
        <p:spPr/>
        <p:txBody>
          <a:bodyPr>
            <a:normAutofit/>
          </a:bodyPr>
          <a:lstStyle/>
          <a:p>
            <a:r>
              <a:rPr lang="en-GB"/>
              <a:t>Comparison to other trusts</a:t>
            </a:r>
          </a:p>
        </p:txBody>
      </p:sp>
      <p:sp>
        <p:nvSpPr>
          <p:cNvPr id="12" name="TextBox 11">
            <a:extLst>
              <a:ext uri="{FF2B5EF4-FFF2-40B4-BE49-F238E27FC236}">
                <a16:creationId xmlns:a16="http://schemas.microsoft.com/office/drawing/2014/main" id="{374016F5-A35E-458E-8130-03EEA7BE3007}"/>
              </a:ext>
              <a:ext uri="{C183D7F6-B498-43B3-948B-1728B52AA6E4}">
                <adec:decorative xmlns:adec="http://schemas.microsoft.com/office/drawing/2017/decorative" val="0"/>
              </a:ext>
            </a:extLst>
          </p:cNvPr>
          <p:cNvSpPr txBox="1"/>
          <p:nvPr/>
        </p:nvSpPr>
        <p:spPr>
          <a:xfrm>
            <a:off x="369567" y="1010361"/>
            <a:ext cx="11134170" cy="523220"/>
          </a:xfrm>
          <a:prstGeom prst="rect">
            <a:avLst/>
          </a:prstGeom>
          <a:noFill/>
        </p:spPr>
        <p:txBody>
          <a:bodyPr wrap="square">
            <a:spAutoFit/>
          </a:bodyPr>
          <a:lstStyle/>
          <a:p>
            <a:pPr>
              <a:defRPr/>
            </a:pPr>
            <a:r>
              <a:rPr lang="en-GB" sz="1400" dirty="0">
                <a:solidFill>
                  <a:prstClr val="black"/>
                </a:solidFill>
                <a:latin typeface="Arial" panose="020B0604020202020204" pitchFamily="34" charset="0"/>
                <a:cs typeface="Arial" panose="020B0604020202020204" pitchFamily="34" charset="0"/>
              </a:rPr>
              <a:t>The questions</a:t>
            </a:r>
            <a:r>
              <a:rPr lang="en-GB" sz="1400" b="1" dirty="0">
                <a:solidFill>
                  <a:prstClr val="black"/>
                </a:solidFill>
                <a:latin typeface="Arial" panose="020B0604020202020204" pitchFamily="34" charset="0"/>
                <a:cs typeface="Arial" panose="020B0604020202020204" pitchFamily="34" charset="0"/>
              </a:rPr>
              <a:t> </a:t>
            </a:r>
            <a:r>
              <a:rPr lang="en-GB" sz="1400" dirty="0">
                <a:solidFill>
                  <a:prstClr val="black"/>
                </a:solidFill>
                <a:latin typeface="Arial" panose="020B0604020202020204" pitchFamily="34" charset="0"/>
                <a:cs typeface="Arial" panose="020B0604020202020204" pitchFamily="34" charset="0"/>
              </a:rPr>
              <a:t>at which your trust has performed better or much better when </a:t>
            </a:r>
            <a:r>
              <a:rPr lang="en-GB" sz="1400" dirty="0">
                <a:latin typeface="Arial" panose="020B0604020202020204" pitchFamily="34" charset="0"/>
                <a:cs typeface="Arial" panose="020B0604020202020204" pitchFamily="34" charset="0"/>
              </a:rPr>
              <a:t>compared with all other trusts are listed below. The questions where your trust has performed about the same compared with all other trusts have not been listed.</a:t>
            </a:r>
          </a:p>
        </p:txBody>
      </p:sp>
      <p:graphicFrame>
        <p:nvGraphicFramePr>
          <p:cNvPr id="5" name="table" descr="This table shows the questions in which your Trust has performed much worse than expected when compared with all other trusts. ">
            <a:extLst>
              <a:ext uri="{FF2B5EF4-FFF2-40B4-BE49-F238E27FC236}">
                <a16:creationId xmlns:a16="http://schemas.microsoft.com/office/drawing/2014/main" id="{B5C46B54-39BE-1FD7-C154-08C3034CC256}"/>
              </a:ext>
            </a:extLst>
          </p:cNvPr>
          <p:cNvGraphicFramePr>
            <a:graphicFrameLocks noGrp="1"/>
          </p:cNvGraphicFramePr>
          <p:nvPr>
            <p:extLst>
              <p:ext uri="{D42A27DB-BD31-4B8C-83A1-F6EECF244321}">
                <p14:modId xmlns:p14="http://schemas.microsoft.com/office/powerpoint/2010/main" val="93179051"/>
              </p:ext>
            </p:extLst>
          </p:nvPr>
        </p:nvGraphicFramePr>
        <p:xfrm>
          <a:off x="432902" y="1665217"/>
          <a:ext cx="11417698" cy="972000"/>
        </p:xfrm>
        <a:graphic>
          <a:graphicData uri="http://schemas.openxmlformats.org/drawingml/2006/table">
            <a:tbl>
              <a:tblPr firstRow="1" bandRow="1">
                <a:tableStyleId>{5C22544A-7EE6-4342-B048-85BDC9FD1C3A}</a:tableStyleId>
              </a:tblPr>
              <a:tblGrid>
                <a:gridCol w="11417698">
                  <a:extLst>
                    <a:ext uri="{9D8B030D-6E8A-4147-A177-3AD203B41FA5}">
                      <a16:colId xmlns:a16="http://schemas.microsoft.com/office/drawing/2014/main" val="1317749921"/>
                    </a:ext>
                  </a:extLst>
                </a:gridCol>
              </a:tblGrid>
              <a:tr h="359476">
                <a:tc>
                  <a:txBody>
                    <a:bodyPr/>
                    <a:lstStyle/>
                    <a:p>
                      <a:pPr algn="ctr"/>
                      <a:r>
                        <a:rPr lang="en-GB" sz="1400" dirty="0">
                          <a:solidFill>
                            <a:schemeClr val="tx1"/>
                          </a:solidFill>
                          <a:latin typeface="Arial" panose="020B0604020202020204" pitchFamily="34" charset="0"/>
                          <a:cs typeface="Arial" panose="020B0604020202020204" pitchFamily="34" charset="0"/>
                        </a:rPr>
                        <a:t>Much worse than expected</a:t>
                      </a:r>
                    </a:p>
                  </a:txBody>
                  <a:tcPr marL="0" marR="0" anchor="ctr">
                    <a:lnL w="12700" cmpd="sng">
                      <a:noFill/>
                    </a:lnL>
                    <a:lnR w="12700" cap="flat" cmpd="sng" algn="ctr">
                      <a:noFill/>
                      <a:prstDash val="solid"/>
                      <a:round/>
                      <a:headEnd type="none" w="med" len="med"/>
                      <a:tailEnd type="none" w="med" len="med"/>
                    </a:lnR>
                    <a:lnT w="12700" cmpd="sng">
                      <a:noFill/>
                    </a:lnT>
                    <a:lnB w="38100" cmpd="sng">
                      <a:noFill/>
                    </a:lnB>
                    <a:lnTlToBr w="12700" cmpd="sng">
                      <a:noFill/>
                      <a:prstDash val="solid"/>
                    </a:lnTlToBr>
                    <a:lnBlToTr w="12700" cmpd="sng">
                      <a:noFill/>
                      <a:prstDash val="solid"/>
                    </a:lnBlToTr>
                    <a:noFill/>
                  </a:tcPr>
                </a:tc>
                <a:extLst>
                  <a:ext uri="{0D108BD9-81ED-4DB2-BD59-A6C34878D82A}">
                    <a16:rowId xmlns:a16="http://schemas.microsoft.com/office/drawing/2014/main" val="2248537207"/>
                  </a:ext>
                </a:extLst>
              </a:tr>
              <a:tr h="251633">
                <a:tc>
                  <a:txBody>
                    <a:bodyPr/>
                    <a:lstStyle/>
                    <a:p>
                      <a:pPr algn="ctr"/>
                      <a:endParaRPr lang="en-GB" sz="800" dirty="0">
                        <a:solidFill>
                          <a:schemeClr val="tx1"/>
                        </a:solidFill>
                        <a:latin typeface="Arial" panose="020B0604020202020204" pitchFamily="34" charset="0"/>
                        <a:cs typeface="Arial" panose="020B0604020202020204" pitchFamily="34" charset="0"/>
                      </a:endParaRPr>
                    </a:p>
                  </a:txBody>
                  <a:tcPr>
                    <a:lnL w="12700" cmpd="sng">
                      <a:noFill/>
                    </a:lnL>
                    <a:lnR w="12700" cap="flat" cmpd="sng" algn="ctr">
                      <a:noFill/>
                      <a:prstDash val="solid"/>
                      <a:round/>
                      <a:headEnd type="none" w="med" len="med"/>
                      <a:tailEnd type="none" w="med" len="med"/>
                    </a:lnR>
                    <a:lnT w="38100" cmpd="sng">
                      <a:noFill/>
                    </a:lnT>
                    <a:lnB w="12700" cmpd="sng">
                      <a:noFill/>
                    </a:lnB>
                    <a:lnTlToBr w="12700" cmpd="sng">
                      <a:noFill/>
                      <a:prstDash val="solid"/>
                    </a:lnTlToBr>
                    <a:lnBlToTr w="12700" cmpd="sng">
                      <a:noFill/>
                      <a:prstDash val="solid"/>
                    </a:lnBlToTr>
                    <a:solidFill>
                      <a:srgbClr val="E87722"/>
                    </a:solidFill>
                  </a:tcPr>
                </a:tc>
                <a:extLst>
                  <a:ext uri="{0D108BD9-81ED-4DB2-BD59-A6C34878D82A}">
                    <a16:rowId xmlns:a16="http://schemas.microsoft.com/office/drawing/2014/main" val="1976178812"/>
                  </a:ext>
                </a:extLst>
              </a:tr>
              <a:tr h="360891">
                <a:tc>
                  <a:txBody>
                    <a:bodyPr/>
                    <a:lstStyle/>
                    <a:p>
                      <a:pPr marL="171450" marR="0" lvl="0" indent="-1714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1200" dirty="0">
                          <a:solidFill>
                            <a:schemeClr val="tx1"/>
                          </a:solidFill>
                          <a:latin typeface="Arial" panose="020B0604020202020204" pitchFamily="34" charset="0"/>
                          <a:cs typeface="Arial" panose="020B0604020202020204" pitchFamily="34" charset="0"/>
                        </a:rPr>
                        <a:t>No questions for your trust fall within this banding.</a:t>
                      </a:r>
                    </a:p>
                  </a:txBody>
                  <a:tcPr>
                    <a:lnL w="12700" cmpd="sng">
                      <a:noFill/>
                    </a:lnL>
                    <a:lnR w="12700" cap="flat" cmpd="sng" algn="ctr">
                      <a:no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585217590"/>
                  </a:ext>
                </a:extLst>
              </a:tr>
            </a:tbl>
          </a:graphicData>
        </a:graphic>
      </p:graphicFrame>
    </p:spTree>
    <p:extLst>
      <p:ext uri="{BB962C8B-B14F-4D97-AF65-F5344CB8AC3E}">
        <p14:creationId xmlns:p14="http://schemas.microsoft.com/office/powerpoint/2010/main" val="29619269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7EA9DC19-CFF8-47C3-8D96-AA295D08EA24}"/>
              </a:ext>
            </a:extLst>
          </p:cNvPr>
          <p:cNvSpPr>
            <a:spLocks noGrp="1"/>
          </p:cNvSpPr>
          <p:nvPr>
            <p:ph type="title"/>
          </p:nvPr>
        </p:nvSpPr>
        <p:spPr>
          <a:xfrm>
            <a:off x="780855" y="2175127"/>
            <a:ext cx="7422765" cy="553998"/>
          </a:xfrm>
        </p:spPr>
        <p:txBody>
          <a:bodyPr/>
          <a:lstStyle/>
          <a:p>
            <a:r>
              <a:rPr lang="en-GB" sz="4000"/>
              <a:t>For further information</a:t>
            </a:r>
            <a:endParaRPr lang="en-GB"/>
          </a:p>
        </p:txBody>
      </p:sp>
      <p:sp>
        <p:nvSpPr>
          <p:cNvPr id="4" name="Title 4">
            <a:extLst>
              <a:ext uri="{FF2B5EF4-FFF2-40B4-BE49-F238E27FC236}">
                <a16:creationId xmlns:a16="http://schemas.microsoft.com/office/drawing/2014/main" id="{5CF4AF89-8CD5-4178-8A6A-05115992876D}"/>
              </a:ext>
            </a:extLst>
          </p:cNvPr>
          <p:cNvSpPr txBox="1">
            <a:spLocks/>
          </p:cNvSpPr>
          <p:nvPr/>
        </p:nvSpPr>
        <p:spPr>
          <a:xfrm>
            <a:off x="833340" y="3779191"/>
            <a:ext cx="9577485" cy="553998"/>
          </a:xfrm>
          <a:prstGeom prst="rect">
            <a:avLst/>
          </a:prstGeom>
        </p:spPr>
        <p:txBody>
          <a:bodyPr vert="horz" wrap="square" lIns="0" tIns="0" rIns="0" bIns="0" rtlCol="0" anchor="t">
            <a:spAutoFit/>
          </a:bodyPr>
          <a:lstStyle>
            <a:lvl1pPr algn="l" defTabSz="914400" rtl="0" eaLnBrk="1" latinLnBrk="0" hangingPunct="1">
              <a:lnSpc>
                <a:spcPct val="90000"/>
              </a:lnSpc>
              <a:spcBef>
                <a:spcPct val="0"/>
              </a:spcBef>
              <a:buNone/>
              <a:defRPr lang="en-GB" sz="4000" kern="1200" cap="none" spc="0" dirty="0">
                <a:solidFill>
                  <a:schemeClr val="bg1"/>
                </a:solidFill>
                <a:latin typeface="Arial Black" panose="020B0A04020102020204" pitchFamily="34" charset="0"/>
                <a:ea typeface="+mj-ea"/>
                <a:cs typeface="+mj-cs"/>
              </a:defRPr>
            </a:lvl1pPr>
          </a:lstStyle>
          <a:p>
            <a:r>
              <a:rPr lang="en-GB" sz="2000" b="1">
                <a:latin typeface="Arial" panose="020B0604020202020204" pitchFamily="34" charset="0"/>
                <a:cs typeface="Arial" panose="020B0604020202020204" pitchFamily="34" charset="0"/>
              </a:rPr>
              <a:t>Please contact the Survey Coordination Centre: </a:t>
            </a:r>
            <a:r>
              <a:rPr lang="en-GB" sz="2000" b="1" u="sng">
                <a:latin typeface="Arial" panose="020B0604020202020204" pitchFamily="34" charset="0"/>
                <a:ea typeface="Calibri" panose="020F0502020204030204" pitchFamily="34" charset="0"/>
                <a:cs typeface="Arial" panose="020B0604020202020204" pitchFamily="34" charset="0"/>
              </a:rPr>
              <a:t>inpatient@surveycoordination.com</a:t>
            </a:r>
            <a:endParaRPr lang="en-GB" sz="2000" b="1">
              <a:latin typeface="Arial" panose="020B0604020202020204" pitchFamily="34" charset="0"/>
              <a:cs typeface="Arial" panose="020B0604020202020204" pitchFamily="34" charset="0"/>
            </a:endParaRPr>
          </a:p>
        </p:txBody>
      </p:sp>
      <p:sp>
        <p:nvSpPr>
          <p:cNvPr id="5" name="Slide Number Placeholder 1">
            <a:extLst>
              <a:ext uri="{FF2B5EF4-FFF2-40B4-BE49-F238E27FC236}">
                <a16:creationId xmlns:a16="http://schemas.microsoft.com/office/drawing/2014/main" id="{4BDB9005-4771-48A6-8DC6-8A58B4633E1F}"/>
              </a:ext>
              <a:ext uri="{C183D7F6-B498-43B3-948B-1728B52AA6E4}">
                <adec:decorative xmlns:adec="http://schemas.microsoft.com/office/drawing/2017/decorative" val="1"/>
              </a:ext>
            </a:extLst>
          </p:cNvPr>
          <p:cNvSpPr txBox="1">
            <a:spLocks/>
          </p:cNvSpPr>
          <p:nvPr/>
        </p:nvSpPr>
        <p:spPr>
          <a:xfrm>
            <a:off x="515938" y="6492875"/>
            <a:ext cx="225662" cy="365125"/>
          </a:xfrm>
          <a:prstGeom prst="rect">
            <a:avLst/>
          </a:prstGeom>
        </p:spPr>
        <p:txBody>
          <a:bodyPr wrap="none" lIns="0" rIns="0"/>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fld id="{D61AABEC-672F-4B68-B914-690DA978312C}" type="slidenum">
              <a:rPr lang="en-GB" sz="900" b="1" smtClean="0">
                <a:solidFill>
                  <a:schemeClr val="bg1"/>
                </a:solidFill>
                <a:latin typeface="Arial" panose="020B0604020202020204" pitchFamily="34" charset="0"/>
                <a:cs typeface="Arial" panose="020B0604020202020204" pitchFamily="34" charset="0"/>
              </a:rPr>
              <a:pPr>
                <a:defRPr/>
              </a:pPr>
              <a:t>110</a:t>
            </a:fld>
            <a:r>
              <a:rPr lang="en-GB" sz="900" b="1">
                <a:solidFill>
                  <a:schemeClr val="bg1"/>
                </a:solidFill>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38167513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Override1.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new_brand_tweaked_teal">
    <a:dk1>
      <a:sysClr val="windowText" lastClr="000000"/>
    </a:dk1>
    <a:lt1>
      <a:sysClr val="window" lastClr="FFFFFF"/>
    </a:lt1>
    <a:dk2>
      <a:srgbClr val="419999"/>
    </a:dk2>
    <a:lt2>
      <a:srgbClr val="2F469C"/>
    </a:lt2>
    <a:accent1>
      <a:srgbClr val="002554"/>
    </a:accent1>
    <a:accent2>
      <a:srgbClr val="F1BE48"/>
    </a:accent2>
    <a:accent3>
      <a:srgbClr val="E87722"/>
    </a:accent3>
    <a:accent4>
      <a:srgbClr val="84329B"/>
    </a:accent4>
    <a:accent5>
      <a:srgbClr val="F14354"/>
    </a:accent5>
    <a:accent6>
      <a:srgbClr val="5FBD83"/>
    </a:accent6>
    <a:hlink>
      <a:srgbClr val="0563C1"/>
    </a:hlink>
    <a:folHlink>
      <a:srgbClr val="954F72"/>
    </a:folHlink>
  </a:clrScheme>
  <a:fontScheme name="Personnalisé 80">
    <a:majorFont>
      <a:latin typeface="Arial Black"/>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3.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_2016_ipsos_grey">
    <a:dk1>
      <a:srgbClr val="222223"/>
    </a:dk1>
    <a:lt1>
      <a:sysClr val="window" lastClr="FFFFFF"/>
    </a:lt1>
    <a:dk2>
      <a:srgbClr val="888B8D"/>
    </a:dk2>
    <a:lt2>
      <a:srgbClr val="C8C9C7"/>
    </a:lt2>
    <a:accent1>
      <a:srgbClr val="007681"/>
    </a:accent1>
    <a:accent2>
      <a:srgbClr val="CB333B"/>
    </a:accent2>
    <a:accent3>
      <a:srgbClr val="65686A"/>
    </a:accent3>
    <a:accent4>
      <a:srgbClr val="C8C9C7"/>
    </a:accent4>
    <a:accent5>
      <a:srgbClr val="71B2C9"/>
    </a:accent5>
    <a:accent6>
      <a:srgbClr val="F1BE48"/>
    </a:accent6>
    <a:hlink>
      <a:srgbClr val="485CC7"/>
    </a:hlink>
    <a:folHlink>
      <a:srgbClr val="00B2A9"/>
    </a:folHlink>
  </a:clrScheme>
  <a:fontScheme name="_Ipsos_Presentation Fonts">
    <a:majorFont>
      <a:latin typeface="Segoe UI"/>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6E8725CF6FB2342AF511DF0FE9E4C42" ma:contentTypeVersion="15" ma:contentTypeDescription="Create a new document." ma:contentTypeScope="" ma:versionID="a4e71ba5f863f812a25a3271eaeced0e">
  <xsd:schema xmlns:xsd="http://www.w3.org/2001/XMLSchema" xmlns:xs="http://www.w3.org/2001/XMLSchema" xmlns:p="http://schemas.microsoft.com/office/2006/metadata/properties" xmlns:ns2="b7623a42-35a9-4102-8300-f548beb2c0a8" xmlns:ns3="273dce25-ea9f-43ce-abb0-40b0ff6018b1" targetNamespace="http://schemas.microsoft.com/office/2006/metadata/properties" ma:root="true" ma:fieldsID="dfb7b476c2804bafca76aaa86b892e5f" ns2:_="" ns3:_="">
    <xsd:import namespace="b7623a42-35a9-4102-8300-f548beb2c0a8"/>
    <xsd:import namespace="273dce25-ea9f-43ce-abb0-40b0ff6018b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GenerationTime" minOccurs="0"/>
                <xsd:element ref="ns2:MediaServiceEventHashCode" minOccurs="0"/>
                <xsd:element ref="ns3:SharedWithUsers" minOccurs="0"/>
                <xsd:element ref="ns3:SharedWithDetails" minOccurs="0"/>
                <xsd:element ref="ns2:MediaServiceDateTaken" minOccurs="0"/>
                <xsd:element ref="ns2:MediaServiceObjectDetectorVersions" minOccurs="0"/>
                <xsd:element ref="ns2:MediaLengthInSeconds" minOccurs="0"/>
                <xsd:element ref="ns2:MediaServiceSearchProperties" minOccurs="0"/>
                <xsd:element ref="ns2:lcf76f155ced4ddcb4097134ff3c332f" minOccurs="0"/>
                <xsd:element ref="ns3:TaxCatchAll"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623a42-35a9-4102-8300-f548beb2c0a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ServiceObjectDetectorVersions" ma:index="16" nillable="true" ma:displayName="MediaServiceObjectDetectorVersions" ma:hidden="true" ma:indexed="true" ma:internalName="MediaServiceObjectDetectorVersions"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SearchProperties" ma:index="18" nillable="true" ma:displayName="MediaServiceSearchProperties" ma:hidden="true" ma:internalName="MediaServiceSearchProperties" ma:readOnly="true">
      <xsd:simpleType>
        <xsd:restriction base="dms:Note"/>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3f2ccb35-9b24-40d2-ac78-75701ecb79cb"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73dce25-ea9f-43ce-abb0-40b0ff6018b1"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0cb6133f-2396-418c-b5e2-db168cda03de}" ma:internalName="TaxCatchAll" ma:showField="CatchAllData" ma:web="273dce25-ea9f-43ce-abb0-40b0ff6018b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7623a42-35a9-4102-8300-f548beb2c0a8">
      <Terms xmlns="http://schemas.microsoft.com/office/infopath/2007/PartnerControls"/>
    </lcf76f155ced4ddcb4097134ff3c332f>
    <TaxCatchAll xmlns="273dce25-ea9f-43ce-abb0-40b0ff6018b1" xsi:nil="true"/>
  </documentManagement>
</p:properties>
</file>

<file path=customXml/itemProps1.xml><?xml version="1.0" encoding="utf-8"?>
<ds:datastoreItem xmlns:ds="http://schemas.openxmlformats.org/officeDocument/2006/customXml" ds:itemID="{D977CC11-0BB8-48BE-A807-51EC4E191BD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623a42-35a9-4102-8300-f548beb2c0a8"/>
    <ds:schemaRef ds:uri="273dce25-ea9f-43ce-abb0-40b0ff6018b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628C2AB8-5A29-44CA-B842-37BD354BEEE2}">
  <ds:schemaRefs>
    <ds:schemaRef ds:uri="http://schemas.microsoft.com/sharepoint/v3/contenttype/forms"/>
  </ds:schemaRefs>
</ds:datastoreItem>
</file>

<file path=customXml/itemProps3.xml><?xml version="1.0" encoding="utf-8"?>
<ds:datastoreItem xmlns:ds="http://schemas.openxmlformats.org/officeDocument/2006/customXml" ds:itemID="{AEF1FDA9-47CC-4565-96F4-EE972FE6E56B}">
  <ds:schemaRefs>
    <ds:schemaRef ds:uri="http://schemas.microsoft.com/office/2006/metadata/properties"/>
    <ds:schemaRef ds:uri="273dce25-ea9f-43ce-abb0-40b0ff6018b1"/>
    <ds:schemaRef ds:uri="http://schemas.microsoft.com/office/2006/documentManagement/types"/>
    <ds:schemaRef ds:uri="http://schemas.openxmlformats.org/package/2006/metadata/core-properties"/>
    <ds:schemaRef ds:uri="b7623a42-35a9-4102-8300-f548beb2c0a8"/>
    <ds:schemaRef ds:uri="http://www.w3.org/XML/1998/namespace"/>
    <ds:schemaRef ds:uri="http://schemas.microsoft.com/office/infopath/2007/PartnerControls"/>
    <ds:schemaRef ds:uri="http://purl.org/dc/terms/"/>
    <ds:schemaRef ds:uri="http://purl.org/dc/dcmitype/"/>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14244</TotalTime>
  <Words>16336</Words>
  <Application>Microsoft Office PowerPoint</Application>
  <PresentationFormat>Widescreen</PresentationFormat>
  <Paragraphs>2132</Paragraphs>
  <Slides>110</Slides>
  <Notes>96</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110</vt:i4>
      </vt:variant>
    </vt:vector>
  </HeadingPairs>
  <TitlesOfParts>
    <vt:vector size="118" baseType="lpstr">
      <vt:lpstr>Aptos</vt:lpstr>
      <vt:lpstr>Arial</vt:lpstr>
      <vt:lpstr>Arial Black</vt:lpstr>
      <vt:lpstr>Calibri</vt:lpstr>
      <vt:lpstr>Calibri Light</vt:lpstr>
      <vt:lpstr>Courier New</vt:lpstr>
      <vt:lpstr>Wingdings</vt:lpstr>
      <vt:lpstr>Office Theme</vt:lpstr>
      <vt:lpstr>County Durham and Darlington NHS Foundation Trust</vt:lpstr>
      <vt:lpstr>Contents</vt:lpstr>
      <vt:lpstr>Background and methodology</vt:lpstr>
      <vt:lpstr>Background and methodology</vt:lpstr>
      <vt:lpstr>Key terms used in this report</vt:lpstr>
      <vt:lpstr>Using the survey results</vt:lpstr>
      <vt:lpstr>Headline results</vt:lpstr>
      <vt:lpstr>Who took part in the survey?</vt:lpstr>
      <vt:lpstr>Summary of findings for your trust</vt:lpstr>
      <vt:lpstr>Best and worst performance relative to the national average</vt:lpstr>
      <vt:lpstr>NHS Adult Inpatient Survey 2025</vt:lpstr>
      <vt:lpstr>Scoring and benchmarking</vt:lpstr>
      <vt:lpstr>How questions are scored</vt:lpstr>
      <vt:lpstr>How to interpret benchmarking in this report</vt:lpstr>
      <vt:lpstr>How to interpret benchmarking in this report (continued)</vt:lpstr>
      <vt:lpstr>Section 1. Admission to hospital</vt:lpstr>
      <vt:lpstr>Section 1. Admission to hospital (continued)</vt:lpstr>
      <vt:lpstr>Section 2. The hospital and ward</vt:lpstr>
      <vt:lpstr>Section 2. The hospital and ward (continued)</vt:lpstr>
      <vt:lpstr>Section 2. The hospital and ward (continued)</vt:lpstr>
      <vt:lpstr>Section 3. Basic needs</vt:lpstr>
      <vt:lpstr>Section 3. Basic needs (continued)</vt:lpstr>
      <vt:lpstr>Section 4. Doctors</vt:lpstr>
      <vt:lpstr>Section 4. Doctors (continued)</vt:lpstr>
      <vt:lpstr>Section 5. Nurses</vt:lpstr>
      <vt:lpstr>Section 5. Nurses (continued)</vt:lpstr>
      <vt:lpstr>Section 6. Your care and treatment</vt:lpstr>
      <vt:lpstr>Section 6. Your care and treatment (continued)</vt:lpstr>
      <vt:lpstr>Section 6. Your care and treatment (continued)</vt:lpstr>
      <vt:lpstr>Section 7. Individual needs</vt:lpstr>
      <vt:lpstr>Section 7. Individual needs (continued)</vt:lpstr>
      <vt:lpstr>Section 7. Individual needs (continued)</vt:lpstr>
      <vt:lpstr>Section 8. Virtual wards</vt:lpstr>
      <vt:lpstr>Section 8. Virtual wards (continued)</vt:lpstr>
      <vt:lpstr>Section 9. Leaving hospital</vt:lpstr>
      <vt:lpstr>Section 9. Leaving hospital (continued)</vt:lpstr>
      <vt:lpstr>Section 9. Leaving hospital (continued)</vt:lpstr>
      <vt:lpstr>Section 9. Leaving hospital (continued)</vt:lpstr>
      <vt:lpstr>Section 10. Kindness and compassion</vt:lpstr>
      <vt:lpstr>Section 10. Kindness and compassion (continued)</vt:lpstr>
      <vt:lpstr>Section 11. Respect and dignity</vt:lpstr>
      <vt:lpstr>Section 11. Respect and dignity (continued)</vt:lpstr>
      <vt:lpstr>Section 12. Overall experience</vt:lpstr>
      <vt:lpstr>Section 12. Overall experience (continued)</vt:lpstr>
      <vt:lpstr>Trust and site results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Change over time</vt:lpstr>
      <vt:lpstr>How to interpret change over time in this report</vt:lpstr>
      <vt:lpstr>Section 1. Admission to hospital</vt:lpstr>
      <vt:lpstr>Section 1. Admission to hospital</vt:lpstr>
      <vt:lpstr>Section 2. The hospital and ward</vt:lpstr>
      <vt:lpstr>Section 2. The hospital and ward (continued)</vt:lpstr>
      <vt:lpstr>Section 2. The hospital and ward (continued)</vt:lpstr>
      <vt:lpstr>Section 3. Basic needs</vt:lpstr>
      <vt:lpstr>Section 3. Basic needs (continued)</vt:lpstr>
      <vt:lpstr>Section 3. Basic needs (continued)</vt:lpstr>
      <vt:lpstr>Section 4. Doctors</vt:lpstr>
      <vt:lpstr>Section 4. Doctors (continued)</vt:lpstr>
      <vt:lpstr>Section 5. Nurses</vt:lpstr>
      <vt:lpstr>Section 5. Nurses (continued)</vt:lpstr>
      <vt:lpstr>Section 6. Your care and treatment </vt:lpstr>
      <vt:lpstr>Section 6. Your care and treatment (continued)</vt:lpstr>
      <vt:lpstr>Section 6. Your care and treatment (continued) </vt:lpstr>
      <vt:lpstr>Section 6. Your care and treatment (continued)</vt:lpstr>
      <vt:lpstr>Section 8. Virtual wards</vt:lpstr>
      <vt:lpstr>Section 9. Leaving hospital</vt:lpstr>
      <vt:lpstr>Section 9. Leaving hospital (continued)</vt:lpstr>
      <vt:lpstr>Section 9. Leaving hospital (continued)</vt:lpstr>
      <vt:lpstr>Section 9. Leaving hospital (continued)</vt:lpstr>
      <vt:lpstr>Section 9. Leaving hospital (continued)</vt:lpstr>
      <vt:lpstr>Section 9. Leaving hospital (continued)</vt:lpstr>
      <vt:lpstr>Section 10. Kindness and compassion</vt:lpstr>
      <vt:lpstr>Section 11. Respect and dignity</vt:lpstr>
      <vt:lpstr>Section 12. Overall experience </vt:lpstr>
      <vt:lpstr>Comparison to other  trusts</vt:lpstr>
      <vt:lpstr>Comparison to other trusts</vt:lpstr>
      <vt:lpstr>Comparison to other trusts</vt:lpstr>
      <vt:lpstr>Comparison to other trusts</vt:lpstr>
      <vt:lpstr>Comparison to other trusts</vt:lpstr>
      <vt:lpstr>Comparison to other trusts</vt:lpstr>
      <vt:lpstr>Comparison to other trusts</vt:lpstr>
      <vt:lpstr>For further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Laura Tuhou</dc:creator>
  <cp:lastModifiedBy>Daniel Balseanu</cp:lastModifiedBy>
  <cp:revision>403</cp:revision>
  <dcterms:created xsi:type="dcterms:W3CDTF">2021-03-04T09:52:26Z</dcterms:created>
  <dcterms:modified xsi:type="dcterms:W3CDTF">2026-09-03T14:42:18Z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0x01010016E8725CF6FB2342AF511DF0FE9E4C42</vt:lpwstr>
  </property>
  <property fmtid="{D5CDD505-2E9C-101B-9397-08002B2CF9AE}" pid="3" name="MediaServiceImageTags">
    <vt:lpwstr/>
  </property>
</Properties>
</file>